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4"/>
  </p:notesMasterIdLst>
  <p:sldIdLst>
    <p:sldId id="256" r:id="rId5"/>
    <p:sldId id="257" r:id="rId6"/>
    <p:sldId id="310" r:id="rId7"/>
    <p:sldId id="319" r:id="rId8"/>
    <p:sldId id="270" r:id="rId9"/>
    <p:sldId id="271" r:id="rId10"/>
    <p:sldId id="311" r:id="rId11"/>
    <p:sldId id="272" r:id="rId12"/>
    <p:sldId id="273" r:id="rId13"/>
    <p:sldId id="274" r:id="rId14"/>
    <p:sldId id="275" r:id="rId15"/>
    <p:sldId id="313" r:id="rId16"/>
    <p:sldId id="276" r:id="rId17"/>
    <p:sldId id="314" r:id="rId18"/>
    <p:sldId id="277" r:id="rId19"/>
    <p:sldId id="315" r:id="rId20"/>
    <p:sldId id="299" r:id="rId21"/>
    <p:sldId id="278" r:id="rId22"/>
    <p:sldId id="279" r:id="rId23"/>
    <p:sldId id="297" r:id="rId24"/>
    <p:sldId id="296" r:id="rId25"/>
    <p:sldId id="303" r:id="rId26"/>
    <p:sldId id="280" r:id="rId27"/>
    <p:sldId id="281" r:id="rId28"/>
    <p:sldId id="298" r:id="rId29"/>
    <p:sldId id="307" r:id="rId30"/>
    <p:sldId id="284" r:id="rId31"/>
    <p:sldId id="283" r:id="rId32"/>
    <p:sldId id="285" r:id="rId33"/>
    <p:sldId id="301" r:id="rId34"/>
    <p:sldId id="300" r:id="rId35"/>
    <p:sldId id="286" r:id="rId36"/>
    <p:sldId id="287" r:id="rId37"/>
    <p:sldId id="288" r:id="rId38"/>
    <p:sldId id="302" r:id="rId39"/>
    <p:sldId id="289" r:id="rId40"/>
    <p:sldId id="316" r:id="rId41"/>
    <p:sldId id="318" r:id="rId42"/>
    <p:sldId id="309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26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1873EE-0849-4170-AC3F-2B16DDE1A283}" type="datetimeFigureOut">
              <a:rPr lang="en-US" smtClean="0"/>
              <a:t>10/2/2019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F6700-5CFB-4701-9902-2D2A66DAC96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061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6299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2859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5032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13977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2312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1672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6607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6599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1484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00253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510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7898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29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9235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6994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6828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82264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8259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3666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72134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3667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131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709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10383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2792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6566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2988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8814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4030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94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9616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5139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7423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F6700-5CFB-4701-9902-2D2A66DAC96D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635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40A8B-A0FD-4352-B0A5-7F2457917F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1FEFEF-A24F-46EB-AFD8-CF222B23A3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8E1A9F-17B5-4A98-A108-474411FF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4525-932B-4868-8A7C-B9AE2D842341}" type="datetimeFigureOut">
              <a:rPr lang="en-US" smtClean="0"/>
              <a:t>10/2/2019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FE9E86-6FEE-4657-9FB0-7C59F6DD8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E59FED-4C2E-47CF-81BC-560A8FFC9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CE6B1-87E3-4849-8D4B-EF8408864C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35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2DD4B-080D-48CD-823A-026483B89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8E0823-0686-4A89-A685-2FC0C7D924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167797-1777-4FAA-B28D-543AF040F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4525-932B-4868-8A7C-B9AE2D842341}" type="datetimeFigureOut">
              <a:rPr lang="en-US" smtClean="0"/>
              <a:t>10/2/2019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224EFE-79A8-49FE-BE6B-BF9DC56ED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AAACC3-D53F-4CDD-8144-57048F277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CE6B1-87E3-4849-8D4B-EF8408864C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32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65A6F54-AABF-494B-A5D7-3BD0AD57DF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1B0BF8-4C7A-4DF7-AFAB-C5F69BCE99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2ACD5D-848F-4CD3-A9CD-9C09B1EB0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4525-932B-4868-8A7C-B9AE2D842341}" type="datetimeFigureOut">
              <a:rPr lang="en-US" smtClean="0"/>
              <a:t>10/2/2019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73DAE6-14DF-4345-AE25-908A569FE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BE5881-D38B-4E09-BAA0-5BBDCB2A8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CE6B1-87E3-4849-8D4B-EF8408864C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18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100C6-F4F3-4F34-9920-722130331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1E3355-A749-48D0-88CE-945D4F2E1F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3EBD8B-FAC3-40B0-8BC8-7D0A9B92D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4525-932B-4868-8A7C-B9AE2D842341}" type="datetimeFigureOut">
              <a:rPr lang="en-US" smtClean="0"/>
              <a:t>10/2/2019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E7F315-5595-4100-8000-9DAF066568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BC8E1A-588C-4FFC-92F8-2C3853DF1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CE6B1-87E3-4849-8D4B-EF8408864C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996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94F68-96FC-438D-B7D7-0F4AE29CC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94E761-E2F2-4DAE-89D2-CDABE02E93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252E87-CB9C-45AC-9484-E6B65D9BA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4525-932B-4868-8A7C-B9AE2D842341}" type="datetimeFigureOut">
              <a:rPr lang="en-US" smtClean="0"/>
              <a:t>10/2/2019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C2CBB9-072D-4060-B898-07D3DC6DE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F527D7-1075-4163-A2ED-081501B37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CE6B1-87E3-4849-8D4B-EF8408864C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98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A370D-D443-4251-92F0-EF3918DEF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4ABF4-8E7C-4802-9599-40464AEF69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BF658B-565C-4BB8-A066-216FA1697D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3CD46D-22D7-414E-8393-8952FCA66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4525-932B-4868-8A7C-B9AE2D842341}" type="datetimeFigureOut">
              <a:rPr lang="en-US" smtClean="0"/>
              <a:t>10/2/2019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801AF8-D37F-45F2-9501-385DB4DB6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BC5706-A785-42AB-AA77-B70DEA722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CE6B1-87E3-4849-8D4B-EF8408864C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32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0ECEBE-A9B6-45C1-BB51-560C8563E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4C6829-1EE3-4ECC-BBEB-A896298991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267F72-2519-4234-9E2A-467A6565C1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19B4F0-3343-415A-9179-E750EE8EE7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9A4E41-DA0C-4AEA-B59E-4B6953739E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32CCFF-993F-4F34-A0EC-41388C7F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4525-932B-4868-8A7C-B9AE2D842341}" type="datetimeFigureOut">
              <a:rPr lang="en-US" smtClean="0"/>
              <a:t>10/2/2019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F7F8261-BF34-45FC-A1B4-B94AC0791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CF7CC9-1CDA-4951-8571-D7F10D3E8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CE6B1-87E3-4849-8D4B-EF8408864C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53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8B138-D710-4DD7-9BFC-CACFF3068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F94F55-806D-4165-B896-510A9AEAC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4525-932B-4868-8A7C-B9AE2D842341}" type="datetimeFigureOut">
              <a:rPr lang="en-US" smtClean="0"/>
              <a:t>10/2/2019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AF819F-4773-481A-8DC9-ED1494984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C66AD2-D2EA-4C5A-ACDF-4E370BD30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CE6B1-87E3-4849-8D4B-EF8408864C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07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A5261D-BDBB-4F19-8734-E2E48F41F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4525-932B-4868-8A7C-B9AE2D842341}" type="datetimeFigureOut">
              <a:rPr lang="en-US" smtClean="0"/>
              <a:t>10/2/2019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9AA7F8-45B3-466F-8B12-B50DBA98C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DA3CDF-73F9-430B-8DFB-DF2131D09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CE6B1-87E3-4849-8D4B-EF8408864C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057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4827A-4AC6-44C8-8B86-3DF743A14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CEB56A-E48F-41AA-8062-0316DCBF29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DDD6E3-1F28-4785-88BB-FDDE495F92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1126FC-805A-49D2-88D4-F5021E7C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4525-932B-4868-8A7C-B9AE2D842341}" type="datetimeFigureOut">
              <a:rPr lang="en-US" smtClean="0"/>
              <a:t>10/2/2019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068715-ACD0-4E14-BA29-61CCF680A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F6F92F-D52E-4E8F-B498-213E4E07E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CE6B1-87E3-4849-8D4B-EF8408864C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340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2B3B-3759-4F92-B06A-4BA971865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65230A-ED11-4BB1-8167-A416B499FE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02E93E-03AE-4725-9BDD-1E023010D9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A27332-5579-47ED-9797-C1E7647FC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4525-932B-4868-8A7C-B9AE2D842341}" type="datetimeFigureOut">
              <a:rPr lang="en-US" smtClean="0"/>
              <a:t>10/2/2019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68A673-A296-481E-9774-BB0D6479E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7EB46B-C6FD-4495-9915-82F66A6FF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CE6B1-87E3-4849-8D4B-EF8408864C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80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48FC65-F156-4A41-A80A-458B36652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A97E78-0868-4857-AFA5-FF56C2467F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C64C0-0C2F-4FE2-B802-0C49A00E13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D64525-932B-4868-8A7C-B9AE2D842341}" type="datetimeFigureOut">
              <a:rPr lang="en-US" smtClean="0"/>
              <a:t>10/2/2019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F2015D-57DC-4D4A-9B59-A393AE4295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B1C32B-7FC5-49F7-A5E5-500BCE4F47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CE6B1-87E3-4849-8D4B-EF8408864C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7997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12.jpe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1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14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jfif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15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jfif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17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19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21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f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jfif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22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f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jfif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25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9.jfif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28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f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jpg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30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4.jfif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33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6.jfif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35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f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8.jfif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37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9.xml"/><Relationship Id="rId9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40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2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2.jfif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41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2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jfif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43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2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4.jpg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6" Type="http://schemas.openxmlformats.org/officeDocument/2006/relationships/image" Target="../media/image40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6" Type="http://schemas.openxmlformats.org/officeDocument/2006/relationships/image" Target="../media/image45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6" Type="http://schemas.openxmlformats.org/officeDocument/2006/relationships/image" Target="../media/image46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8.jfif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6" Type="http://schemas.openxmlformats.org/officeDocument/2006/relationships/image" Target="../media/image47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6" Type="http://schemas.openxmlformats.org/officeDocument/2006/relationships/image" Target="../media/image49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6" Type="http://schemas.openxmlformats.org/officeDocument/2006/relationships/image" Target="../media/image50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28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2.jfif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6" Type="http://schemas.openxmlformats.org/officeDocument/2006/relationships/image" Target="../media/image51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29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f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9.jfif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6" Type="http://schemas.openxmlformats.org/officeDocument/2006/relationships/image" Target="../media/image42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30.xml"/><Relationship Id="rId9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4.png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6" Type="http://schemas.openxmlformats.org/officeDocument/2006/relationships/image" Target="../media/image53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3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f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6.jfif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6" Type="http://schemas.openxmlformats.org/officeDocument/2006/relationships/image" Target="../media/image55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32.xml"/><Relationship Id="rId9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8.jfif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6" Type="http://schemas.openxmlformats.org/officeDocument/2006/relationships/image" Target="../media/image40.jfif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3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6" Type="http://schemas.openxmlformats.org/officeDocument/2006/relationships/image" Target="../media/image2.jpg"/><Relationship Id="rId5" Type="http://schemas.openxmlformats.org/officeDocument/2006/relationships/hyperlink" Target="mailto:robert.Andrew@kctcs.edu" TargetMode="External"/><Relationship Id="rId4" Type="http://schemas.openxmlformats.org/officeDocument/2006/relationships/notesSlide" Target="../notesSlides/notesSlide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jfif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4.jp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12" Type="http://schemas.openxmlformats.org/officeDocument/2006/relationships/image" Target="../media/image3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2.jp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59123-8449-4922-8910-DB267FB9A0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7126" y="1533235"/>
            <a:ext cx="9310255" cy="1450109"/>
          </a:xfrm>
        </p:spPr>
        <p:txBody>
          <a:bodyPr>
            <a:normAutofit fontScale="90000"/>
          </a:bodyPr>
          <a:lstStyle/>
          <a:p>
            <a:r>
              <a:rPr lang="en-US" sz="5400" b="1" dirty="0">
                <a:solidFill>
                  <a:srgbClr val="1D304F"/>
                </a:solidFill>
                <a:effectLst>
                  <a:outerShdw blurRad="38100" dist="25400" dir="5400000" algn="tl" rotWithShape="0">
                    <a:srgbClr val="C9DE8F">
                      <a:alpha val="43000"/>
                    </a:srgbClr>
                  </a:outerShdw>
                </a:effectLst>
                <a:latin typeface="Calibri"/>
              </a:rPr>
              <a:t>Opioid Exposure Training For First Responders</a:t>
            </a:r>
            <a:endParaRPr lang="en-US" dirty="0">
              <a:solidFill>
                <a:srgbClr val="203864"/>
              </a:solidFill>
              <a:latin typeface="Brandon Grotesque Bold" panose="020B0803020203060202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6A24DA-22EE-4F8F-AF75-8B19D70233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498067"/>
            <a:ext cx="9144000" cy="1655762"/>
          </a:xfrm>
        </p:spPr>
        <p:txBody>
          <a:bodyPr>
            <a:normAutofit lnSpcReduction="10000"/>
          </a:bodyPr>
          <a:lstStyle/>
          <a:p>
            <a:endParaRPr lang="en-US" dirty="0">
              <a:solidFill>
                <a:schemeClr val="accent4"/>
              </a:solidFill>
              <a:latin typeface="Century Gothic" panose="020B0502020202020204" pitchFamily="34" charset="0"/>
            </a:endParaRPr>
          </a:p>
          <a:p>
            <a:endParaRPr lang="en-US" dirty="0">
              <a:solidFill>
                <a:schemeClr val="accent4"/>
              </a:solidFill>
              <a:latin typeface="Century Gothic" panose="020B0502020202020204" pitchFamily="34" charset="0"/>
            </a:endParaRPr>
          </a:p>
          <a:p>
            <a:endParaRPr lang="en-US" dirty="0">
              <a:solidFill>
                <a:schemeClr val="accent4"/>
              </a:solidFill>
              <a:latin typeface="Century Gothic" panose="020B0502020202020204" pitchFamily="34" charset="0"/>
            </a:endParaRPr>
          </a:p>
          <a:p>
            <a:r>
              <a:rPr lang="en-US" dirty="0">
                <a:solidFill>
                  <a:srgbClr val="002060"/>
                </a:solidFill>
                <a:latin typeface="Century Gothic" panose="020B0502020202020204" pitchFamily="34" charset="0"/>
              </a:rPr>
              <a:t>September 2019</a:t>
            </a:r>
          </a:p>
        </p:txBody>
      </p:sp>
      <p:pic>
        <p:nvPicPr>
          <p:cNvPr id="5" name="Picture 4" descr="A picture containing clipart&#10;&#10;Description automatically generated">
            <a:extLst>
              <a:ext uri="{FF2B5EF4-FFF2-40B4-BE49-F238E27FC236}">
                <a16:creationId xmlns:a16="http://schemas.microsoft.com/office/drawing/2014/main" id="{48B1DBB6-1B85-4273-AAA3-A5ED7715C7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26" name="Audio 25">
            <a:hlinkClick r:id="" action="ppaction://media"/>
            <a:extLst>
              <a:ext uri="{FF2B5EF4-FFF2-40B4-BE49-F238E27FC236}">
                <a16:creationId xmlns:a16="http://schemas.microsoft.com/office/drawing/2014/main" id="{58442EBA-63CB-44C2-84EA-73D96259F2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69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67029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Fentanyl (Continued)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496" y="1477817"/>
            <a:ext cx="6573960" cy="3620655"/>
          </a:xfrm>
        </p:spPr>
        <p:txBody>
          <a:bodyPr>
            <a:noAutofit/>
          </a:bodyPr>
          <a:lstStyle/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Its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illegal formulations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are in the form of: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Powder, tablets, capsules, solutions, and rocks. </a:t>
            </a:r>
          </a:p>
          <a:p>
            <a:r>
              <a:rPr lang="en-US" sz="2400" dirty="0">
                <a:solidFill>
                  <a:srgbClr val="002060"/>
                </a:solidFill>
                <a:latin typeface="Century Gothic" panose="020B0502020202020204" pitchFamily="34" charset="0"/>
              </a:rPr>
              <a:t>Found frequently in the counterfeit form as a tablet or powder and or mixed with cocaine or heroin. </a:t>
            </a:r>
          </a:p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2.0 milligrams of fentanyl is enough to kill an adult male of average size.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That is the quantity depicted in the picture. </a:t>
            </a: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4DBA854-2AA1-4B1B-9594-75CD9AFD747A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6945" y="1713345"/>
            <a:ext cx="3933727" cy="2165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90E31C31-A1F0-4D89-B57B-48161499A2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39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042" y="229973"/>
            <a:ext cx="10515600" cy="567029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Carfentanil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842" y="932155"/>
            <a:ext cx="8407446" cy="4166318"/>
          </a:xfrm>
        </p:spPr>
        <p:txBody>
          <a:bodyPr>
            <a:noAutofit/>
          </a:bodyPr>
          <a:lstStyle/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Carfentanil is gaining exposure as a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fentanyl analog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involved in opioid overdoses. 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It is the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most potent fentanyl analog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in the United States and is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10,000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 times more potent than morphine and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100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times more potent than fentanyl. </a:t>
            </a:r>
          </a:p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0.02 milligrams of carfentanil is enough to kill an adult male of average size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. That is the quantity depicted in the picture. 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It can be found in the form of a powder, capsule, liquid, or on a blotter paper. The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powder form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is the most common formulation.</a:t>
            </a:r>
          </a:p>
          <a:p>
            <a:pPr marL="0" indent="0">
              <a:buNone/>
            </a:pPr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8" name="Picture 7" descr="A close up of a bottle&#10;&#10;Description automatically generated">
            <a:extLst>
              <a:ext uri="{FF2B5EF4-FFF2-40B4-BE49-F238E27FC236}">
                <a16:creationId xmlns:a16="http://schemas.microsoft.com/office/drawing/2014/main" id="{FBDCB6F2-2783-4784-83F7-9CCC8FBA44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9287" y="1769490"/>
            <a:ext cx="3393795" cy="2491647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8674E352-1F97-422B-BF71-22A225C668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30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67029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Other Fentanyl Analogues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984" y="1296139"/>
            <a:ext cx="8345303" cy="3355759"/>
          </a:xfrm>
        </p:spPr>
        <p:txBody>
          <a:bodyPr>
            <a:noAutofit/>
          </a:bodyPr>
          <a:lstStyle/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Drug analogs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are drugs that are developed to imitate a drug, but they are not identical. 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Acetyl Fentanyl and Furanyl Fentanyl was developed by a chemist in the illicit drug trafficking system to avoid law enforcement seizures.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Fentanyl and its analogs and derivatives are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used as a cutting agent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 and has led to an unprecedented number of people dying from opioid overdoses in the U.S.</a:t>
            </a:r>
          </a:p>
          <a:p>
            <a:pPr marL="0" indent="0">
              <a:buNone/>
            </a:pPr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BDCB6F2-2783-4784-83F7-9CCC8FBA44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09287" y="1963715"/>
            <a:ext cx="3393795" cy="2103196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F2F9131C-B02B-43BC-A006-6F9B942FA9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40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0392"/>
            <a:ext cx="10515600" cy="523189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Routes of Opioid Exposure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654" y="905522"/>
            <a:ext cx="5896746" cy="4192950"/>
          </a:xfrm>
        </p:spPr>
        <p:txBody>
          <a:bodyPr>
            <a:noAutofit/>
          </a:bodyPr>
          <a:lstStyle/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The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dermal route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of exposure occurs through the skin either through direct contact with the opioid or via needle stick.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If the opioid is absorbed, then its effects can be felt over hours to days. </a:t>
            </a:r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The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oral route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of exposure occurs via the oral cavity.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If the opioid is absorbed, the opioid effects can be felt initially and over the course of hours. </a:t>
            </a:r>
          </a:p>
          <a:p>
            <a:pPr marL="0" indent="0">
              <a:buNone/>
            </a:pPr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5" name="Picture 4" descr="A picture containing dog&#10;&#10;Description automatically generated">
            <a:extLst>
              <a:ext uri="{FF2B5EF4-FFF2-40B4-BE49-F238E27FC236}">
                <a16:creationId xmlns:a16="http://schemas.microsoft.com/office/drawing/2014/main" id="{7122C648-04A1-4E3B-BCCF-065B48CC29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038687"/>
            <a:ext cx="4310185" cy="1493292"/>
          </a:xfrm>
          <a:prstGeom prst="rect">
            <a:avLst/>
          </a:prstGeom>
        </p:spPr>
      </p:pic>
      <p:pic>
        <p:nvPicPr>
          <p:cNvPr id="10" name="Picture 9" descr="A picture containing toiletry, cosmetic&#10;&#10;Description automatically generated">
            <a:extLst>
              <a:ext uri="{FF2B5EF4-FFF2-40B4-BE49-F238E27FC236}">
                <a16:creationId xmlns:a16="http://schemas.microsoft.com/office/drawing/2014/main" id="{757B42A1-B569-4EA9-99BA-0E06E828C5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3035738"/>
            <a:ext cx="4310185" cy="1924189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F4D7DDC5-5804-4382-9D63-DBCDDBACF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25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901" y="101600"/>
            <a:ext cx="11064244" cy="618837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Routes of Opioid Exposure (Continued)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363" y="674255"/>
            <a:ext cx="7666181" cy="4664363"/>
          </a:xfrm>
        </p:spPr>
        <p:txBody>
          <a:bodyPr>
            <a:noAutofit/>
          </a:bodyPr>
          <a:lstStyle/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Mucosal route</a:t>
            </a:r>
            <a:r>
              <a:rPr lang="en-US" sz="2400" dirty="0">
                <a:solidFill>
                  <a:srgbClr val="002060"/>
                </a:solidFill>
                <a:latin typeface="Century Gothic" panose="020B0502020202020204" pitchFamily="34" charset="0"/>
              </a:rPr>
              <a:t> of exposure occurs through contact with the mucosa of the eye, nose and or mouth.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002060"/>
                </a:solidFill>
                <a:latin typeface="Century Gothic" panose="020B0502020202020204" pitchFamily="34" charset="0"/>
              </a:rPr>
              <a:t>The effects of the opioid can be felt rapidly after absorption.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2060"/>
                </a:solidFill>
                <a:latin typeface="Century Gothic" panose="020B0502020202020204" pitchFamily="34" charset="0"/>
              </a:rPr>
              <a:t>Mucosal absorption </a:t>
            </a:r>
            <a:r>
              <a:rPr lang="en-US" sz="16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is 30 times faster than transdermal absorption.</a:t>
            </a:r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The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respiratory route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of exposure is via inhalation.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The effects of the opioid can be felt rapidly after absorption. </a:t>
            </a:r>
          </a:p>
          <a:p>
            <a:r>
              <a:rPr lang="en-US" sz="2400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Special note</a:t>
            </a:r>
            <a:r>
              <a:rPr lang="en-US" sz="2400" dirty="0">
                <a:solidFill>
                  <a:srgbClr val="002060"/>
                </a:solidFill>
                <a:latin typeface="Century Gothic" panose="020B0502020202020204" pitchFamily="34" charset="0"/>
              </a:rPr>
              <a:t>: Take every precaution to not inadvertently cause the aerosolization of the drug.</a:t>
            </a:r>
          </a:p>
          <a:p>
            <a:pPr marL="0" indent="0">
              <a:buNone/>
            </a:pPr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5" name="Picture 4" descr="A picture containing food, animal&#10;&#10;Description automatically generated">
            <a:extLst>
              <a:ext uri="{FF2B5EF4-FFF2-40B4-BE49-F238E27FC236}">
                <a16:creationId xmlns:a16="http://schemas.microsoft.com/office/drawing/2014/main" id="{05DA6619-6E7C-4485-958C-04ED73903A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162" y="799070"/>
            <a:ext cx="2283547" cy="1889116"/>
          </a:xfrm>
          <a:prstGeom prst="rect">
            <a:avLst/>
          </a:prstGeom>
        </p:spPr>
      </p:pic>
      <p:pic>
        <p:nvPicPr>
          <p:cNvPr id="10" name="Picture 9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88B78274-F215-4ED9-9240-7C99E04149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162" y="3099955"/>
            <a:ext cx="2857500" cy="1600200"/>
          </a:xfrm>
          <a:prstGeom prst="rect">
            <a:avLst/>
          </a:prstGeom>
        </p:spPr>
      </p:pic>
      <p:pic>
        <p:nvPicPr>
          <p:cNvPr id="13" name="Audio 12">
            <a:hlinkClick r:id="" action="ppaction://media"/>
            <a:extLst>
              <a:ext uri="{FF2B5EF4-FFF2-40B4-BE49-F238E27FC236}">
                <a16:creationId xmlns:a16="http://schemas.microsoft.com/office/drawing/2014/main" id="{8CE0300E-9909-49B9-A898-88140F2655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6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67029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Signs of Opioid Exposure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 descr="Pinpoint Pupil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273" y="1136889"/>
            <a:ext cx="11730181" cy="3933875"/>
          </a:xfrm>
        </p:spPr>
        <p:txBody>
          <a:bodyPr>
            <a:noAutofit/>
          </a:bodyPr>
          <a:lstStyle/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Potential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symptoms of opioid exposure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are:</a:t>
            </a:r>
          </a:p>
          <a:p>
            <a:pPr marL="0" indent="0">
              <a:buNone/>
            </a:pPr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b="1" i="1" dirty="0">
                <a:solidFill>
                  <a:srgbClr val="002060"/>
                </a:solidFill>
                <a:latin typeface="Century Gothic" panose="020B0502020202020204" pitchFamily="34" charset="0"/>
              </a:rPr>
              <a:t>Pinpoint pupils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b="1" i="1" dirty="0">
                <a:solidFill>
                  <a:srgbClr val="002060"/>
                </a:solidFill>
                <a:latin typeface="Century Gothic" panose="020B0502020202020204" pitchFamily="34" charset="0"/>
              </a:rPr>
              <a:t>Coma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b="1" i="1" dirty="0">
                <a:solidFill>
                  <a:srgbClr val="002060"/>
                </a:solidFill>
                <a:latin typeface="Century Gothic" panose="020B0502020202020204" pitchFamily="34" charset="0"/>
              </a:rPr>
              <a:t>Decrease in respirations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b="1" i="1" dirty="0">
                <a:solidFill>
                  <a:srgbClr val="002060"/>
                </a:solidFill>
                <a:latin typeface="Century Gothic" panose="020B0502020202020204" pitchFamily="34" charset="0"/>
              </a:rPr>
              <a:t>Cold/clammy skin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b="1" i="1" dirty="0">
                <a:solidFill>
                  <a:srgbClr val="002060"/>
                </a:solidFill>
                <a:latin typeface="Century Gothic" panose="020B0502020202020204" pitchFamily="34" charset="0"/>
              </a:rPr>
              <a:t>Cyanosis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b="1" i="1" dirty="0">
                <a:solidFill>
                  <a:srgbClr val="002060"/>
                </a:solidFill>
                <a:latin typeface="Century Gothic" panose="020B0502020202020204" pitchFamily="34" charset="0"/>
              </a:rPr>
              <a:t>Stupor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b="1" i="1" dirty="0">
                <a:solidFill>
                  <a:srgbClr val="002060"/>
                </a:solidFill>
                <a:latin typeface="Century Gothic" panose="020B0502020202020204" pitchFamily="34" charset="0"/>
              </a:rPr>
              <a:t>Respiratory failure, and death</a:t>
            </a:r>
            <a:r>
              <a:rPr lang="en-US" sz="20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. </a:t>
            </a:r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70BFA84-B87E-483F-B617-B03F7880B0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7018" y="1136889"/>
            <a:ext cx="3760605" cy="235952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C983202-36AB-48D9-8F71-8455B991BF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96311" y="2815808"/>
            <a:ext cx="3457489" cy="2326686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6BF20604-FC3D-4C3A-9F2B-31FFD026F0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16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61" y="365126"/>
            <a:ext cx="10515600" cy="567029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Signs of Opioid Exposure (Continued)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718" y="1136890"/>
            <a:ext cx="4350059" cy="3102602"/>
          </a:xfrm>
        </p:spPr>
        <p:txBody>
          <a:bodyPr>
            <a:noAutofit/>
          </a:bodyPr>
          <a:lstStyle/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The triad of symptoms:</a:t>
            </a:r>
          </a:p>
          <a:p>
            <a:pPr lvl="1"/>
            <a:endParaRPr lang="en-US" sz="2000" i="1" u="sng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Pinpoint pupils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Coma, and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Decrease in respirations is very suggestive of opioid poisoning. </a:t>
            </a:r>
          </a:p>
          <a:p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D5D66FF-D699-400D-9DE2-AD275BF0F3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6427" y="932155"/>
            <a:ext cx="3636015" cy="3800872"/>
          </a:xfrm>
          <a:prstGeom prst="rect">
            <a:avLst/>
          </a:prstGeom>
        </p:spPr>
      </p:pic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754C403D-FD83-4FC7-8B7E-2F82A091CA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28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902" y="160393"/>
            <a:ext cx="10563172" cy="606226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Treatment of Opioid Exposure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901" y="692727"/>
            <a:ext cx="5649426" cy="4424218"/>
          </a:xfrm>
        </p:spPr>
        <p:txBody>
          <a:bodyPr>
            <a:noAutofit/>
          </a:bodyPr>
          <a:lstStyle/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Immediate initiation of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assisted ventilation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 for any patient with respiratory depression.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Visible dust or drug on a victim’s face should be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wiped away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prior to assisted ventilation.</a:t>
            </a:r>
          </a:p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Administration of naloxone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to potential victims of opioid toxicity following system protocols.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Do not delay assisted ventilation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 while administering naloxone or awaiting effect.</a:t>
            </a:r>
          </a:p>
          <a:p>
            <a:pPr marL="0" indent="0">
              <a:buNone/>
            </a:pPr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5" name="Picture 4" descr="A picture containing person, indoor, man&#10;&#10;Description automatically generated">
            <a:extLst>
              <a:ext uri="{FF2B5EF4-FFF2-40B4-BE49-F238E27FC236}">
                <a16:creationId xmlns:a16="http://schemas.microsoft.com/office/drawing/2014/main" id="{529877EF-490D-453A-9BAF-999C1AE0A6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4899" y="2040874"/>
            <a:ext cx="3140599" cy="1758735"/>
          </a:xfrm>
          <a:prstGeom prst="rect">
            <a:avLst/>
          </a:prstGeom>
        </p:spPr>
      </p:pic>
      <p:pic>
        <p:nvPicPr>
          <p:cNvPr id="8" name="Picture 7" descr="A picture containing person, man&#10;&#10;Description automatically generated">
            <a:extLst>
              <a:ext uri="{FF2B5EF4-FFF2-40B4-BE49-F238E27FC236}">
                <a16:creationId xmlns:a16="http://schemas.microsoft.com/office/drawing/2014/main" id="{58695D63-FD13-4FDC-95DC-4076E1608EA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327" y="3053196"/>
            <a:ext cx="2600324" cy="2063749"/>
          </a:xfrm>
          <a:prstGeom prst="rect">
            <a:avLst/>
          </a:prstGeom>
        </p:spPr>
      </p:pic>
      <p:pic>
        <p:nvPicPr>
          <p:cNvPr id="10" name="Picture 9" descr="A close up of a person&#10;&#10;Description automatically generated">
            <a:extLst>
              <a:ext uri="{FF2B5EF4-FFF2-40B4-BE49-F238E27FC236}">
                <a16:creationId xmlns:a16="http://schemas.microsoft.com/office/drawing/2014/main" id="{1576FC0D-4B37-481F-8B9D-2D8EC2D6B51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327" y="766619"/>
            <a:ext cx="2600325" cy="1752600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9B0ABADB-E25F-4AF8-9F6A-744A95E676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23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1" y="111268"/>
            <a:ext cx="10515600" cy="507568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Safe Operating Procedures for Suspected Opioid Exposure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232" y="774492"/>
            <a:ext cx="7306568" cy="4312414"/>
          </a:xfrm>
        </p:spPr>
        <p:txBody>
          <a:bodyPr>
            <a:noAutofit/>
          </a:bodyPr>
          <a:lstStyle/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Anticipate any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potential dangers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from initial dispatch information, evaluate the scene,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determine if there is the potential for hazardous exposure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, and ascertain if fentanyl or its analogs are likely to be present.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2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Careful scene safety assessment </a:t>
            </a:r>
            <a:r>
              <a:rPr lang="en-US" sz="22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with attention to the </a:t>
            </a:r>
            <a:r>
              <a:rPr lang="en-US" sz="22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presence of drugs</a:t>
            </a:r>
            <a:r>
              <a:rPr lang="en-US" sz="22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, unidentified powders, and drug paraphernalia.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In an area determined to contain fentanyl or its analogs,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Do not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eat, drink, smoke, or go to the restroom. </a:t>
            </a:r>
          </a:p>
          <a:p>
            <a:pPr marL="0" indent="0">
              <a:buNone/>
            </a:pPr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5" name="Picture 4" descr="A picture containing person&#10;&#10;Description automatically generated">
            <a:extLst>
              <a:ext uri="{FF2B5EF4-FFF2-40B4-BE49-F238E27FC236}">
                <a16:creationId xmlns:a16="http://schemas.microsoft.com/office/drawing/2014/main" id="{8F76F476-654F-4602-8451-EBFDDEC538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3927" y="1948399"/>
            <a:ext cx="2132321" cy="1592919"/>
          </a:xfrm>
          <a:prstGeom prst="rect">
            <a:avLst/>
          </a:prstGeom>
        </p:spPr>
      </p:pic>
      <p:pic>
        <p:nvPicPr>
          <p:cNvPr id="8" name="Picture 7" descr="A person on a computer&#10;&#10;Description automatically generated">
            <a:extLst>
              <a:ext uri="{FF2B5EF4-FFF2-40B4-BE49-F238E27FC236}">
                <a16:creationId xmlns:a16="http://schemas.microsoft.com/office/drawing/2014/main" id="{1C5FE6E8-EC0C-4770-9E68-22BFE05C410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812" y="870094"/>
            <a:ext cx="2532647" cy="1679255"/>
          </a:xfrm>
          <a:prstGeom prst="rect">
            <a:avLst/>
          </a:prstGeom>
        </p:spPr>
      </p:pic>
      <p:pic>
        <p:nvPicPr>
          <p:cNvPr id="12" name="Picture 11" descr="A messy room&#10;&#10;Description automatically generated">
            <a:extLst>
              <a:ext uri="{FF2B5EF4-FFF2-40B4-BE49-F238E27FC236}">
                <a16:creationId xmlns:a16="http://schemas.microsoft.com/office/drawing/2014/main" id="{1881EB99-11F5-48CD-8CD7-608881E9F51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813" y="3401545"/>
            <a:ext cx="2532647" cy="1685361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37E02D4D-A0BF-4EC4-80B6-59DE14365D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84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1" y="50273"/>
            <a:ext cx="11856868" cy="771763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Safe Operating Procedures for Suspected Opioid Exposure (Continued)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232" y="683491"/>
            <a:ext cx="7980824" cy="4451927"/>
          </a:xfrm>
        </p:spPr>
        <p:txBody>
          <a:bodyPr>
            <a:noAutofit/>
          </a:bodyPr>
          <a:lstStyle/>
          <a:p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Drugs, paraphernalia, unidentified powders, and other substances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should not be handled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 unless the provider is trained to do so safely.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Testing to confirm that a substance present at a scene is fentanyl or its analog is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not recommended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 in the field as it can increase the risk of exposure to people on scene.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2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If this testing is necessary, then it should be </a:t>
            </a:r>
            <a:r>
              <a:rPr lang="en-US" sz="22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performed by individuals who have been trained to perform this testing</a:t>
            </a:r>
            <a:r>
              <a:rPr lang="en-US" sz="22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 and they should be in appropriate personal protective equipment attire.</a:t>
            </a: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5" name="Picture 4" descr="A picture containing table, indoor, object, floor&#10;&#10;Description automatically generated">
            <a:extLst>
              <a:ext uri="{FF2B5EF4-FFF2-40B4-BE49-F238E27FC236}">
                <a16:creationId xmlns:a16="http://schemas.microsoft.com/office/drawing/2014/main" id="{521675BD-7168-4372-A17C-CD9F1DF0D2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3869" y="1114136"/>
            <a:ext cx="3106964" cy="1739900"/>
          </a:xfrm>
          <a:prstGeom prst="rect">
            <a:avLst/>
          </a:prstGeom>
        </p:spPr>
      </p:pic>
      <p:pic>
        <p:nvPicPr>
          <p:cNvPr id="10" name="Picture 9" descr="A picture containing indoor&#10;&#10;Description automatically generated">
            <a:extLst>
              <a:ext uri="{FF2B5EF4-FFF2-40B4-BE49-F238E27FC236}">
                <a16:creationId xmlns:a16="http://schemas.microsoft.com/office/drawing/2014/main" id="{D429C08A-8896-48C9-BBDB-F1110A796C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3869" y="2937977"/>
            <a:ext cx="3106963" cy="2040043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75B95612-5211-4DAF-9D41-CB397D02E3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83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6010" y="117446"/>
            <a:ext cx="10444295" cy="1174459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solidFill>
                  <a:srgbClr val="1D304F"/>
                </a:solidFill>
                <a:latin typeface="Calibri"/>
              </a:rPr>
              <a:t>Course Description</a:t>
            </a:r>
            <a:br>
              <a:rPr lang="en-US" sz="4800" b="1" i="1" u="sng" dirty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endParaRPr lang="en-US" sz="48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007" y="1188164"/>
            <a:ext cx="11425560" cy="387210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dirty="0">
                <a:solidFill>
                  <a:srgbClr val="203864"/>
                </a:solidFill>
                <a:latin typeface="Century Gothic" panose="020B0502020202020204" pitchFamily="34" charset="0"/>
              </a:rPr>
              <a:t>This course will provide unified, scientific, evidence-based recommendations to first responders so they can protect themselves when the presence of opioids is suspected during their daily activities.</a:t>
            </a:r>
          </a:p>
        </p:txBody>
      </p:sp>
      <p:pic>
        <p:nvPicPr>
          <p:cNvPr id="8" name="Picture 7" descr="A picture containing clipart&#10;&#10;Description automatically generated">
            <a:extLst>
              <a:ext uri="{FF2B5EF4-FFF2-40B4-BE49-F238E27FC236}">
                <a16:creationId xmlns:a16="http://schemas.microsoft.com/office/drawing/2014/main" id="{8C9993B7-8847-4324-9C60-E76CEE58FD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B687F63B-CDDF-4AA9-B3B6-3311E682CF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190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1" y="111267"/>
            <a:ext cx="10733260" cy="997097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Safe Operating Procedures for Suspected Opioid Exposure (Continued)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231" y="1237672"/>
            <a:ext cx="7047929" cy="3849233"/>
          </a:xfrm>
        </p:spPr>
        <p:txBody>
          <a:bodyPr>
            <a:noAutofit/>
          </a:bodyPr>
          <a:lstStyle/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Identification of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multiple casualties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,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large amounts of a powder substance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, or visibly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aerosolized dust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you should: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2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Promptly exit the scene </a:t>
            </a:r>
            <a:r>
              <a:rPr lang="en-US" sz="22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with retrieval of victims for treatment if possible.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2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Assess for alternative exposures </a:t>
            </a:r>
            <a:r>
              <a:rPr lang="en-US" sz="22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(CO, toxic gases or other toxins).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2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Request</a:t>
            </a:r>
            <a:r>
              <a:rPr lang="en-US" sz="22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 law enforcement and/or hazardous materials team activation.</a:t>
            </a: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5" name="Picture 4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AB37CBAC-E972-4388-B118-259BC8EF1E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2471" y="1301897"/>
            <a:ext cx="2457532" cy="13762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D38C42-C5B9-48DF-A4F7-469B254B40A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4794" y="2484933"/>
            <a:ext cx="2466975" cy="1447800"/>
          </a:xfrm>
          <a:prstGeom prst="rect">
            <a:avLst/>
          </a:prstGeom>
        </p:spPr>
      </p:pic>
      <p:pic>
        <p:nvPicPr>
          <p:cNvPr id="10" name="Picture 9" descr="A car parked in front of a building&#10;&#10;Description automatically generated">
            <a:extLst>
              <a:ext uri="{FF2B5EF4-FFF2-40B4-BE49-F238E27FC236}">
                <a16:creationId xmlns:a16="http://schemas.microsoft.com/office/drawing/2014/main" id="{0B71E834-6469-42FF-8353-D06667E39FF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407" y="3739550"/>
            <a:ext cx="2405991" cy="1347355"/>
          </a:xfrm>
          <a:prstGeom prst="rect">
            <a:avLst/>
          </a:prstGeom>
        </p:spPr>
      </p:pic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4E779004-4818-4495-9F88-61A82355B6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21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0" y="111267"/>
            <a:ext cx="11010351" cy="1083075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Safe Operating Procedures for Suspected Opioid Exposure (Continued)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229" y="1194342"/>
            <a:ext cx="8156315" cy="4070386"/>
          </a:xfrm>
        </p:spPr>
        <p:txBody>
          <a:bodyPr>
            <a:noAutofit/>
          </a:bodyPr>
          <a:lstStyle/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Avoid any activities that have the potential of causing fentanyl to aerosolize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, as it puts everyone at a greater exposure risk. If this task must be undertaken, it should be performed by someone who is trained and in the appropriate personal protective equipment.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 After leaving the scene where there was suspected fentanyl or its analogs, make sure to wash one’s hands with soap and water immediately.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Only the use of soap and water is recommended.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Do not use hand sanitizers or bleach solutions. </a:t>
            </a: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5" name="Picture 4" descr="A picture containing indoor, wall&#10;&#10;Description automatically generated">
            <a:extLst>
              <a:ext uri="{FF2B5EF4-FFF2-40B4-BE49-F238E27FC236}">
                <a16:creationId xmlns:a16="http://schemas.microsoft.com/office/drawing/2014/main" id="{E7A12094-40F4-41C8-BE87-2F012E1DB9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067" y="3192981"/>
            <a:ext cx="3268032" cy="1836219"/>
          </a:xfrm>
          <a:prstGeom prst="rect">
            <a:avLst/>
          </a:prstGeom>
        </p:spPr>
      </p:pic>
      <p:pic>
        <p:nvPicPr>
          <p:cNvPr id="8" name="Picture 7" descr="A close up of an animal&#10;&#10;Description automatically generated">
            <a:extLst>
              <a:ext uri="{FF2B5EF4-FFF2-40B4-BE49-F238E27FC236}">
                <a16:creationId xmlns:a16="http://schemas.microsoft.com/office/drawing/2014/main" id="{817C959C-5160-4098-8AA1-DED5D8D6A5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068" y="1339545"/>
            <a:ext cx="3268032" cy="1723913"/>
          </a:xfrm>
          <a:prstGeom prst="rect">
            <a:avLst/>
          </a:prstGeom>
        </p:spPr>
      </p:pic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926F4B0A-E5B4-4226-BC6E-A62ED144F3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895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1" y="111267"/>
            <a:ext cx="11139660" cy="1083075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Safe Operating Procedures for Suspected Opioid Exposure (Continued)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231" y="1108364"/>
            <a:ext cx="7334278" cy="3978541"/>
          </a:xfrm>
        </p:spPr>
        <p:txBody>
          <a:bodyPr>
            <a:noAutofit/>
          </a:bodyPr>
          <a:lstStyle/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Clothing that has been contaminated by opioids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should be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removed with care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, so that any areas that may have been contaminated are not disturbed.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Clothing worn during a shift in which exposure could have occurred should be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laundered at the first opportunity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 with limited secondary contact.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A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shower should be taken as soon as possible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following opioid exposure. </a:t>
            </a:r>
          </a:p>
          <a:p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434" y="652804"/>
            <a:ext cx="1560914" cy="771763"/>
          </a:xfrm>
          <a:prstGeom prst="rect">
            <a:avLst/>
          </a:prstGeom>
        </p:spPr>
      </p:pic>
      <p:pic>
        <p:nvPicPr>
          <p:cNvPr id="5" name="Picture 4" descr="A picture containing indoor, appliance, white goods, person&#10;&#10;Description automatically generated">
            <a:extLst>
              <a:ext uri="{FF2B5EF4-FFF2-40B4-BE49-F238E27FC236}">
                <a16:creationId xmlns:a16="http://schemas.microsoft.com/office/drawing/2014/main" id="{40C288E9-A1D4-4507-870C-E830E23336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4509" y="1215462"/>
            <a:ext cx="2921163" cy="1837339"/>
          </a:xfrm>
          <a:prstGeom prst="rect">
            <a:avLst/>
          </a:prstGeom>
        </p:spPr>
      </p:pic>
      <p:pic>
        <p:nvPicPr>
          <p:cNvPr id="8" name="Picture 7" descr="A close up of a person&#10;&#10;Description automatically generated">
            <a:extLst>
              <a:ext uri="{FF2B5EF4-FFF2-40B4-BE49-F238E27FC236}">
                <a16:creationId xmlns:a16="http://schemas.microsoft.com/office/drawing/2014/main" id="{8D9B4EE4-CBAC-44A5-B800-0C7054F89C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4509" y="3118722"/>
            <a:ext cx="3408218" cy="1902261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FEABD260-B2C8-4311-9C30-A1045C3A3C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08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0" y="111268"/>
            <a:ext cx="10917987" cy="927420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solidFill>
                  <a:srgbClr val="1D304F"/>
                </a:solidFill>
                <a:latin typeface="Calibri"/>
              </a:rPr>
              <a:t>Safe Operating Procedures for Suspected Opioid Exposure (Continued)</a:t>
            </a:r>
            <a:endParaRPr lang="en-US" sz="40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231" y="1038688"/>
            <a:ext cx="7906933" cy="4048218"/>
          </a:xfrm>
        </p:spPr>
        <p:txBody>
          <a:bodyPr>
            <a:noAutofit/>
          </a:bodyPr>
          <a:lstStyle/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Any personal protective equipment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that can be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reused should be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decontaminated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 according to the manufacturer’s standards. 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For PPE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that cannot be decontaminated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, it should be placed in a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6 Mil polyethylene bag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, labeled, and disposed of properly.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If fentanyl exposure is likely,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gloves must be worn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2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A single pair of nitrile gloves should be used while caring for any patient including an overdose victim. </a:t>
            </a:r>
          </a:p>
          <a:p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5" name="Picture 4" descr="A picture containing tree, outdoor, road, sky&#10;&#10;Description automatically generated">
            <a:extLst>
              <a:ext uri="{FF2B5EF4-FFF2-40B4-BE49-F238E27FC236}">
                <a16:creationId xmlns:a16="http://schemas.microsoft.com/office/drawing/2014/main" id="{97A7D23A-BFAC-4725-ABA5-05F98C446C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7164" y="1236229"/>
            <a:ext cx="2244436" cy="1609219"/>
          </a:xfrm>
          <a:prstGeom prst="rect">
            <a:avLst/>
          </a:prstGeom>
        </p:spPr>
      </p:pic>
      <p:pic>
        <p:nvPicPr>
          <p:cNvPr id="8" name="Picture 7" descr="A person standing in a room&#10;&#10;Description automatically generated">
            <a:extLst>
              <a:ext uri="{FF2B5EF4-FFF2-40B4-BE49-F238E27FC236}">
                <a16:creationId xmlns:a16="http://schemas.microsoft.com/office/drawing/2014/main" id="{CF625692-EE7A-45F3-88F7-3356556D78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75" y="3243305"/>
            <a:ext cx="2214825" cy="1240302"/>
          </a:xfrm>
          <a:prstGeom prst="rect">
            <a:avLst/>
          </a:prstGeom>
        </p:spPr>
      </p:pic>
      <p:pic>
        <p:nvPicPr>
          <p:cNvPr id="10" name="Picture 9" descr="A picture containing indoor, cup, sitting, wall&#10;&#10;Description automatically generated">
            <a:extLst>
              <a:ext uri="{FF2B5EF4-FFF2-40B4-BE49-F238E27FC236}">
                <a16:creationId xmlns:a16="http://schemas.microsoft.com/office/drawing/2014/main" id="{49D8EC6C-5B73-484B-A8FF-1A0C4F881DD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1996965"/>
            <a:ext cx="1646667" cy="1958415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BD522D48-735B-4111-B227-CC1860E9E1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8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0" y="111267"/>
            <a:ext cx="10954933" cy="856399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Safe Operating Procedures for Suspected Opioid Exposure (Continued) 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231" y="1038687"/>
            <a:ext cx="6586133" cy="4048219"/>
          </a:xfrm>
        </p:spPr>
        <p:txBody>
          <a:bodyPr>
            <a:noAutofit/>
          </a:bodyPr>
          <a:lstStyle/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No action should be performed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that may cause fentanyl in its powder form to aerosolize. </a:t>
            </a:r>
          </a:p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When there is a high likelihood of aerosolized dust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, full skin and face coverage as recommended by NIOSH is appropriate.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2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A NIOSH approved respirator mask </a:t>
            </a:r>
            <a:r>
              <a:rPr lang="en-US" sz="22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for which the person has been fit tested should be worn, eye protection used, and dermal exposure to fentanyl minimized. </a:t>
            </a: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5" name="Picture 4" descr="A picture containing clothing, person, standing, snow&#10;&#10;Description automatically generated">
            <a:extLst>
              <a:ext uri="{FF2B5EF4-FFF2-40B4-BE49-F238E27FC236}">
                <a16:creationId xmlns:a16="http://schemas.microsoft.com/office/drawing/2014/main" id="{0197FB57-3BB4-421A-A9D3-DCBED80C15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257" y="871445"/>
            <a:ext cx="2759762" cy="4215461"/>
          </a:xfrm>
          <a:prstGeom prst="rect">
            <a:avLst/>
          </a:prstGeom>
        </p:spPr>
      </p:pic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F190B10E-669B-42C8-9403-B5A8FFB875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87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1" y="111267"/>
            <a:ext cx="10515600" cy="856399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Safe Operating Procedures for Suspected Opioid Exposure (Continued)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231" y="1194344"/>
            <a:ext cx="5985769" cy="3892562"/>
          </a:xfrm>
        </p:spPr>
        <p:txBody>
          <a:bodyPr>
            <a:noAutofit/>
          </a:bodyPr>
          <a:lstStyle/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Dust exposure to skin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should be managed by rapidly flushing the exposed area with a large volume of water or saline.</a:t>
            </a:r>
          </a:p>
          <a:p>
            <a:pPr marL="0" indent="0">
              <a:buNone/>
            </a:pPr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Dust exposure to clothing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should prompt wiping with an alcohol-based wipe and gloved hand followed by immediate laundering of clothing.</a:t>
            </a:r>
          </a:p>
          <a:p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5" name="Picture 4" descr="A picture containing indoor, wall, object, bathroom&#10;&#10;Description automatically generated">
            <a:extLst>
              <a:ext uri="{FF2B5EF4-FFF2-40B4-BE49-F238E27FC236}">
                <a16:creationId xmlns:a16="http://schemas.microsoft.com/office/drawing/2014/main" id="{2FC1346D-8D13-4F2B-91C8-73C4F53B53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3603" y="1278469"/>
            <a:ext cx="2905269" cy="2176147"/>
          </a:xfrm>
          <a:prstGeom prst="rect">
            <a:avLst/>
          </a:prstGeom>
        </p:spPr>
      </p:pic>
      <p:pic>
        <p:nvPicPr>
          <p:cNvPr id="8" name="Picture 7" descr="A picture containing clothing, sitting, indoor, handwear&#10;&#10;Description automatically generated">
            <a:extLst>
              <a:ext uri="{FF2B5EF4-FFF2-40B4-BE49-F238E27FC236}">
                <a16:creationId xmlns:a16="http://schemas.microsoft.com/office/drawing/2014/main" id="{4548E1B8-1EA6-4E53-B55E-E6C3AC3389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1686" y="1570182"/>
            <a:ext cx="2004008" cy="3011487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2A61A121-F44D-4D72-8210-0DC92B22EE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49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1" y="111267"/>
            <a:ext cx="10515600" cy="856399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Safe Operating Procedures for Suspected Opioid Exposure (Continued)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231" y="1038687"/>
            <a:ext cx="6586133" cy="4048219"/>
          </a:xfrm>
        </p:spPr>
        <p:txBody>
          <a:bodyPr>
            <a:noAutofit/>
          </a:bodyPr>
          <a:lstStyle/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Department guidelines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for the emergency services provided should be followed if contact occurs with suspected large quantities of fentanyl. </a:t>
            </a:r>
          </a:p>
          <a:p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Other first responders and dispatch need to be informed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 if fentanyl contact occurs. This will either eliminate or minimize their exposure by alerting them to use proper contact precautions and PPE if they arrive on the scene.</a:t>
            </a:r>
          </a:p>
          <a:p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5" name="Picture 4" descr="A close up of a device&#10;&#10;Description automatically generated">
            <a:extLst>
              <a:ext uri="{FF2B5EF4-FFF2-40B4-BE49-F238E27FC236}">
                <a16:creationId xmlns:a16="http://schemas.microsoft.com/office/drawing/2014/main" id="{26158446-9DFB-422E-ACDF-D64FE320AE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166" y="1038687"/>
            <a:ext cx="2990707" cy="1990180"/>
          </a:xfrm>
          <a:prstGeom prst="rect">
            <a:avLst/>
          </a:prstGeom>
        </p:spPr>
      </p:pic>
      <p:pic>
        <p:nvPicPr>
          <p:cNvPr id="8" name="Picture 7" descr="A person on a computer&#10;&#10;Description automatically generated">
            <a:extLst>
              <a:ext uri="{FF2B5EF4-FFF2-40B4-BE49-F238E27FC236}">
                <a16:creationId xmlns:a16="http://schemas.microsoft.com/office/drawing/2014/main" id="{135A51F4-6999-43BA-9B7C-715930BCDD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1505" y="3073819"/>
            <a:ext cx="3069359" cy="2035118"/>
          </a:xfrm>
          <a:prstGeom prst="rect">
            <a:avLst/>
          </a:prstGeom>
        </p:spPr>
      </p:pic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7BD6AFA6-6C50-4C17-9B10-021867F3F4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68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1" y="111267"/>
            <a:ext cx="10515600" cy="856399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Limitations of Personal Protective Equipment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231" y="967666"/>
            <a:ext cx="7694495" cy="4119241"/>
          </a:xfrm>
        </p:spPr>
        <p:txBody>
          <a:bodyPr>
            <a:noAutofit/>
          </a:bodyPr>
          <a:lstStyle/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Potential Safety Hazards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-The weight of the equipment can lead to restrictions in one’s movements, a decrease in one’s ability to communicate due to the equipment used to protect the face, and restricted peripheral vision.  </a:t>
            </a:r>
          </a:p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Potential Psychological or Physiological Stressors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- Dehydration can lead to heat stress, claustrophobia, and some of the equipment cannot be worn for more than 30 minutes at a time. In addition, the equipment must be properly worn and maintained to ensure maximum protection.</a:t>
            </a: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5" name="Picture 4" descr="A picture containing clothing, person, standing, snow&#10;&#10;Description automatically generated">
            <a:extLst>
              <a:ext uri="{FF2B5EF4-FFF2-40B4-BE49-F238E27FC236}">
                <a16:creationId xmlns:a16="http://schemas.microsoft.com/office/drawing/2014/main" id="{2CBA2DD4-6A8D-4A35-8D04-2770B30A53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825" y="781050"/>
            <a:ext cx="1733550" cy="2647950"/>
          </a:xfrm>
          <a:prstGeom prst="rect">
            <a:avLst/>
          </a:prstGeom>
        </p:spPr>
      </p:pic>
      <p:pic>
        <p:nvPicPr>
          <p:cNvPr id="8" name="Picture 7" descr="A picture containing child, ground, person, outdoor&#10;&#10;Description automatically generated">
            <a:extLst>
              <a:ext uri="{FF2B5EF4-FFF2-40B4-BE49-F238E27FC236}">
                <a16:creationId xmlns:a16="http://schemas.microsoft.com/office/drawing/2014/main" id="{F1972A28-18B6-49E9-BDEA-5EAD198AA4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5600" y="3294170"/>
            <a:ext cx="2576679" cy="1792737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63A24E12-AEE9-410B-831D-531D648C7D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44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1" y="111267"/>
            <a:ext cx="10515600" cy="856399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Personal Protective Equipment Use: K-9 </a:t>
            </a:r>
            <a:br>
              <a:rPr lang="en-US" sz="3600" b="1" dirty="0">
                <a:solidFill>
                  <a:srgbClr val="1D304F"/>
                </a:solidFill>
                <a:latin typeface="Calibri"/>
              </a:rPr>
            </a:br>
            <a:r>
              <a:rPr lang="en-US" sz="3600" b="1" dirty="0">
                <a:solidFill>
                  <a:srgbClr val="1D304F"/>
                </a:solidFill>
                <a:latin typeface="Calibri"/>
              </a:rPr>
              <a:t>Personnel  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231" y="1274618"/>
            <a:ext cx="7214205" cy="3812288"/>
          </a:xfrm>
        </p:spPr>
        <p:txBody>
          <a:bodyPr>
            <a:noAutofit/>
          </a:bodyPr>
          <a:lstStyle/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There is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no approved PPE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for K-9 personnel. 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Working dogs should be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removed from any area in which opioids are suspected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. 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If a dog comes in dermal contact with opioids, then he or she should be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washed with soap and water. 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If the dog has consumed an opioid,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care from a veterinarian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should be sought immediately. </a:t>
            </a: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5" name="Picture 4" descr="A black and brown dog&#10;&#10;Description automatically generated">
            <a:extLst>
              <a:ext uri="{FF2B5EF4-FFF2-40B4-BE49-F238E27FC236}">
                <a16:creationId xmlns:a16="http://schemas.microsoft.com/office/drawing/2014/main" id="{A049508E-5C6D-44C5-BB7C-51D2E1537F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4436" y="1345639"/>
            <a:ext cx="4438308" cy="2942791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3690F33D-4DD8-4BE7-A50D-14B1ED2080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72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1" y="111268"/>
            <a:ext cx="10515600" cy="572314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Suspected Opioid Exposure of First Responder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231" y="1108364"/>
            <a:ext cx="6096605" cy="4027054"/>
          </a:xfrm>
        </p:spPr>
        <p:txBody>
          <a:bodyPr>
            <a:noAutofit/>
          </a:bodyPr>
          <a:lstStyle/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First Responders should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work in pairs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whenever possible.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First Responder exposure is extremely unlikely, but in the event of suspected exposure:</a:t>
            </a:r>
            <a:endParaRPr lang="en-US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2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Activate back up resources</a:t>
            </a:r>
            <a:r>
              <a:rPr lang="en-US" sz="22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.</a:t>
            </a:r>
          </a:p>
          <a:p>
            <a:pPr lvl="2"/>
            <a:r>
              <a:rPr lang="en-US" i="1" dirty="0">
                <a:solidFill>
                  <a:srgbClr val="002060"/>
                </a:solidFill>
                <a:latin typeface="Century Gothic" panose="020B0502020202020204" pitchFamily="34" charset="0"/>
              </a:rPr>
              <a:t>Perform assessment and monitoring of the provider.</a:t>
            </a:r>
          </a:p>
          <a:p>
            <a:pPr lvl="2"/>
            <a:r>
              <a:rPr lang="en-US" i="1" dirty="0">
                <a:solidFill>
                  <a:srgbClr val="002060"/>
                </a:solidFill>
                <a:latin typeface="Century Gothic" panose="020B0502020202020204" pitchFamily="34" charset="0"/>
              </a:rPr>
              <a:t>Monitor respiration.</a:t>
            </a:r>
          </a:p>
          <a:p>
            <a:pPr lvl="2"/>
            <a:r>
              <a:rPr lang="en-US" i="1" dirty="0">
                <a:solidFill>
                  <a:srgbClr val="002060"/>
                </a:solidFill>
                <a:latin typeface="Century Gothic" panose="020B0502020202020204" pitchFamily="34" charset="0"/>
              </a:rPr>
              <a:t>Evaluate pupil size.</a:t>
            </a:r>
          </a:p>
          <a:p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lvl="1"/>
            <a:endParaRPr lang="en-US" sz="20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5" name="Picture 4" descr="A person holding a glass of wine&#10;&#10;Description automatically generated">
            <a:extLst>
              <a:ext uri="{FF2B5EF4-FFF2-40B4-BE49-F238E27FC236}">
                <a16:creationId xmlns:a16="http://schemas.microsoft.com/office/drawing/2014/main" id="{557CD6F8-98FA-4928-8430-50C2E8F43A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674" y="1297668"/>
            <a:ext cx="3611562" cy="3595510"/>
          </a:xfrm>
          <a:prstGeom prst="rect">
            <a:avLst/>
          </a:prstGeom>
        </p:spPr>
      </p:pic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9C4DD078-7C8E-41A7-9F5D-3E72CC3A7A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6010" y="117446"/>
            <a:ext cx="10444295" cy="1174459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solidFill>
                  <a:srgbClr val="1D304F"/>
                </a:solidFill>
                <a:latin typeface="Calibri"/>
              </a:rPr>
              <a:t>Objectives</a:t>
            </a:r>
            <a:br>
              <a:rPr lang="en-US" sz="4800" b="1" i="1" u="sng" dirty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endParaRPr lang="en-US" sz="48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8164"/>
            <a:ext cx="10515600" cy="387210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Upon completion the participant will be able to</a:t>
            </a:r>
            <a:r>
              <a:rPr lang="en-US" dirty="0">
                <a:solidFill>
                  <a:srgbClr val="002060"/>
                </a:solidFill>
                <a:latin typeface="Century Gothic" panose="020B0502020202020204" pitchFamily="34" charset="0"/>
              </a:rPr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002060"/>
                </a:solidFill>
                <a:latin typeface="Century Gothic" panose="020B0502020202020204" pitchFamily="34" charset="0"/>
              </a:rPr>
              <a:t>Recognize potential formulations of fentanyl and its analogs and determine the quantity present.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002060"/>
                </a:solidFill>
                <a:latin typeface="Century Gothic" panose="020B0502020202020204" pitchFamily="34" charset="0"/>
              </a:rPr>
              <a:t>Know when to use PPE, the types of PPE required in various situations, and the limitations of PPE.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002060"/>
                </a:solidFill>
                <a:latin typeface="Century Gothic" panose="020B0502020202020204" pitchFamily="34" charset="0"/>
              </a:rPr>
              <a:t>Know the potential exposure routes for fentanyl and its analogs.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002060"/>
                </a:solidFill>
                <a:latin typeface="Century Gothic" panose="020B0502020202020204" pitchFamily="34" charset="0"/>
              </a:rPr>
              <a:t>Know the signs and symptoms of opioid exposure.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002060"/>
                </a:solidFill>
                <a:latin typeface="Century Gothic" panose="020B0502020202020204" pitchFamily="34" charset="0"/>
              </a:rPr>
              <a:t>Know when and how to seek medical help.</a:t>
            </a:r>
          </a:p>
        </p:txBody>
      </p:sp>
      <p:pic>
        <p:nvPicPr>
          <p:cNvPr id="8" name="Picture 7" descr="A picture containing clipart&#10;&#10;Description automatically generated">
            <a:extLst>
              <a:ext uri="{FF2B5EF4-FFF2-40B4-BE49-F238E27FC236}">
                <a16:creationId xmlns:a16="http://schemas.microsoft.com/office/drawing/2014/main" id="{8C9993B7-8847-4324-9C60-E76CEE58FD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751BE2C9-4F38-431E-ABAA-415679C3D77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7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1" y="111268"/>
            <a:ext cx="10515600" cy="1046972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Suspected Opioid Exposure of First Responder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231" y="1158240"/>
            <a:ext cx="7214205" cy="3884277"/>
          </a:xfrm>
        </p:spPr>
        <p:txBody>
          <a:bodyPr>
            <a:noAutofit/>
          </a:bodyPr>
          <a:lstStyle/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Facilitate transportation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to the nearest healthcare facility as soon as possible.</a:t>
            </a:r>
          </a:p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Administration of naloxone with any signs of sedation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, particularly with respiratory depression.</a:t>
            </a:r>
          </a:p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Prophylactic administration of naloxone is not recommended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.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If naloxone is not available,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rescue breathing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can be a lifesaving measure until EMS arrives.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If needed, initiate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CPR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 until EMS arrives.</a:t>
            </a:r>
          </a:p>
          <a:p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lvl="1"/>
            <a:endParaRPr lang="en-US" sz="20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5" name="Picture 4" descr="A picture containing person, outdoor, building, woman&#10;&#10;Description automatically generated">
            <a:extLst>
              <a:ext uri="{FF2B5EF4-FFF2-40B4-BE49-F238E27FC236}">
                <a16:creationId xmlns:a16="http://schemas.microsoft.com/office/drawing/2014/main" id="{C1B4C3CB-13DE-4AC6-BE67-9B7393F301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450" y="1158240"/>
            <a:ext cx="2786094" cy="1854019"/>
          </a:xfrm>
          <a:prstGeom prst="rect">
            <a:avLst/>
          </a:prstGeom>
        </p:spPr>
      </p:pic>
      <p:pic>
        <p:nvPicPr>
          <p:cNvPr id="8" name="Picture 7" descr="A picture containing person, indoor, woman&#10;&#10;Description automatically generated">
            <a:extLst>
              <a:ext uri="{FF2B5EF4-FFF2-40B4-BE49-F238E27FC236}">
                <a16:creationId xmlns:a16="http://schemas.microsoft.com/office/drawing/2014/main" id="{E852695E-B610-4D19-A214-F4D53D158A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005" y="3135580"/>
            <a:ext cx="2786094" cy="1847301"/>
          </a:xfrm>
          <a:prstGeom prst="rect">
            <a:avLst/>
          </a:prstGeom>
        </p:spPr>
      </p:pic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CD092307-0417-4C25-A620-A21EB6380B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30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1" y="111268"/>
            <a:ext cx="10515600" cy="572314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How to Decontaminate a First Responder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231" y="951345"/>
            <a:ext cx="6299805" cy="4054764"/>
          </a:xfrm>
        </p:spPr>
        <p:txBody>
          <a:bodyPr>
            <a:noAutofit/>
          </a:bodyPr>
          <a:lstStyle/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If a first responder is contaminated by fentanyl, then their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PPE should be washed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from head to toe with soap, water, and a soft brush as soon as possible. The motion used to wash should always be downward. </a:t>
            </a:r>
          </a:p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After washing the equipment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, use cold or warm water to rinse the equipment, and this process should be repeated until all substance removed. </a:t>
            </a: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10" name="Picture 9" descr="A group of people standing in front of a building&#10;&#10;Description automatically generated">
            <a:extLst>
              <a:ext uri="{FF2B5EF4-FFF2-40B4-BE49-F238E27FC236}">
                <a16:creationId xmlns:a16="http://schemas.microsoft.com/office/drawing/2014/main" id="{FA7F5E6B-A47D-4FF6-B467-9F00EEFD6B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589" y="1194343"/>
            <a:ext cx="4921434" cy="3249649"/>
          </a:xfrm>
          <a:prstGeom prst="rect">
            <a:avLst/>
          </a:prstGeom>
        </p:spPr>
      </p:pic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58947105-47CA-4498-AFF0-9D61EB15CF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08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1" y="0"/>
            <a:ext cx="10515600" cy="927419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How to Decontaminate a First Responder (Continued)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231" y="1038687"/>
            <a:ext cx="7463587" cy="3939713"/>
          </a:xfrm>
        </p:spPr>
        <p:txBody>
          <a:bodyPr>
            <a:noAutofit/>
          </a:bodyPr>
          <a:lstStyle/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Next,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remove the equipment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from the individual starting from head to toe while rolling any clothing downward. Care should be exercised not to remove the equipment over the person’s head. 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If the person has a self-contained breathing apparatus on, then that should be the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last piece of equipment removed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. 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Finally, all equipment should be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placed in 6 Mil polyethylene bags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 and disposed of properly. </a:t>
            </a: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5" name="Picture 4" descr="A picture containing person, building, outdoor, ground&#10;&#10;Description automatically generated">
            <a:extLst>
              <a:ext uri="{FF2B5EF4-FFF2-40B4-BE49-F238E27FC236}">
                <a16:creationId xmlns:a16="http://schemas.microsoft.com/office/drawing/2014/main" id="{79CBDFEE-26D9-49FE-A5F3-3C50F85589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840" y="1305611"/>
            <a:ext cx="4165644" cy="2902831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D0D1463F-3A22-4854-9B06-57B4A155DF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967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1" y="111267"/>
            <a:ext cx="10515600" cy="927420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Protection of Healthcare Workers from Opioid </a:t>
            </a:r>
            <a:br>
              <a:rPr lang="en-US" sz="3600" b="1" dirty="0">
                <a:solidFill>
                  <a:srgbClr val="1D304F"/>
                </a:solidFill>
                <a:latin typeface="Calibri"/>
              </a:rPr>
            </a:br>
            <a:r>
              <a:rPr lang="en-US" sz="3600" b="1" dirty="0">
                <a:solidFill>
                  <a:srgbClr val="1D304F"/>
                </a:solidFill>
                <a:latin typeface="Calibri"/>
              </a:rPr>
              <a:t>Exposure 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7814" y="1038687"/>
            <a:ext cx="7661428" cy="3994951"/>
          </a:xfrm>
        </p:spPr>
        <p:txBody>
          <a:bodyPr>
            <a:noAutofit/>
          </a:bodyPr>
          <a:lstStyle/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Emergency Medical Services should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alert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 the health care facility who will receive the patient regarding the potential exposure. 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 When the patient arrives at the facility, the healthcare personnel should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perform a risk hazard analysis. 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Those personnel who will have contact with the contaminated patient should wash their hands with soap and water (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do not use hand sanitizer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) after the exposure and before they touch their mouth, eyes, skin, nose, or use the restroom. </a:t>
            </a:r>
          </a:p>
          <a:p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5" name="Picture 4" descr="A person wearing a hat&#10;&#10;Description automatically generated">
            <a:extLst>
              <a:ext uri="{FF2B5EF4-FFF2-40B4-BE49-F238E27FC236}">
                <a16:creationId xmlns:a16="http://schemas.microsoft.com/office/drawing/2014/main" id="{112EFA05-7E88-4677-95C6-ECE02BAE46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89" y="1205634"/>
            <a:ext cx="2619375" cy="17430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C3F239-F8E9-4975-B14B-ABF64908D3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240" y="3115656"/>
            <a:ext cx="2619375" cy="1743075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6890095F-B953-4CE8-9CAC-2948AE7A04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09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1" y="111267"/>
            <a:ext cx="10515600" cy="927420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Protection of Healthcare Workers from Opioid Exposure (Continued) 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232" y="1194344"/>
            <a:ext cx="7391399" cy="3763736"/>
          </a:xfrm>
        </p:spPr>
        <p:txBody>
          <a:bodyPr>
            <a:noAutofit/>
          </a:bodyPr>
          <a:lstStyle/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Avoid any activities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with contaminated items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that may cause fentanyl to aerosolize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. </a:t>
            </a:r>
          </a:p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If dust or powder can be seen on clothing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or bedding, protective clothing should be worn, and the substance cleaned up with a wet wipe. </a:t>
            </a:r>
          </a:p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Any contaminated clothing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should be placed carefully in a 6 Mil polyethylene bag that is separated from other laundry until after they are laundered. </a:t>
            </a:r>
          </a:p>
          <a:p>
            <a:pPr marL="0" indent="0">
              <a:buNone/>
            </a:pPr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5" name="Picture 4" descr="A picture containing clothing, sitting, indoor, handwear&#10;&#10;Description automatically generated">
            <a:extLst>
              <a:ext uri="{FF2B5EF4-FFF2-40B4-BE49-F238E27FC236}">
                <a16:creationId xmlns:a16="http://schemas.microsoft.com/office/drawing/2014/main" id="{908B19B4-14F2-400B-BBDD-E1105E622B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5678" y="1872958"/>
            <a:ext cx="1601421" cy="2406507"/>
          </a:xfrm>
          <a:prstGeom prst="rect">
            <a:avLst/>
          </a:prstGeom>
        </p:spPr>
      </p:pic>
      <p:pic>
        <p:nvPicPr>
          <p:cNvPr id="8" name="Picture 7" descr="A picture containing indoor, cup, sitting, wall&#10;&#10;Description automatically generated">
            <a:extLst>
              <a:ext uri="{FF2B5EF4-FFF2-40B4-BE49-F238E27FC236}">
                <a16:creationId xmlns:a16="http://schemas.microsoft.com/office/drawing/2014/main" id="{B3CB6756-C95C-4294-ACA4-9D21BC701D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0366" y="1218492"/>
            <a:ext cx="1962150" cy="2333625"/>
          </a:xfrm>
          <a:prstGeom prst="rect">
            <a:avLst/>
          </a:prstGeom>
        </p:spPr>
      </p:pic>
      <p:pic>
        <p:nvPicPr>
          <p:cNvPr id="10" name="Picture 9" descr="A close up of an animal&#10;&#10;Description automatically generated">
            <a:extLst>
              <a:ext uri="{FF2B5EF4-FFF2-40B4-BE49-F238E27FC236}">
                <a16:creationId xmlns:a16="http://schemas.microsoft.com/office/drawing/2014/main" id="{88187310-9D5A-4C18-9F79-FD6231C08B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859" y="3731923"/>
            <a:ext cx="2565165" cy="1353145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488098B2-1952-4CCE-B282-CD0A33B2A1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68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1" y="111267"/>
            <a:ext cx="10515600" cy="927420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Protection of Healthcare Workers from Opioid </a:t>
            </a:r>
            <a:br>
              <a:rPr lang="en-US" sz="3600" b="1" dirty="0">
                <a:solidFill>
                  <a:srgbClr val="1D304F"/>
                </a:solidFill>
                <a:latin typeface="Calibri"/>
              </a:rPr>
            </a:br>
            <a:r>
              <a:rPr lang="en-US" sz="3600" b="1" dirty="0">
                <a:solidFill>
                  <a:srgbClr val="1D304F"/>
                </a:solidFill>
                <a:latin typeface="Calibri"/>
              </a:rPr>
              <a:t>Exposure (Continued) 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08072" y="1564640"/>
            <a:ext cx="6326909" cy="3468998"/>
          </a:xfrm>
        </p:spPr>
        <p:txBody>
          <a:bodyPr>
            <a:noAutofit/>
          </a:bodyPr>
          <a:lstStyle/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All areas must be decontaminated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that the substance may have come into contact. </a:t>
            </a:r>
          </a:p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Additional information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for all employers regarding their requirements in dealing with hazardous materials can be found in the OSHA Hazardous Material Standards 29 CFR 1910.120.</a:t>
            </a:r>
          </a:p>
          <a:p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5" name="Picture 4" descr="A person standing in a kitchen&#10;&#10;Description automatically generated">
            <a:extLst>
              <a:ext uri="{FF2B5EF4-FFF2-40B4-BE49-F238E27FC236}">
                <a16:creationId xmlns:a16="http://schemas.microsoft.com/office/drawing/2014/main" id="{A4AF15D4-8C28-4871-9DA1-994BDBA14A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50" y="1375041"/>
            <a:ext cx="3765550" cy="2108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B6008C6-ADC4-4DAA-AA05-CB58F8BF332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181" y="3820103"/>
            <a:ext cx="4514850" cy="1009650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7B602E5D-61BD-43B9-BC61-54D3D10D19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80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1" y="111267"/>
            <a:ext cx="10515600" cy="927420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Protection of Healthcare Workers from Opioid Exposure (Continued)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9673" y="1100831"/>
            <a:ext cx="6290591" cy="39505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Personal Protective Equipment (PPE)to be Considered for Suspected Opioid Exposure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Powder-free nitrile gloves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N 95, N100, R100, or P100 disposable face piece respirator or any other face respirators that provide more protection than the one’s listed. 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Items that can protect the eyes and face such as goggles or a face shield.</a:t>
            </a:r>
          </a:p>
          <a:p>
            <a:pPr marL="0" indent="0">
              <a:buNone/>
            </a:pPr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5" name="Picture 4" descr="A picture containing handwear&#10;&#10;Description automatically generated">
            <a:extLst>
              <a:ext uri="{FF2B5EF4-FFF2-40B4-BE49-F238E27FC236}">
                <a16:creationId xmlns:a16="http://schemas.microsoft.com/office/drawing/2014/main" id="{A3A075F9-E42E-4980-A143-7AEDB84028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28" y="1038687"/>
            <a:ext cx="1725496" cy="1725496"/>
          </a:xfrm>
          <a:prstGeom prst="rect">
            <a:avLst/>
          </a:prstGeom>
        </p:spPr>
      </p:pic>
      <p:pic>
        <p:nvPicPr>
          <p:cNvPr id="8" name="Picture 7" descr="A close up of an object&#10;&#10;Description automatically generated">
            <a:extLst>
              <a:ext uri="{FF2B5EF4-FFF2-40B4-BE49-F238E27FC236}">
                <a16:creationId xmlns:a16="http://schemas.microsoft.com/office/drawing/2014/main" id="{2FCBDE03-F5E7-44E1-A6F0-3381D733BB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992" y="1803256"/>
            <a:ext cx="1725496" cy="1725496"/>
          </a:xfrm>
          <a:prstGeom prst="rect">
            <a:avLst/>
          </a:prstGeom>
        </p:spPr>
      </p:pic>
      <p:pic>
        <p:nvPicPr>
          <p:cNvPr id="10" name="Picture 9" descr="A person wearing glasses&#10;&#10;Description automatically generated">
            <a:extLst>
              <a:ext uri="{FF2B5EF4-FFF2-40B4-BE49-F238E27FC236}">
                <a16:creationId xmlns:a16="http://schemas.microsoft.com/office/drawing/2014/main" id="{126BE751-0770-4227-B8B1-4DC0A850243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161" y="2892105"/>
            <a:ext cx="2143125" cy="2143125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1FD0E1C1-084E-42B8-BAAD-950C2CA1B4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3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1" y="111267"/>
            <a:ext cx="10515600" cy="927420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Protection of Healthcare Workers from Opioid Exposure (Continued)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231" y="1402673"/>
            <a:ext cx="6672309" cy="364872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Personal Protective Equipment (PPE)to be Considered for Suspected Opioid Exposure (Continued)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Items such as sleeve covers, long sleeves, pants or paper gown that would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cover exposed skin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 that has the potential to be contaminated.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PPE will not protect as designed if ,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improperly worn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, or used in a situation in which it was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not designed to be us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ed.  </a:t>
            </a:r>
          </a:p>
          <a:p>
            <a:pPr marL="0" indent="0">
              <a:buNone/>
            </a:pPr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8" name="Picture 7" descr="A picture containing clothing, person, standing, snow&#10;&#10;Description automatically generated">
            <a:extLst>
              <a:ext uri="{FF2B5EF4-FFF2-40B4-BE49-F238E27FC236}">
                <a16:creationId xmlns:a16="http://schemas.microsoft.com/office/drawing/2014/main" id="{F6F1EB2B-3FA7-4AAD-9174-C21876920D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0607" y="1199861"/>
            <a:ext cx="1733550" cy="2319194"/>
          </a:xfrm>
          <a:prstGeom prst="rect">
            <a:avLst/>
          </a:prstGeom>
        </p:spPr>
      </p:pic>
      <p:pic>
        <p:nvPicPr>
          <p:cNvPr id="10" name="Picture 9" descr="A picture containing indoor&#10;&#10;Description automatically generated">
            <a:extLst>
              <a:ext uri="{FF2B5EF4-FFF2-40B4-BE49-F238E27FC236}">
                <a16:creationId xmlns:a16="http://schemas.microsoft.com/office/drawing/2014/main" id="{6FDEC3DB-BA26-42CE-93EA-3713E951B7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6168" y="2801937"/>
            <a:ext cx="2219325" cy="2066925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7BF224F3-AFEE-4743-8DBF-2F87D4A0E8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90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6010" y="117447"/>
            <a:ext cx="10444295" cy="1072162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solidFill>
                  <a:srgbClr val="1D304F"/>
                </a:solidFill>
                <a:latin typeface="Calibri"/>
              </a:rPr>
              <a:t>Final Knowledge Check Point</a:t>
            </a:r>
            <a:br>
              <a:rPr lang="en-US" sz="4800" b="1" i="1" u="sng" dirty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endParaRPr lang="en-US" sz="48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8182"/>
            <a:ext cx="10515600" cy="36220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The post quiz</a:t>
            </a:r>
            <a:r>
              <a:rPr lang="en-US" dirty="0">
                <a:solidFill>
                  <a:srgbClr val="002060"/>
                </a:solidFill>
                <a:latin typeface="Century Gothic" panose="020B0502020202020204" pitchFamily="34" charset="0"/>
              </a:rPr>
              <a:t>:</a:t>
            </a: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r>
              <a:rPr lang="en-US" dirty="0">
                <a:solidFill>
                  <a:srgbClr val="002060"/>
                </a:solidFill>
                <a:latin typeface="Century Gothic" panose="020B0502020202020204" pitchFamily="34" charset="0"/>
              </a:rPr>
              <a:t>The post quiz is to measure your knowledge after completing the course for a self comparison of your knowledge before and after taking this course. </a:t>
            </a:r>
          </a:p>
          <a:p>
            <a:r>
              <a:rPr lang="en-US" dirty="0">
                <a:solidFill>
                  <a:srgbClr val="002060"/>
                </a:solidFill>
                <a:latin typeface="Century Gothic" panose="020B0502020202020204" pitchFamily="34" charset="0"/>
              </a:rPr>
              <a:t>You will need to score an 80% to successful complete the course.</a:t>
            </a: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Picture 7" descr="A picture containing clipart&#10;&#10;Description automatically generated">
            <a:extLst>
              <a:ext uri="{FF2B5EF4-FFF2-40B4-BE49-F238E27FC236}">
                <a16:creationId xmlns:a16="http://schemas.microsoft.com/office/drawing/2014/main" id="{8C9993B7-8847-4324-9C60-E76CEE58FD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BB9F96B-976E-49B4-96E3-3E330F74EA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51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1" y="111267"/>
            <a:ext cx="10515600" cy="927420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Questions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0141" y="1455938"/>
            <a:ext cx="11670437" cy="361380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marL="457200" lvl="1" indent="0">
              <a:buNone/>
            </a:pPr>
            <a:r>
              <a:rPr lang="en-US" dirty="0">
                <a:solidFill>
                  <a:srgbClr val="203864"/>
                </a:solidFill>
              </a:rPr>
              <a:t>Contact:  	Robert Andrew, Director of Education</a:t>
            </a:r>
          </a:p>
          <a:p>
            <a:pPr marL="457200" lvl="1" indent="0">
              <a:buNone/>
            </a:pPr>
            <a:r>
              <a:rPr lang="en-US" dirty="0"/>
              <a:t>		</a:t>
            </a:r>
            <a:r>
              <a:rPr lang="en-US" dirty="0">
                <a:solidFill>
                  <a:srgbClr val="203864"/>
                </a:solidFill>
              </a:rPr>
              <a:t>Email:</a:t>
            </a:r>
            <a:r>
              <a:rPr lang="en-US" dirty="0"/>
              <a:t> </a:t>
            </a:r>
            <a:r>
              <a:rPr lang="en-US" dirty="0">
                <a:hlinkClick r:id="rId5"/>
              </a:rPr>
              <a:t>robert.Andrew@kctcs.edu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		</a:t>
            </a:r>
            <a:r>
              <a:rPr lang="en-US" dirty="0">
                <a:solidFill>
                  <a:srgbClr val="203864"/>
                </a:solidFill>
              </a:rPr>
              <a:t>Phone: 859-256-3577</a:t>
            </a:r>
            <a:endParaRPr lang="en-US" sz="2800" dirty="0">
              <a:solidFill>
                <a:srgbClr val="203864"/>
              </a:solidFill>
            </a:endParaRPr>
          </a:p>
          <a:p>
            <a:endParaRPr lang="en-US" sz="24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06FB9CEB-C470-4019-A6B8-B0C5D8932A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44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6010" y="117446"/>
            <a:ext cx="10444295" cy="1174459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solidFill>
                  <a:srgbClr val="1D304F"/>
                </a:solidFill>
                <a:latin typeface="Calibri"/>
              </a:rPr>
              <a:t>Knowledge Check Point</a:t>
            </a:r>
            <a:br>
              <a:rPr lang="en-US" sz="4800" b="1" i="1" u="sng" dirty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endParaRPr lang="en-US" sz="48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38688"/>
            <a:ext cx="10515600" cy="4021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The pre quiz</a:t>
            </a:r>
            <a:r>
              <a:rPr lang="en-US" dirty="0">
                <a:solidFill>
                  <a:srgbClr val="002060"/>
                </a:solidFill>
                <a:latin typeface="Century Gothic" panose="020B0502020202020204" pitchFamily="34" charset="0"/>
              </a:rPr>
              <a:t>:</a:t>
            </a: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r>
              <a:rPr lang="en-US" dirty="0">
                <a:solidFill>
                  <a:srgbClr val="002060"/>
                </a:solidFill>
                <a:latin typeface="Century Gothic" panose="020B0502020202020204" pitchFamily="34" charset="0"/>
              </a:rPr>
              <a:t>This will be the same quiz that you will take at the end of the program.</a:t>
            </a:r>
          </a:p>
          <a:p>
            <a:r>
              <a:rPr lang="en-US" dirty="0">
                <a:solidFill>
                  <a:srgbClr val="002060"/>
                </a:solidFill>
                <a:latin typeface="Century Gothic" panose="020B0502020202020204" pitchFamily="34" charset="0"/>
              </a:rPr>
              <a:t>Please write down your pre quiz score to compare it to your post quiz score after completing this course.</a:t>
            </a: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Picture 7" descr="A picture containing clipart&#10;&#10;Description automatically generated">
            <a:extLst>
              <a:ext uri="{FF2B5EF4-FFF2-40B4-BE49-F238E27FC236}">
                <a16:creationId xmlns:a16="http://schemas.microsoft.com/office/drawing/2014/main" id="{8C9993B7-8847-4324-9C60-E76CEE58FD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B94E205-130F-4680-9B85-48B23CFAF4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71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09494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Background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4619"/>
            <a:ext cx="10844814" cy="3823854"/>
          </a:xfrm>
        </p:spPr>
        <p:txBody>
          <a:bodyPr>
            <a:noAutofit/>
          </a:bodyPr>
          <a:lstStyle/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Opioids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, such as hydrocodone, oxycodone, morphine, and methadone, can be prescribed to treat both acute and chronic pain. Because many opioids have a high potential for abuse and may lead to severe psychological or physical dependence, many of them are classified as Schedule II drugs under the Controlled Substances Act.6 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The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misuse of opioids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has been associated with serious consequences, including addiction, overdose, and death. Since 2014 there has been a rise in opioid use in the United States involving both the misuse of prescription drugs and illicit opioids, such as heroin. </a:t>
            </a:r>
          </a:p>
        </p:txBody>
      </p:sp>
      <p:pic>
        <p:nvPicPr>
          <p:cNvPr id="5" name="Picture 4" descr="A picture containing clipart&#10;&#10;Description automatically generated">
            <a:extLst>
              <a:ext uri="{FF2B5EF4-FFF2-40B4-BE49-F238E27FC236}">
                <a16:creationId xmlns:a16="http://schemas.microsoft.com/office/drawing/2014/main" id="{2E766E7C-21A1-4A1A-A9ED-1E5CDF371E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A7486A19-1284-43FB-8E43-4625F90512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49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510"/>
            <a:ext cx="10515600" cy="7717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Background (Continued)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781" y="692458"/>
            <a:ext cx="11934728" cy="4406015"/>
          </a:xfrm>
        </p:spPr>
        <p:txBody>
          <a:bodyPr>
            <a:noAutofit/>
          </a:bodyPr>
          <a:lstStyle/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Drug overdose deaths in the United States: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2014- 47,055 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sz="20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2015- 52,404  (</a:t>
            </a:r>
            <a:r>
              <a:rPr lang="en-US" sz="18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Up 5,349 </a:t>
            </a:r>
            <a:r>
              <a:rPr lang="en-US" sz="18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from 2014 to 2015</a:t>
            </a:r>
            <a:r>
              <a:rPr lang="en-US" sz="20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)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sz="20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2016- 63,632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sz="18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2017- 72,287 </a:t>
            </a:r>
            <a:r>
              <a:rPr lang="en-US" sz="18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(</a:t>
            </a:r>
            <a:r>
              <a:rPr lang="en-US" sz="18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Up 8,655 </a:t>
            </a:r>
            <a:r>
              <a:rPr lang="en-US" sz="18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from 2016 to 2017)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sz="18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2018- 68,577 </a:t>
            </a:r>
            <a:r>
              <a:rPr lang="en-US" sz="18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(</a:t>
            </a:r>
            <a:r>
              <a:rPr lang="en-US" sz="1800" b="1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Down 3,710 </a:t>
            </a:r>
            <a:r>
              <a:rPr lang="en-US" sz="18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from 2017 to 2018)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sz="20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r>
              <a:rPr lang="en-US" sz="20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Between 2017 and 2018, </a:t>
            </a:r>
            <a:r>
              <a:rPr lang="en-US" sz="20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drug overdose deaths dropped by 5.0 percent</a:t>
            </a:r>
            <a:r>
              <a:rPr lang="en-US" sz="20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, according to the National Center for Health Statistics.</a:t>
            </a: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3C81B0AD-4BE8-49F2-8FC9-EAA79DF46C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68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1600"/>
            <a:ext cx="10515600" cy="7717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Background (Continued)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902" y="1274619"/>
            <a:ext cx="6158144" cy="3823853"/>
          </a:xfrm>
        </p:spPr>
        <p:txBody>
          <a:bodyPr>
            <a:noAutofit/>
          </a:bodyPr>
          <a:lstStyle/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The national effort to curb the overdose epidemic is having a positive effect, however, first responders are still at risk of encountering opioids and subsequent exposure.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To reduce the risk of a health event from an opioid exposure, first responders should undergo training on proper procedures when encountering opioids. </a:t>
            </a: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279BB3-FEA3-4469-B22E-86AC6D1A2B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386" y="711200"/>
            <a:ext cx="3603150" cy="2025581"/>
          </a:xfrm>
          <a:prstGeom prst="rect">
            <a:avLst/>
          </a:prstGeom>
        </p:spPr>
      </p:pic>
      <p:pic>
        <p:nvPicPr>
          <p:cNvPr id="8" name="Picture 7" descr="A group of people in a field&#10;&#10;Description automatically generated">
            <a:extLst>
              <a:ext uri="{FF2B5EF4-FFF2-40B4-BE49-F238E27FC236}">
                <a16:creationId xmlns:a16="http://schemas.microsoft.com/office/drawing/2014/main" id="{9DEC0254-D0EC-45D6-BD2C-26AD0547EE0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323" y="2801402"/>
            <a:ext cx="3885622" cy="2175948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D77BF0D6-6AE1-4472-B6EB-922D9D49E1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538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09494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General Description of Opioids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4619"/>
            <a:ext cx="10515600" cy="3823854"/>
          </a:xfrm>
        </p:spPr>
        <p:txBody>
          <a:bodyPr>
            <a:noAutofit/>
          </a:bodyPr>
          <a:lstStyle/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Opioids’ site of action are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opioid receptors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in the nervous system and throughout the body. 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Its intended use was to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relieve or decrease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the perception of pain. 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Currently, opioids are popular as a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drug of abuse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to achieve euphoria. </a:t>
            </a:r>
          </a:p>
          <a:p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The following are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common opioid drugs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: codeine, fentanyl, hydrocodone, oxycodone, oxymorphone, heroin, and morphine. </a:t>
            </a:r>
          </a:p>
          <a:p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Fentanyl </a:t>
            </a:r>
            <a:r>
              <a:rPr lang="en-US" sz="24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is the opioid drug that has gained national attention as a leading cause of opioid overdose and death. </a:t>
            </a: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49FF8F9D-F5BA-4E19-844B-5935551F8E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64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0C94F-B0AB-4BA7-A142-870F28A7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67029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1D304F"/>
                </a:solidFill>
                <a:latin typeface="Calibri"/>
              </a:rPr>
              <a:t>Fentanyl</a:t>
            </a:r>
            <a:endParaRPr lang="en-US" sz="3600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8DC1-036B-4A67-9F88-8283A9487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56" y="1284111"/>
            <a:ext cx="7233744" cy="3814361"/>
          </a:xfrm>
        </p:spPr>
        <p:txBody>
          <a:bodyPr>
            <a:noAutofit/>
          </a:bodyPr>
          <a:lstStyle/>
          <a:p>
            <a:r>
              <a:rPr lang="en-US" sz="23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Fentanyl is </a:t>
            </a:r>
            <a:r>
              <a:rPr lang="en-US" sz="24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100</a:t>
            </a:r>
            <a:r>
              <a:rPr lang="en-US" sz="23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 times </a:t>
            </a:r>
            <a:r>
              <a:rPr lang="en-US" sz="23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more potent than morphine and </a:t>
            </a:r>
            <a:r>
              <a:rPr lang="en-US" sz="23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50 times </a:t>
            </a:r>
            <a:r>
              <a:rPr lang="en-US" sz="23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more potent than heroin. </a:t>
            </a:r>
          </a:p>
          <a:p>
            <a:r>
              <a:rPr lang="en-US" sz="23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It was originally intended as a drug </a:t>
            </a:r>
            <a:r>
              <a:rPr lang="en-US" sz="23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to produce analgesia and anesthesia. </a:t>
            </a:r>
            <a:endParaRPr lang="en-US" sz="2300" i="1" dirty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r>
              <a:rPr lang="en-US" sz="2300" i="1" u="sng" dirty="0">
                <a:solidFill>
                  <a:srgbClr val="002060"/>
                </a:solidFill>
                <a:latin typeface="Century Gothic" panose="020B0502020202020204" pitchFamily="34" charset="0"/>
              </a:rPr>
              <a:t>Its legal formulations are in the forms </a:t>
            </a:r>
            <a:r>
              <a:rPr lang="en-US" sz="2300" i="1" dirty="0">
                <a:solidFill>
                  <a:srgbClr val="002060"/>
                </a:solidFill>
                <a:latin typeface="Century Gothic" panose="020B0502020202020204" pitchFamily="34" charset="0"/>
              </a:rPr>
              <a:t>of oral lozenges, buccal tablets, sublingual tablets, sublingual sprays, nasal sprays, transdermal patches, and an injectable. </a:t>
            </a: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BDC764F8-F323-4123-BD08-DE253FC05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85" y="266924"/>
            <a:ext cx="1560914" cy="7717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42EC65F-7B31-4812-BF3C-10D6A26CD5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18767" y="3892348"/>
            <a:ext cx="1916945" cy="11470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722441A-01D0-4308-B199-7D87021926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89117" y="1294489"/>
            <a:ext cx="1881187" cy="11472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9250A80-8D56-4D75-BC8F-7F8B819C096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10824" y="2619238"/>
            <a:ext cx="1932832" cy="11470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ACD1A1-ABFB-4094-95D9-EE976844CE0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88207" y="2564275"/>
            <a:ext cx="1932833" cy="11470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30E8094-0DD6-45A7-9CBC-E448378863A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10110824" y="1284111"/>
            <a:ext cx="1881187" cy="11348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4176790-6DDA-458A-A3AB-C491224EC71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88207" y="3816566"/>
            <a:ext cx="1982845" cy="1199459"/>
          </a:xfrm>
          <a:prstGeom prst="rect">
            <a:avLst/>
          </a:prstGeom>
        </p:spPr>
      </p:pic>
      <p:pic>
        <p:nvPicPr>
          <p:cNvPr id="13" name="Audio 12">
            <a:hlinkClick r:id="" action="ppaction://media"/>
            <a:extLst>
              <a:ext uri="{FF2B5EF4-FFF2-40B4-BE49-F238E27FC236}">
                <a16:creationId xmlns:a16="http://schemas.microsoft.com/office/drawing/2014/main" id="{D2B973D9-4F39-471B-8F5E-CCB4569D82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11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2">
        <p14:prism isContent="1"/>
      </p:transition>
    </mc:Choice>
    <mc:Fallback xmlns="">
      <p:transition spd="slow" advTm="57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8EB975D4C98249A19EEB93219ED8B9" ma:contentTypeVersion="13" ma:contentTypeDescription="Create a new document." ma:contentTypeScope="" ma:versionID="df940cd1b680f76001b23659d9cdfff9">
  <xsd:schema xmlns:xsd="http://www.w3.org/2001/XMLSchema" xmlns:xs="http://www.w3.org/2001/XMLSchema" xmlns:p="http://schemas.microsoft.com/office/2006/metadata/properties" xmlns:ns3="a2e9289d-21ea-43dc-935f-60d6f5bb177e" xmlns:ns4="e39dd143-7ada-4631-8b27-08950155ee3a" targetNamespace="http://schemas.microsoft.com/office/2006/metadata/properties" ma:root="true" ma:fieldsID="e220191b0d1ee4f1930aebd24f46ff8d" ns3:_="" ns4:_="">
    <xsd:import namespace="a2e9289d-21ea-43dc-935f-60d6f5bb177e"/>
    <xsd:import namespace="e39dd143-7ada-4631-8b27-08950155ee3a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e9289d-21ea-43dc-935f-60d6f5bb177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9dd143-7ada-4631-8b27-08950155ee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6CAD39D-B2C7-47CE-87CA-C7EE000ED8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2e9289d-21ea-43dc-935f-60d6f5bb177e"/>
    <ds:schemaRef ds:uri="e39dd143-7ada-4631-8b27-08950155ee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129A9EB-3085-4C6D-9956-50E1D600E74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D87EB7C-D408-4E68-8CBE-4D24CAA0F81C}">
  <ds:schemaRefs>
    <ds:schemaRef ds:uri="http://purl.org/dc/terms/"/>
    <ds:schemaRef ds:uri="http://purl.org/dc/elements/1.1/"/>
    <ds:schemaRef ds:uri="http://purl.org/dc/dcmitype/"/>
    <ds:schemaRef ds:uri="http://schemas.microsoft.com/office/2006/metadata/properties"/>
    <ds:schemaRef ds:uri="http://schemas.microsoft.com/office/2006/documentManagement/types"/>
    <ds:schemaRef ds:uri="e39dd143-7ada-4631-8b27-08950155ee3a"/>
    <ds:schemaRef ds:uri="http://www.w3.org/XML/1998/namespace"/>
    <ds:schemaRef ds:uri="a2e9289d-21ea-43dc-935f-60d6f5bb177e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1566</TotalTime>
  <Words>2642</Words>
  <Application>Microsoft Office PowerPoint</Application>
  <PresentationFormat>Widescreen</PresentationFormat>
  <Paragraphs>238</Paragraphs>
  <Slides>39</Slides>
  <Notes>34</Notes>
  <HiddenSlides>0</HiddenSlides>
  <MMClips>39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7" baseType="lpstr">
      <vt:lpstr>Arial</vt:lpstr>
      <vt:lpstr>Brandon Grotesque Bold</vt:lpstr>
      <vt:lpstr>Calibri</vt:lpstr>
      <vt:lpstr>Calibri Light</vt:lpstr>
      <vt:lpstr>Century Gothic</vt:lpstr>
      <vt:lpstr>Courier New</vt:lpstr>
      <vt:lpstr>Wingdings</vt:lpstr>
      <vt:lpstr>Office Theme</vt:lpstr>
      <vt:lpstr>Opioid Exposure Training For First Responders</vt:lpstr>
      <vt:lpstr>Course Description </vt:lpstr>
      <vt:lpstr>Objectives </vt:lpstr>
      <vt:lpstr>Knowledge Check Point </vt:lpstr>
      <vt:lpstr>Background</vt:lpstr>
      <vt:lpstr>Background (Continued)</vt:lpstr>
      <vt:lpstr>Background (Continued)</vt:lpstr>
      <vt:lpstr>General Description of Opioids</vt:lpstr>
      <vt:lpstr>Fentanyl</vt:lpstr>
      <vt:lpstr>Fentanyl (Continued)</vt:lpstr>
      <vt:lpstr>Carfentanil</vt:lpstr>
      <vt:lpstr>Other Fentanyl Analogues</vt:lpstr>
      <vt:lpstr>Routes of Opioid Exposure</vt:lpstr>
      <vt:lpstr>Routes of Opioid Exposure (Continued)</vt:lpstr>
      <vt:lpstr>Signs of Opioid Exposure</vt:lpstr>
      <vt:lpstr>Signs of Opioid Exposure (Continued)</vt:lpstr>
      <vt:lpstr>Treatment of Opioid Exposure</vt:lpstr>
      <vt:lpstr>Safe Operating Procedures for Suspected Opioid Exposure</vt:lpstr>
      <vt:lpstr>Safe Operating Procedures for Suspected Opioid Exposure (Continued)</vt:lpstr>
      <vt:lpstr>Safe Operating Procedures for Suspected Opioid Exposure (Continued)</vt:lpstr>
      <vt:lpstr>Safe Operating Procedures for Suspected Opioid Exposure (Continued)</vt:lpstr>
      <vt:lpstr>Safe Operating Procedures for Suspected Opioid Exposure (Continued)</vt:lpstr>
      <vt:lpstr>Safe Operating Procedures for Suspected Opioid Exposure (Continued)</vt:lpstr>
      <vt:lpstr>Safe Operating Procedures for Suspected Opioid Exposure (Continued) </vt:lpstr>
      <vt:lpstr>Safe Operating Procedures for Suspected Opioid Exposure (Continued)</vt:lpstr>
      <vt:lpstr>Safe Operating Procedures for Suspected Opioid Exposure (Continued)</vt:lpstr>
      <vt:lpstr>Limitations of Personal Protective Equipment</vt:lpstr>
      <vt:lpstr>Personal Protective Equipment Use: K-9  Personnel  </vt:lpstr>
      <vt:lpstr>Suspected Opioid Exposure of First Responder</vt:lpstr>
      <vt:lpstr>Suspected Opioid Exposure of First Responder</vt:lpstr>
      <vt:lpstr>How to Decontaminate a First Responder</vt:lpstr>
      <vt:lpstr>How to Decontaminate a First Responder (Continued)</vt:lpstr>
      <vt:lpstr>Protection of Healthcare Workers from Opioid  Exposure </vt:lpstr>
      <vt:lpstr>Protection of Healthcare Workers from Opioid Exposure (Continued) </vt:lpstr>
      <vt:lpstr>Protection of Healthcare Workers from Opioid  Exposure (Continued) </vt:lpstr>
      <vt:lpstr>Protection of Healthcare Workers from Opioid Exposure (Continued)</vt:lpstr>
      <vt:lpstr>Protection of Healthcare Workers from Opioid Exposure (Continued)</vt:lpstr>
      <vt:lpstr>Final Knowledge Check Point 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Hiles, Gregory S (KCTCS)</dc:creator>
  <cp:lastModifiedBy>Andrew, Robert (KCTCS)</cp:lastModifiedBy>
  <cp:revision>182</cp:revision>
  <dcterms:created xsi:type="dcterms:W3CDTF">2019-06-02T19:37:42Z</dcterms:created>
  <dcterms:modified xsi:type="dcterms:W3CDTF">2019-10-02T18:19:27Z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0x010100A38EB975D4C98249A19EEB93219ED8B9</vt:lpwstr>
  </property>
</Properties>
</file>