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6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9" r:id="rId1"/>
  </p:sldMasterIdLst>
  <p:notesMasterIdLst>
    <p:notesMasterId r:id="rId46"/>
  </p:notesMasterIdLst>
  <p:handoutMasterIdLst>
    <p:handoutMasterId r:id="rId47"/>
  </p:handoutMasterIdLst>
  <p:sldIdLst>
    <p:sldId id="256" r:id="rId2"/>
    <p:sldId id="554" r:id="rId3"/>
    <p:sldId id="487" r:id="rId4"/>
    <p:sldId id="555" r:id="rId5"/>
    <p:sldId id="545" r:id="rId6"/>
    <p:sldId id="405" r:id="rId7"/>
    <p:sldId id="621" r:id="rId8"/>
    <p:sldId id="553" r:id="rId9"/>
    <p:sldId id="562" r:id="rId10"/>
    <p:sldId id="563" r:id="rId11"/>
    <p:sldId id="567" r:id="rId12"/>
    <p:sldId id="622" r:id="rId13"/>
    <p:sldId id="573" r:id="rId14"/>
    <p:sldId id="617" r:id="rId15"/>
    <p:sldId id="577" r:id="rId16"/>
    <p:sldId id="550" r:id="rId17"/>
    <p:sldId id="597" r:id="rId18"/>
    <p:sldId id="599" r:id="rId19"/>
    <p:sldId id="600" r:id="rId20"/>
    <p:sldId id="465" r:id="rId21"/>
    <p:sldId id="462" r:id="rId22"/>
    <p:sldId id="497" r:id="rId23"/>
    <p:sldId id="498" r:id="rId24"/>
    <p:sldId id="507" r:id="rId25"/>
    <p:sldId id="499" r:id="rId26"/>
    <p:sldId id="496" r:id="rId27"/>
    <p:sldId id="471" r:id="rId28"/>
    <p:sldId id="472" r:id="rId29"/>
    <p:sldId id="473" r:id="rId30"/>
    <p:sldId id="520" r:id="rId31"/>
    <p:sldId id="535" r:id="rId32"/>
    <p:sldId id="527" r:id="rId33"/>
    <p:sldId id="531" r:id="rId34"/>
    <p:sldId id="476" r:id="rId35"/>
    <p:sldId id="478" r:id="rId36"/>
    <p:sldId id="479" r:id="rId37"/>
    <p:sldId id="480" r:id="rId38"/>
    <p:sldId id="481" r:id="rId39"/>
    <p:sldId id="482" r:id="rId40"/>
    <p:sldId id="533" r:id="rId41"/>
    <p:sldId id="557" r:id="rId42"/>
    <p:sldId id="560" r:id="rId43"/>
    <p:sldId id="301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31" autoAdjust="0"/>
  </p:normalViewPr>
  <p:slideViewPr>
    <p:cSldViewPr snapToGrid="0" snapToObjects="1">
      <p:cViewPr varScale="1">
        <p:scale>
          <a:sx n="96" d="100"/>
          <a:sy n="96" d="100"/>
        </p:scale>
        <p:origin x="20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59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81987-79E5-0A47-8E92-E4E6BCE70634}" type="doc">
      <dgm:prSet loTypeId="urn:microsoft.com/office/officeart/2005/8/layout/radial4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D89206A-9D71-0740-AFDF-DA3EA2179BE5}">
      <dgm:prSet phldrT="[Text]"/>
      <dgm:spPr/>
      <dgm:t>
        <a:bodyPr/>
        <a:lstStyle/>
        <a:p>
          <a:r>
            <a:rPr lang="en-US" b="1" dirty="0" smtClean="0"/>
            <a:t>Outcomes:</a:t>
          </a:r>
        </a:p>
        <a:p>
          <a:r>
            <a:rPr lang="en-US" dirty="0" smtClean="0"/>
            <a:t> Certification Exam &amp; OTJ Performance </a:t>
          </a:r>
          <a:endParaRPr lang="en-US" dirty="0"/>
        </a:p>
      </dgm:t>
    </dgm:pt>
    <dgm:pt modelId="{FD20DE2B-39A5-844F-BDD7-AB903E393633}" type="parTrans" cxnId="{E523ACA3-6A48-2B4B-872A-FA86F93AD79D}">
      <dgm:prSet/>
      <dgm:spPr/>
      <dgm:t>
        <a:bodyPr/>
        <a:lstStyle/>
        <a:p>
          <a:endParaRPr lang="en-US"/>
        </a:p>
      </dgm:t>
    </dgm:pt>
    <dgm:pt modelId="{640DEA86-2461-BF4E-AF85-4019F91FFB51}" type="sibTrans" cxnId="{E523ACA3-6A48-2B4B-872A-FA86F93AD79D}">
      <dgm:prSet/>
      <dgm:spPr/>
      <dgm:t>
        <a:bodyPr/>
        <a:lstStyle/>
        <a:p>
          <a:endParaRPr lang="en-US"/>
        </a:p>
      </dgm:t>
    </dgm:pt>
    <dgm:pt modelId="{BE61A331-7080-AA41-B6A0-3FA6A6FFDB0E}">
      <dgm:prSet phldrT="[Text]" custT="1"/>
      <dgm:spPr/>
      <dgm:t>
        <a:bodyPr/>
        <a:lstStyle/>
        <a:p>
          <a:r>
            <a:rPr lang="en-US" sz="2000" dirty="0" smtClean="0"/>
            <a:t>Student Characteristics</a:t>
          </a:r>
          <a:endParaRPr lang="en-US" sz="2000" dirty="0"/>
        </a:p>
      </dgm:t>
    </dgm:pt>
    <dgm:pt modelId="{EB96DD8C-D376-5D4A-8324-71091FF48543}" type="parTrans" cxnId="{8DE722F7-7AC4-9F45-B0BD-819D5924038C}">
      <dgm:prSet/>
      <dgm:spPr/>
      <dgm:t>
        <a:bodyPr/>
        <a:lstStyle/>
        <a:p>
          <a:endParaRPr lang="en-US"/>
        </a:p>
      </dgm:t>
    </dgm:pt>
    <dgm:pt modelId="{D76F4C42-6B56-E84B-8DE5-EABA71E3B315}" type="sibTrans" cxnId="{8DE722F7-7AC4-9F45-B0BD-819D5924038C}">
      <dgm:prSet/>
      <dgm:spPr/>
      <dgm:t>
        <a:bodyPr/>
        <a:lstStyle/>
        <a:p>
          <a:endParaRPr lang="en-US"/>
        </a:p>
      </dgm:t>
    </dgm:pt>
    <dgm:pt modelId="{0344AC12-FFFB-2744-A367-0834131E165B}">
      <dgm:prSet phldrT="[Text]" custT="1"/>
      <dgm:spPr/>
      <dgm:t>
        <a:bodyPr/>
        <a:lstStyle/>
        <a:p>
          <a:r>
            <a:rPr lang="en-US" sz="2400" dirty="0" smtClean="0"/>
            <a:t>Time</a:t>
          </a:r>
          <a:endParaRPr lang="en-US" sz="2400" dirty="0"/>
        </a:p>
      </dgm:t>
    </dgm:pt>
    <dgm:pt modelId="{3C511644-7FCA-5E4A-B6A6-399822F80461}" type="parTrans" cxnId="{1D39D45F-F92C-0644-BE4A-045770B5022B}">
      <dgm:prSet/>
      <dgm:spPr/>
      <dgm:t>
        <a:bodyPr/>
        <a:lstStyle/>
        <a:p>
          <a:endParaRPr lang="en-US"/>
        </a:p>
      </dgm:t>
    </dgm:pt>
    <dgm:pt modelId="{8C5066F6-0A0A-8E42-A417-2B8C663222E1}" type="sibTrans" cxnId="{1D39D45F-F92C-0644-BE4A-045770B5022B}">
      <dgm:prSet/>
      <dgm:spPr/>
      <dgm:t>
        <a:bodyPr/>
        <a:lstStyle/>
        <a:p>
          <a:endParaRPr lang="en-US"/>
        </a:p>
      </dgm:t>
    </dgm:pt>
    <dgm:pt modelId="{E21BB997-995C-5D42-8A26-0A8587ED1C4E}">
      <dgm:prSet phldrT="[Text]"/>
      <dgm:spPr/>
      <dgm:t>
        <a:bodyPr/>
        <a:lstStyle/>
        <a:p>
          <a:endParaRPr lang="en-US"/>
        </a:p>
      </dgm:t>
    </dgm:pt>
    <dgm:pt modelId="{B364940D-3184-3C44-BF08-D80E0AC0BC86}" type="parTrans" cxnId="{D796C5E7-6E33-9341-9945-3D773F298B7B}">
      <dgm:prSet/>
      <dgm:spPr/>
      <dgm:t>
        <a:bodyPr/>
        <a:lstStyle/>
        <a:p>
          <a:endParaRPr lang="en-US"/>
        </a:p>
      </dgm:t>
    </dgm:pt>
    <dgm:pt modelId="{6A6DCEF5-19D7-F94B-ADE0-F2ABFB2B13A7}" type="sibTrans" cxnId="{D796C5E7-6E33-9341-9945-3D773F298B7B}">
      <dgm:prSet/>
      <dgm:spPr/>
      <dgm:t>
        <a:bodyPr/>
        <a:lstStyle/>
        <a:p>
          <a:endParaRPr lang="en-US"/>
        </a:p>
      </dgm:t>
    </dgm:pt>
    <dgm:pt modelId="{EC1F755B-CA4A-6D48-9ADE-3B084ACC2B55}">
      <dgm:prSet phldrT="[Text]" phldr="1"/>
      <dgm:spPr/>
      <dgm:t>
        <a:bodyPr/>
        <a:lstStyle/>
        <a:p>
          <a:endParaRPr lang="en-US"/>
        </a:p>
      </dgm:t>
    </dgm:pt>
    <dgm:pt modelId="{5631DE51-E766-BB40-8963-D5FC51FE6264}" type="parTrans" cxnId="{855186BE-07E9-4C4D-AE05-06ED3A5CBA6B}">
      <dgm:prSet/>
      <dgm:spPr/>
      <dgm:t>
        <a:bodyPr/>
        <a:lstStyle/>
        <a:p>
          <a:endParaRPr lang="en-US"/>
        </a:p>
      </dgm:t>
    </dgm:pt>
    <dgm:pt modelId="{00458C59-ED54-9549-9B17-9FEB85CEE589}" type="sibTrans" cxnId="{855186BE-07E9-4C4D-AE05-06ED3A5CBA6B}">
      <dgm:prSet/>
      <dgm:spPr/>
      <dgm:t>
        <a:bodyPr/>
        <a:lstStyle/>
        <a:p>
          <a:endParaRPr lang="en-US"/>
        </a:p>
      </dgm:t>
    </dgm:pt>
    <dgm:pt modelId="{10991DB8-D60F-BF43-8DFC-03961AFADE11}">
      <dgm:prSet phldrT="[Text]" phldr="1"/>
      <dgm:spPr/>
      <dgm:t>
        <a:bodyPr/>
        <a:lstStyle/>
        <a:p>
          <a:endParaRPr lang="en-US"/>
        </a:p>
      </dgm:t>
    </dgm:pt>
    <dgm:pt modelId="{8629C226-A94C-6B44-A719-1BF1339A63B8}" type="parTrans" cxnId="{CE4FE215-DD18-FD49-96C8-45426BC7B8F4}">
      <dgm:prSet/>
      <dgm:spPr/>
      <dgm:t>
        <a:bodyPr/>
        <a:lstStyle/>
        <a:p>
          <a:endParaRPr lang="en-US"/>
        </a:p>
      </dgm:t>
    </dgm:pt>
    <dgm:pt modelId="{2D45F4BA-B1FD-ED46-8849-4877C8FBCE99}" type="sibTrans" cxnId="{CE4FE215-DD18-FD49-96C8-45426BC7B8F4}">
      <dgm:prSet/>
      <dgm:spPr/>
      <dgm:t>
        <a:bodyPr/>
        <a:lstStyle/>
        <a:p>
          <a:endParaRPr lang="en-US"/>
        </a:p>
      </dgm:t>
    </dgm:pt>
    <dgm:pt modelId="{A03F75C3-1293-C845-A7C0-407187F289F6}">
      <dgm:prSet phldrT="[Text]"/>
      <dgm:spPr/>
      <dgm:t>
        <a:bodyPr/>
        <a:lstStyle/>
        <a:p>
          <a:endParaRPr lang="en-US"/>
        </a:p>
      </dgm:t>
    </dgm:pt>
    <dgm:pt modelId="{92FD625C-5772-7047-88B6-8BB46E8D9936}" type="parTrans" cxnId="{8A015280-49A7-FE4F-833D-7DB855F838B3}">
      <dgm:prSet/>
      <dgm:spPr/>
      <dgm:t>
        <a:bodyPr/>
        <a:lstStyle/>
        <a:p>
          <a:endParaRPr lang="en-US"/>
        </a:p>
      </dgm:t>
    </dgm:pt>
    <dgm:pt modelId="{BAA84AAE-82B9-8846-973B-5F9C21168ED3}" type="sibTrans" cxnId="{8A015280-49A7-FE4F-833D-7DB855F838B3}">
      <dgm:prSet/>
      <dgm:spPr/>
      <dgm:t>
        <a:bodyPr/>
        <a:lstStyle/>
        <a:p>
          <a:endParaRPr lang="en-US"/>
        </a:p>
      </dgm:t>
    </dgm:pt>
    <dgm:pt modelId="{8E44E47F-7180-A943-958A-A5D9654E7F8E}">
      <dgm:prSet phldrT="[Text]" phldr="1"/>
      <dgm:spPr/>
      <dgm:t>
        <a:bodyPr/>
        <a:lstStyle/>
        <a:p>
          <a:endParaRPr lang="en-US"/>
        </a:p>
      </dgm:t>
    </dgm:pt>
    <dgm:pt modelId="{A3F17B50-A9BA-5241-80DB-B01B7A71CD23}" type="parTrans" cxnId="{F275F402-592A-4F4C-871D-7E0DF5575031}">
      <dgm:prSet/>
      <dgm:spPr/>
      <dgm:t>
        <a:bodyPr/>
        <a:lstStyle/>
        <a:p>
          <a:endParaRPr lang="en-US"/>
        </a:p>
      </dgm:t>
    </dgm:pt>
    <dgm:pt modelId="{A7832812-8170-EA49-8E0D-E0F5AA82688D}" type="sibTrans" cxnId="{F275F402-592A-4F4C-871D-7E0DF5575031}">
      <dgm:prSet/>
      <dgm:spPr/>
      <dgm:t>
        <a:bodyPr/>
        <a:lstStyle/>
        <a:p>
          <a:endParaRPr lang="en-US"/>
        </a:p>
      </dgm:t>
    </dgm:pt>
    <dgm:pt modelId="{4F3DB576-4BAC-C244-8456-C33686A42153}">
      <dgm:prSet phldrT="[Text]" phldr="1"/>
      <dgm:spPr/>
      <dgm:t>
        <a:bodyPr/>
        <a:lstStyle/>
        <a:p>
          <a:endParaRPr lang="en-US"/>
        </a:p>
      </dgm:t>
    </dgm:pt>
    <dgm:pt modelId="{8BC3D5A7-EE42-8F48-BAAA-0549D0C11F6D}" type="parTrans" cxnId="{86D29B44-F265-814E-BD79-16C69BEACEBF}">
      <dgm:prSet/>
      <dgm:spPr/>
      <dgm:t>
        <a:bodyPr/>
        <a:lstStyle/>
        <a:p>
          <a:endParaRPr lang="en-US"/>
        </a:p>
      </dgm:t>
    </dgm:pt>
    <dgm:pt modelId="{687670D3-3D0F-3242-B695-7EC830B077EE}" type="sibTrans" cxnId="{86D29B44-F265-814E-BD79-16C69BEACEBF}">
      <dgm:prSet/>
      <dgm:spPr/>
      <dgm:t>
        <a:bodyPr/>
        <a:lstStyle/>
        <a:p>
          <a:endParaRPr lang="en-US"/>
        </a:p>
      </dgm:t>
    </dgm:pt>
    <dgm:pt modelId="{09843681-7199-CE48-AC7A-B08F35E0FBE8}">
      <dgm:prSet custT="1"/>
      <dgm:spPr/>
      <dgm:t>
        <a:bodyPr/>
        <a:lstStyle/>
        <a:p>
          <a:r>
            <a:rPr lang="en-US" sz="2000" dirty="0" smtClean="0"/>
            <a:t>Teaching Methods</a:t>
          </a:r>
          <a:endParaRPr lang="en-US" sz="2000" dirty="0"/>
        </a:p>
      </dgm:t>
    </dgm:pt>
    <dgm:pt modelId="{6730DD65-0B7F-CA43-AC31-2DEF667EFA6A}" type="parTrans" cxnId="{8DA321A6-D7C2-6A48-940E-1C49601CB30A}">
      <dgm:prSet/>
      <dgm:spPr/>
      <dgm:t>
        <a:bodyPr/>
        <a:lstStyle/>
        <a:p>
          <a:endParaRPr lang="en-US"/>
        </a:p>
      </dgm:t>
    </dgm:pt>
    <dgm:pt modelId="{C3CCC923-04AE-174F-8AC1-9255171D89ED}" type="sibTrans" cxnId="{8DA321A6-D7C2-6A48-940E-1C49601CB30A}">
      <dgm:prSet/>
      <dgm:spPr/>
      <dgm:t>
        <a:bodyPr/>
        <a:lstStyle/>
        <a:p>
          <a:endParaRPr lang="en-US"/>
        </a:p>
      </dgm:t>
    </dgm:pt>
    <dgm:pt modelId="{225BB326-3AE9-3E47-9D35-6A3D6AA32755}" type="pres">
      <dgm:prSet presAssocID="{ABF81987-79E5-0A47-8E92-E4E6BCE7063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CD598D-BF42-E94C-8D06-9FC5FD1ED2BF}" type="pres">
      <dgm:prSet presAssocID="{AD89206A-9D71-0740-AFDF-DA3EA2179BE5}" presName="centerShape" presStyleLbl="node0" presStyleIdx="0" presStyleCnt="1"/>
      <dgm:spPr/>
      <dgm:t>
        <a:bodyPr/>
        <a:lstStyle/>
        <a:p>
          <a:endParaRPr lang="en-US"/>
        </a:p>
      </dgm:t>
    </dgm:pt>
    <dgm:pt modelId="{4D9DF680-33D3-024E-BAF8-0E79B77D8FD8}" type="pres">
      <dgm:prSet presAssocID="{EB96DD8C-D376-5D4A-8324-71091FF48543}" presName="parTrans" presStyleLbl="bgSibTrans2D1" presStyleIdx="0" presStyleCnt="3" custScaleX="49543" custScaleY="143697" custLinFactNeighborX="24409" custLinFactNeighborY="57681"/>
      <dgm:spPr/>
      <dgm:t>
        <a:bodyPr/>
        <a:lstStyle/>
        <a:p>
          <a:endParaRPr lang="en-US"/>
        </a:p>
      </dgm:t>
    </dgm:pt>
    <dgm:pt modelId="{65D98D28-7C5E-7348-8AD9-C8287B844DBB}" type="pres">
      <dgm:prSet presAssocID="{BE61A331-7080-AA41-B6A0-3FA6A6FFDB0E}" presName="node" presStyleLbl="node1" presStyleIdx="0" presStyleCnt="3" custScaleX="87876" custScaleY="72412" custRadScaleRad="114124" custRadScaleInc="-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89252-210D-B048-B2E8-731402BF9717}" type="pres">
      <dgm:prSet presAssocID="{3C511644-7FCA-5E4A-B6A6-399822F80461}" presName="parTrans" presStyleLbl="bgSibTrans2D1" presStyleIdx="1" presStyleCnt="3" custScaleX="62540" custScaleY="147400" custLinFactNeighborY="61501"/>
      <dgm:spPr/>
      <dgm:t>
        <a:bodyPr/>
        <a:lstStyle/>
        <a:p>
          <a:endParaRPr lang="en-US"/>
        </a:p>
      </dgm:t>
    </dgm:pt>
    <dgm:pt modelId="{565FB02D-A358-5740-ABD1-2020ECC80278}" type="pres">
      <dgm:prSet presAssocID="{0344AC12-FFFB-2744-A367-0834131E165B}" presName="node" presStyleLbl="node1" presStyleIdx="1" presStyleCnt="3" custScaleX="66484" custScaleY="731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11100-9375-934F-A7B3-62D86FEB86CB}" type="pres">
      <dgm:prSet presAssocID="{6730DD65-0B7F-CA43-AC31-2DEF667EFA6A}" presName="parTrans" presStyleLbl="bgSibTrans2D1" presStyleIdx="2" presStyleCnt="3" custScaleX="47169" custScaleY="148932" custLinFactNeighborX="-19210" custLinFactNeighborY="85566"/>
      <dgm:spPr/>
      <dgm:t>
        <a:bodyPr/>
        <a:lstStyle/>
        <a:p>
          <a:endParaRPr lang="en-US"/>
        </a:p>
      </dgm:t>
    </dgm:pt>
    <dgm:pt modelId="{1161B5B0-5BD8-B44D-915B-773EE356EE1F}" type="pres">
      <dgm:prSet presAssocID="{09843681-7199-CE48-AC7A-B08F35E0FBE8}" presName="node" presStyleLbl="node1" presStyleIdx="2" presStyleCnt="3" custScaleX="83262" custScaleY="86630" custRadScaleRad="114152" custRadScaleInc="-5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4FE215-DD18-FD49-96C8-45426BC7B8F4}" srcId="{E21BB997-995C-5D42-8A26-0A8587ED1C4E}" destId="{10991DB8-D60F-BF43-8DFC-03961AFADE11}" srcOrd="1" destOrd="0" parTransId="{8629C226-A94C-6B44-A719-1BF1339A63B8}" sibTransId="{2D45F4BA-B1FD-ED46-8849-4877C8FBCE99}"/>
    <dgm:cxn modelId="{9D3F9DCA-20B5-AD40-B6D3-DB4FF0909C76}" type="presOf" srcId="{3C511644-7FCA-5E4A-B6A6-399822F80461}" destId="{3FE89252-210D-B048-B2E8-731402BF9717}" srcOrd="0" destOrd="0" presId="urn:microsoft.com/office/officeart/2005/8/layout/radial4"/>
    <dgm:cxn modelId="{D796C5E7-6E33-9341-9945-3D773F298B7B}" srcId="{ABF81987-79E5-0A47-8E92-E4E6BCE70634}" destId="{E21BB997-995C-5D42-8A26-0A8587ED1C4E}" srcOrd="1" destOrd="0" parTransId="{B364940D-3184-3C44-BF08-D80E0AC0BC86}" sibTransId="{6A6DCEF5-19D7-F94B-ADE0-F2ABFB2B13A7}"/>
    <dgm:cxn modelId="{4ECAA499-E816-D540-BBAD-2ACD38C84CBA}" type="presOf" srcId="{6730DD65-0B7F-CA43-AC31-2DEF667EFA6A}" destId="{5B211100-9375-934F-A7B3-62D86FEB86CB}" srcOrd="0" destOrd="0" presId="urn:microsoft.com/office/officeart/2005/8/layout/radial4"/>
    <dgm:cxn modelId="{58FF2E58-0E46-4840-9A03-1A4856F2D6DE}" type="presOf" srcId="{09843681-7199-CE48-AC7A-B08F35E0FBE8}" destId="{1161B5B0-5BD8-B44D-915B-773EE356EE1F}" srcOrd="0" destOrd="0" presId="urn:microsoft.com/office/officeart/2005/8/layout/radial4"/>
    <dgm:cxn modelId="{1D39D45F-F92C-0644-BE4A-045770B5022B}" srcId="{AD89206A-9D71-0740-AFDF-DA3EA2179BE5}" destId="{0344AC12-FFFB-2744-A367-0834131E165B}" srcOrd="1" destOrd="0" parTransId="{3C511644-7FCA-5E4A-B6A6-399822F80461}" sibTransId="{8C5066F6-0A0A-8E42-A417-2B8C663222E1}"/>
    <dgm:cxn modelId="{8DA321A6-D7C2-6A48-940E-1C49601CB30A}" srcId="{AD89206A-9D71-0740-AFDF-DA3EA2179BE5}" destId="{09843681-7199-CE48-AC7A-B08F35E0FBE8}" srcOrd="2" destOrd="0" parTransId="{6730DD65-0B7F-CA43-AC31-2DEF667EFA6A}" sibTransId="{C3CCC923-04AE-174F-8AC1-9255171D89ED}"/>
    <dgm:cxn modelId="{8DE722F7-7AC4-9F45-B0BD-819D5924038C}" srcId="{AD89206A-9D71-0740-AFDF-DA3EA2179BE5}" destId="{BE61A331-7080-AA41-B6A0-3FA6A6FFDB0E}" srcOrd="0" destOrd="0" parTransId="{EB96DD8C-D376-5D4A-8324-71091FF48543}" sibTransId="{D76F4C42-6B56-E84B-8DE5-EABA71E3B315}"/>
    <dgm:cxn modelId="{E523ACA3-6A48-2B4B-872A-FA86F93AD79D}" srcId="{ABF81987-79E5-0A47-8E92-E4E6BCE70634}" destId="{AD89206A-9D71-0740-AFDF-DA3EA2179BE5}" srcOrd="0" destOrd="0" parTransId="{FD20DE2B-39A5-844F-BDD7-AB903E393633}" sibTransId="{640DEA86-2461-BF4E-AF85-4019F91FFB51}"/>
    <dgm:cxn modelId="{B23059E4-4E7C-B549-A997-EEE22554A255}" type="presOf" srcId="{BE61A331-7080-AA41-B6A0-3FA6A6FFDB0E}" destId="{65D98D28-7C5E-7348-8AD9-C8287B844DBB}" srcOrd="0" destOrd="0" presId="urn:microsoft.com/office/officeart/2005/8/layout/radial4"/>
    <dgm:cxn modelId="{F275F402-592A-4F4C-871D-7E0DF5575031}" srcId="{A03F75C3-1293-C845-A7C0-407187F289F6}" destId="{8E44E47F-7180-A943-958A-A5D9654E7F8E}" srcOrd="0" destOrd="0" parTransId="{A3F17B50-A9BA-5241-80DB-B01B7A71CD23}" sibTransId="{A7832812-8170-EA49-8E0D-E0F5AA82688D}"/>
    <dgm:cxn modelId="{8A015280-49A7-FE4F-833D-7DB855F838B3}" srcId="{ABF81987-79E5-0A47-8E92-E4E6BCE70634}" destId="{A03F75C3-1293-C845-A7C0-407187F289F6}" srcOrd="2" destOrd="0" parTransId="{92FD625C-5772-7047-88B6-8BB46E8D9936}" sibTransId="{BAA84AAE-82B9-8846-973B-5F9C21168ED3}"/>
    <dgm:cxn modelId="{AF19AEAF-B077-FE47-9A01-21E2AE346924}" type="presOf" srcId="{EB96DD8C-D376-5D4A-8324-71091FF48543}" destId="{4D9DF680-33D3-024E-BAF8-0E79B77D8FD8}" srcOrd="0" destOrd="0" presId="urn:microsoft.com/office/officeart/2005/8/layout/radial4"/>
    <dgm:cxn modelId="{3DC385B5-6153-D74D-8B38-5CDE8EA86591}" type="presOf" srcId="{ABF81987-79E5-0A47-8E92-E4E6BCE70634}" destId="{225BB326-3AE9-3E47-9D35-6A3D6AA32755}" srcOrd="0" destOrd="0" presId="urn:microsoft.com/office/officeart/2005/8/layout/radial4"/>
    <dgm:cxn modelId="{B1A9CF4B-8697-054A-999F-A42D9E5A0E6B}" type="presOf" srcId="{AD89206A-9D71-0740-AFDF-DA3EA2179BE5}" destId="{46CD598D-BF42-E94C-8D06-9FC5FD1ED2BF}" srcOrd="0" destOrd="0" presId="urn:microsoft.com/office/officeart/2005/8/layout/radial4"/>
    <dgm:cxn modelId="{855186BE-07E9-4C4D-AE05-06ED3A5CBA6B}" srcId="{E21BB997-995C-5D42-8A26-0A8587ED1C4E}" destId="{EC1F755B-CA4A-6D48-9ADE-3B084ACC2B55}" srcOrd="0" destOrd="0" parTransId="{5631DE51-E766-BB40-8963-D5FC51FE6264}" sibTransId="{00458C59-ED54-9549-9B17-9FEB85CEE589}"/>
    <dgm:cxn modelId="{86D29B44-F265-814E-BD79-16C69BEACEBF}" srcId="{A03F75C3-1293-C845-A7C0-407187F289F6}" destId="{4F3DB576-4BAC-C244-8456-C33686A42153}" srcOrd="1" destOrd="0" parTransId="{8BC3D5A7-EE42-8F48-BAAA-0549D0C11F6D}" sibTransId="{687670D3-3D0F-3242-B695-7EC830B077EE}"/>
    <dgm:cxn modelId="{48424CA2-A5AB-C44A-B060-C63418EF65DF}" type="presOf" srcId="{0344AC12-FFFB-2744-A367-0834131E165B}" destId="{565FB02D-A358-5740-ABD1-2020ECC80278}" srcOrd="0" destOrd="0" presId="urn:microsoft.com/office/officeart/2005/8/layout/radial4"/>
    <dgm:cxn modelId="{6842CEA5-FED4-954E-9269-22FC78664A76}" type="presParOf" srcId="{225BB326-3AE9-3E47-9D35-6A3D6AA32755}" destId="{46CD598D-BF42-E94C-8D06-9FC5FD1ED2BF}" srcOrd="0" destOrd="0" presId="urn:microsoft.com/office/officeart/2005/8/layout/radial4"/>
    <dgm:cxn modelId="{9944A62C-BC8D-3548-BDD2-A7689546B046}" type="presParOf" srcId="{225BB326-3AE9-3E47-9D35-6A3D6AA32755}" destId="{4D9DF680-33D3-024E-BAF8-0E79B77D8FD8}" srcOrd="1" destOrd="0" presId="urn:microsoft.com/office/officeart/2005/8/layout/radial4"/>
    <dgm:cxn modelId="{B9C52ECD-01DE-2D49-A925-C8E91907B189}" type="presParOf" srcId="{225BB326-3AE9-3E47-9D35-6A3D6AA32755}" destId="{65D98D28-7C5E-7348-8AD9-C8287B844DBB}" srcOrd="2" destOrd="0" presId="urn:microsoft.com/office/officeart/2005/8/layout/radial4"/>
    <dgm:cxn modelId="{3EE3F136-FC98-274F-929B-08F6968DB6A6}" type="presParOf" srcId="{225BB326-3AE9-3E47-9D35-6A3D6AA32755}" destId="{3FE89252-210D-B048-B2E8-731402BF9717}" srcOrd="3" destOrd="0" presId="urn:microsoft.com/office/officeart/2005/8/layout/radial4"/>
    <dgm:cxn modelId="{B2842EB6-5A25-0A46-BFB7-53FA00E1A2F5}" type="presParOf" srcId="{225BB326-3AE9-3E47-9D35-6A3D6AA32755}" destId="{565FB02D-A358-5740-ABD1-2020ECC80278}" srcOrd="4" destOrd="0" presId="urn:microsoft.com/office/officeart/2005/8/layout/radial4"/>
    <dgm:cxn modelId="{AA858B68-7DAF-7347-8EA4-2453C5C3D0DE}" type="presParOf" srcId="{225BB326-3AE9-3E47-9D35-6A3D6AA32755}" destId="{5B211100-9375-934F-A7B3-62D86FEB86CB}" srcOrd="5" destOrd="0" presId="urn:microsoft.com/office/officeart/2005/8/layout/radial4"/>
    <dgm:cxn modelId="{89317707-946B-E54C-BD9E-9B39474DC7EA}" type="presParOf" srcId="{225BB326-3AE9-3E47-9D35-6A3D6AA32755}" destId="{1161B5B0-5BD8-B44D-915B-773EE356EE1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8F2F7-7772-E54E-96F3-B790E2651F37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CD2D6-2DE7-B641-9C2E-CF0565636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29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E43AC-0FEF-554C-8351-1A14CF94C351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74395-C81A-B34C-AC81-86E06045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74395-C81A-B34C-AC81-86E06045FD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85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7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51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9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63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7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81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398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Team-Based</a:t>
            </a:r>
            <a:r>
              <a:rPr lang="en-US" baseline="0" dirty="0" smtClean="0"/>
              <a:t> Learning also has exactly these features needed to orchestrate for active learning.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66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833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3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74395-C81A-B34C-AC81-86E06045FD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857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737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55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4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74395-C81A-B34C-AC81-86E06045FD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8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1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74395-C81A-B34C-AC81-86E06045FDD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93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08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16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74395-C81A-B34C-AC81-86E06045FDD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11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18F04-EB7F-6C4B-B5E9-03895F62460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4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AAE2AE5-1C52-1E4C-8BD9-A2007992A3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1EBE6E2-509F-EB40-9659-AC0A822C7C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rbelle@acadian.com" TargetMode="External"/><Relationship Id="rId2" Type="http://schemas.openxmlformats.org/officeDocument/2006/relationships/hyperlink" Target="mailto:melalexander1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Designing your AEMT Course for Success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Richard Belle, BS, NREMT-P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NREMT Exam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05118" y="1572768"/>
            <a:ext cx="3291840" cy="639762"/>
          </a:xfrm>
        </p:spPr>
        <p:txBody>
          <a:bodyPr/>
          <a:lstStyle/>
          <a:p>
            <a:r>
              <a:rPr lang="en-US" b="1" u="sng" dirty="0" smtClean="0"/>
              <a:t>NEMSES</a:t>
            </a:r>
            <a:endParaRPr lang="en-US" b="1" u="sng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105118" y="2259366"/>
            <a:ext cx="3291840" cy="3840480"/>
          </a:xfrm>
        </p:spPr>
        <p:txBody>
          <a:bodyPr/>
          <a:lstStyle/>
          <a:p>
            <a:r>
              <a:rPr lang="en-US" dirty="0" smtClean="0"/>
              <a:t>Source of curriculum</a:t>
            </a:r>
          </a:p>
          <a:p>
            <a:r>
              <a:rPr lang="en-US" dirty="0" smtClean="0"/>
              <a:t>Top-down</a:t>
            </a:r>
          </a:p>
          <a:p>
            <a:r>
              <a:rPr lang="en-US" dirty="0" smtClean="0"/>
              <a:t>Industry leaders</a:t>
            </a:r>
          </a:p>
          <a:p>
            <a:r>
              <a:rPr lang="en-US" dirty="0" smtClean="0"/>
              <a:t>Evidence-based</a:t>
            </a:r>
          </a:p>
          <a:p>
            <a:r>
              <a:rPr lang="en-US" dirty="0" smtClean="0"/>
              <a:t>Expert writing teams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u="sng" dirty="0" smtClean="0"/>
              <a:t>NR Practice Analysis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Source of test items</a:t>
            </a:r>
          </a:p>
          <a:p>
            <a:r>
              <a:rPr lang="en-US" dirty="0" smtClean="0"/>
              <a:t>Bottom-up</a:t>
            </a:r>
          </a:p>
          <a:p>
            <a:r>
              <a:rPr lang="en-US" dirty="0" smtClean="0"/>
              <a:t>Practicing providers</a:t>
            </a:r>
          </a:p>
          <a:p>
            <a:r>
              <a:rPr lang="en-US" dirty="0" smtClean="0"/>
              <a:t>Perception of what is done on the job and the frequency and criticality of each task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3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3-10-15 at 11.31.48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8" b="4268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NREMT Exam</a:t>
            </a:r>
            <a:endParaRPr lang="en-US" dirty="0"/>
          </a:p>
        </p:txBody>
      </p:sp>
      <p:sp>
        <p:nvSpPr>
          <p:cNvPr id="2" name="Left Arrow 1"/>
          <p:cNvSpPr/>
          <p:nvPr/>
        </p:nvSpPr>
        <p:spPr>
          <a:xfrm>
            <a:off x="7269480" y="3695700"/>
            <a:ext cx="662940" cy="2590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What’s New in AEMT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EMT-B: 120 hours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EMT: 150 to 190 hours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AEMT: EMT + 150 to 250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9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Must integrate EMT and AEMT material, not treat AEMT as an “add-on”.</a:t>
            </a:r>
          </a:p>
          <a:p>
            <a:pPr lvl="1"/>
            <a:r>
              <a:rPr lang="en-US" dirty="0" smtClean="0"/>
              <a:t>NASEMSO Gap Analysis</a:t>
            </a:r>
          </a:p>
          <a:p>
            <a:pPr lvl="2"/>
            <a:r>
              <a:rPr lang="en-US" dirty="0" smtClean="0"/>
              <a:t>EMT-B—EMT</a:t>
            </a:r>
          </a:p>
          <a:p>
            <a:pPr lvl="2"/>
            <a:r>
              <a:rPr lang="en-US" dirty="0" smtClean="0"/>
              <a:t>EMT-I 85 and EMT-I 99—AEMT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What’s New In AEMT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95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0-15 at 11.27.5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" y="0"/>
            <a:ext cx="62915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8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material and increased breadth and depth of material:</a:t>
            </a:r>
          </a:p>
          <a:p>
            <a:pPr lvl="1"/>
            <a:r>
              <a:rPr lang="en-US" dirty="0" smtClean="0"/>
              <a:t>All preparatory topics, especially evidence-based decision-making, patient safety and preventing errors</a:t>
            </a:r>
          </a:p>
          <a:p>
            <a:pPr lvl="1"/>
            <a:r>
              <a:rPr lang="en-US" dirty="0" smtClean="0"/>
              <a:t>Public health</a:t>
            </a:r>
          </a:p>
          <a:p>
            <a:pPr lvl="1"/>
            <a:r>
              <a:rPr lang="en-US" dirty="0" smtClean="0"/>
              <a:t>Medical terminology</a:t>
            </a:r>
          </a:p>
          <a:p>
            <a:pPr lvl="1"/>
            <a:r>
              <a:rPr lang="en-US" dirty="0" smtClean="0"/>
              <a:t>Anatomy and physiology, especially ventilation, respiration, and perfusion</a:t>
            </a:r>
          </a:p>
          <a:p>
            <a:pPr lvl="1"/>
            <a:r>
              <a:rPr lang="en-US" dirty="0" smtClean="0"/>
              <a:t>Pathophysiology, especially hypoxia and </a:t>
            </a:r>
            <a:r>
              <a:rPr lang="en-US" dirty="0" err="1" smtClean="0"/>
              <a:t>hypoperfusion</a:t>
            </a:r>
            <a:endParaRPr lang="en-US" dirty="0" smtClean="0"/>
          </a:p>
          <a:p>
            <a:pPr lvl="1"/>
            <a:r>
              <a:rPr lang="en-US" dirty="0" smtClean="0"/>
              <a:t>Pharmacology</a:t>
            </a:r>
          </a:p>
          <a:p>
            <a:pPr lvl="1"/>
            <a:r>
              <a:rPr lang="en-US" dirty="0" smtClean="0"/>
              <a:t>Medical emergencies</a:t>
            </a:r>
          </a:p>
          <a:p>
            <a:pPr lvl="1"/>
            <a:r>
              <a:rPr lang="en-US" dirty="0" smtClean="0"/>
              <a:t>Special patient populations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What’s New in AEMT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411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NEMSES-based texts: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S</a:t>
            </a:r>
            <a:r>
              <a:rPr lang="en-US" dirty="0" smtClean="0"/>
              <a:t>till have objectives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Have more course support than ever before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Lesson plans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Slides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E-text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err="1" smtClean="0"/>
              <a:t>MyBradyLab</a:t>
            </a:r>
            <a:endParaRPr lang="en-US" dirty="0" smtClean="0"/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Workbook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Our situation departs from the typical situation of higher education/health sciences education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Even at the curriculum level, you are not starting from scratch: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NEMSES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NEMSES-based textbooks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NEMSES-based textbook supplements, support, assets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AEMT text is designed according to effective course structure for a particular course that is similar wherever it is taught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Content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Pedagogical structure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Student support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Instructor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Tasks to be completed: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Develop a course schedule according to your particular situation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Think less about “covering content” than about total learning time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Build the course to: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Encourage active learning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Be learner-centered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Promote self-directed learning</a:t>
            </a:r>
          </a:p>
        </p:txBody>
      </p:sp>
    </p:spTree>
    <p:extLst>
      <p:ext uri="{BB962C8B-B14F-4D97-AF65-F5344CB8AC3E}">
        <p14:creationId xmlns:p14="http://schemas.microsoft.com/office/powerpoint/2010/main" val="23976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51% initial National Registry pass rate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Much of what is being missed is EMT content and AHA </a:t>
            </a:r>
            <a:r>
              <a:rPr lang="en-US" dirty="0"/>
              <a:t>g</a:t>
            </a:r>
            <a:r>
              <a:rPr lang="en-US" dirty="0" smtClean="0"/>
              <a:t>uidelines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AEMT is based on assumption that </a:t>
            </a:r>
            <a:r>
              <a:rPr lang="en-US" dirty="0" smtClean="0"/>
              <a:t>students </a:t>
            </a:r>
            <a:r>
              <a:rPr lang="en-US" dirty="0"/>
              <a:t>are </a:t>
            </a:r>
            <a:r>
              <a:rPr lang="en-US" dirty="0" smtClean="0"/>
              <a:t>EMTs; not EMT-Bs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Cannot assume either EMT-B or EMT </a:t>
            </a:r>
            <a:r>
              <a:rPr lang="en-US" dirty="0" smtClean="0"/>
              <a:t>competence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AEMT differs greatly from </a:t>
            </a:r>
            <a:r>
              <a:rPr lang="en-US" dirty="0" smtClean="0"/>
              <a:t>EMT I-85 </a:t>
            </a:r>
            <a:r>
              <a:rPr lang="en-US" dirty="0"/>
              <a:t>and </a:t>
            </a:r>
            <a:r>
              <a:rPr lang="en-US" dirty="0" smtClean="0"/>
              <a:t>EMT I-99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algn="ctr"/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(Not So New) Areas of Challenge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91317442"/>
              </p:ext>
            </p:extLst>
          </p:nvPr>
        </p:nvGraphicFramePr>
        <p:xfrm>
          <a:off x="457200" y="1847088"/>
          <a:ext cx="8229600" cy="4891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41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Challenge Area #1: </a:t>
            </a:r>
            <a:br>
              <a:rPr lang="en-US" dirty="0" smtClean="0">
                <a:solidFill>
                  <a:srgbClr val="D1282E"/>
                </a:solidFill>
              </a:rPr>
            </a:br>
            <a:r>
              <a:rPr lang="en-US" dirty="0" smtClean="0">
                <a:solidFill>
                  <a:srgbClr val="D1282E"/>
                </a:solidFill>
              </a:rPr>
              <a:t>Student Characteristics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Ability and knowledge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Academic skills</a:t>
            </a:r>
          </a:p>
          <a:p>
            <a:pPr lvl="1"/>
            <a:r>
              <a:rPr lang="en-US" dirty="0" smtClean="0"/>
              <a:t>Understanding the value of preparing for class</a:t>
            </a:r>
          </a:p>
          <a:p>
            <a:pPr lvl="1"/>
            <a:r>
              <a:rPr lang="en-US" dirty="0" smtClean="0"/>
              <a:t>Reading for meaning</a:t>
            </a:r>
          </a:p>
          <a:p>
            <a:pPr lvl="1"/>
            <a:r>
              <a:rPr lang="en-US" dirty="0" smtClean="0"/>
              <a:t>Taking notes</a:t>
            </a:r>
          </a:p>
          <a:p>
            <a:pPr lvl="1"/>
            <a:r>
              <a:rPr lang="en-US" dirty="0" smtClean="0"/>
              <a:t>Reviewing &amp; integrating information</a:t>
            </a:r>
          </a:p>
          <a:p>
            <a:pPr lvl="1"/>
            <a:r>
              <a:rPr lang="en-US" dirty="0" smtClean="0"/>
              <a:t>Test-taking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298267" cy="1371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D1282E"/>
                </a:solidFill>
              </a:rPr>
              <a:t>Challenge Area #1: </a:t>
            </a:r>
            <a:br>
              <a:rPr lang="en-US" dirty="0">
                <a:solidFill>
                  <a:srgbClr val="D1282E"/>
                </a:solidFill>
              </a:rPr>
            </a:br>
            <a:r>
              <a:rPr lang="en-US" dirty="0">
                <a:solidFill>
                  <a:srgbClr val="D1282E"/>
                </a:solidFill>
              </a:rPr>
              <a:t>Student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We have accepted and adapted to low-expectations for our students.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“My students can’t read.”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“My students don’t read.”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“My students don’t have good study skills.”</a:t>
            </a:r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Why should they, if there aren’t any consequences?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Reading and reading comprehension are bona fide professional requirements. If students aren’t competent, they aren’t ready for the class.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4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81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Challenge Area #2: </a:t>
            </a:r>
            <a:br>
              <a:rPr lang="en-US" dirty="0" smtClean="0">
                <a:solidFill>
                  <a:srgbClr val="D1282E"/>
                </a:solidFill>
              </a:rPr>
            </a:br>
            <a:r>
              <a:rPr lang="en-US" dirty="0" smtClean="0">
                <a:solidFill>
                  <a:srgbClr val="D1282E"/>
                </a:solidFill>
              </a:rPr>
              <a:t>Time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do we need time?</a:t>
            </a:r>
          </a:p>
          <a:p>
            <a:pPr lvl="1"/>
            <a:r>
              <a:rPr lang="en-US" sz="2800" dirty="0" smtClean="0"/>
              <a:t>Learning is incremental </a:t>
            </a:r>
          </a:p>
          <a:p>
            <a:pPr lvl="1"/>
            <a:r>
              <a:rPr lang="en-US" sz="2800" dirty="0" smtClean="0"/>
              <a:t>Cannot rewire human brain</a:t>
            </a:r>
          </a:p>
          <a:p>
            <a:pPr lvl="1"/>
            <a:r>
              <a:rPr lang="en-US" sz="2800" dirty="0" smtClean="0"/>
              <a:t>Even the best learn only what it takes to answer test questions</a:t>
            </a:r>
          </a:p>
          <a:p>
            <a:pPr lvl="1"/>
            <a:r>
              <a:rPr lang="en-US" sz="2800" dirty="0" smtClean="0"/>
              <a:t>Recognize and solve clinical problems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Challenge Area #2: </a:t>
            </a:r>
            <a:br>
              <a:rPr lang="en-US" dirty="0" smtClean="0">
                <a:solidFill>
                  <a:srgbClr val="D1282E"/>
                </a:solidFill>
              </a:rPr>
            </a:br>
            <a:r>
              <a:rPr lang="en-US" dirty="0" smtClean="0">
                <a:solidFill>
                  <a:srgbClr val="D1282E"/>
                </a:solidFill>
              </a:rPr>
              <a:t>Time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Acceptable outcomes require time commitment</a:t>
            </a:r>
          </a:p>
          <a:p>
            <a:r>
              <a:rPr lang="en-US" sz="2800" dirty="0" smtClean="0"/>
              <a:t>Students and instructors</a:t>
            </a:r>
          </a:p>
          <a:p>
            <a:pPr lvl="1"/>
            <a:r>
              <a:rPr lang="en-US" sz="2800" dirty="0" smtClean="0"/>
              <a:t>3:1 study-to-class ratio</a:t>
            </a:r>
          </a:p>
          <a:p>
            <a:pPr lvl="1"/>
            <a:r>
              <a:rPr lang="en-US" sz="2800" dirty="0" smtClean="0"/>
              <a:t>8 hours a day, 5 days a week requires 160 hours in a week engaged in teaching/learning activity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5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Challenge Area #2: </a:t>
            </a:r>
            <a:br>
              <a:rPr lang="en-US" dirty="0" smtClean="0">
                <a:solidFill>
                  <a:srgbClr val="D1282E"/>
                </a:solidFill>
              </a:rPr>
            </a:br>
            <a:r>
              <a:rPr lang="en-US" dirty="0" smtClean="0">
                <a:solidFill>
                  <a:srgbClr val="D1282E"/>
                </a:solidFill>
              </a:rPr>
              <a:t>Time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en-US" sz="2800" dirty="0" smtClean="0"/>
              <a:t>Instructors:</a:t>
            </a:r>
          </a:p>
          <a:p>
            <a:pPr lvl="1"/>
            <a:r>
              <a:rPr lang="en-US" sz="2800" dirty="0" smtClean="0"/>
              <a:t>Lots of info in little time</a:t>
            </a:r>
          </a:p>
          <a:p>
            <a:pPr lvl="1"/>
            <a:r>
              <a:rPr lang="en-US" sz="2800" dirty="0" smtClean="0"/>
              <a:t>Inadequate prep time</a:t>
            </a:r>
          </a:p>
          <a:p>
            <a:r>
              <a:rPr lang="en-US" sz="2800" dirty="0" smtClean="0"/>
              <a:t>Students: </a:t>
            </a:r>
          </a:p>
          <a:p>
            <a:pPr lvl="1"/>
            <a:r>
              <a:rPr lang="en-US" sz="2800" dirty="0" smtClean="0"/>
              <a:t>Lots of info in little time</a:t>
            </a:r>
          </a:p>
          <a:p>
            <a:pPr lvl="1"/>
            <a:r>
              <a:rPr lang="en-US" sz="2800" dirty="0" smtClean="0"/>
              <a:t>Inadequate learning time between in-class  sessions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Challenge Area #2: </a:t>
            </a:r>
            <a:br>
              <a:rPr lang="en-US" dirty="0" smtClean="0">
                <a:solidFill>
                  <a:srgbClr val="D1282E"/>
                </a:solidFill>
              </a:rPr>
            </a:br>
            <a:r>
              <a:rPr lang="en-US" dirty="0" smtClean="0">
                <a:solidFill>
                  <a:srgbClr val="D1282E"/>
                </a:solidFill>
              </a:rPr>
              <a:t>Time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Decisions: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How to distribute learning outcomes throughout the time allotted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Think of total learning time, as opposed to in-class time</a:t>
            </a:r>
          </a:p>
        </p:txBody>
      </p:sp>
    </p:spTree>
    <p:extLst>
      <p:ext uri="{BB962C8B-B14F-4D97-AF65-F5344CB8AC3E}">
        <p14:creationId xmlns:p14="http://schemas.microsoft.com/office/powerpoint/2010/main" val="14861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851"/>
            <a:ext cx="5791200" cy="13716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D1282E"/>
                </a:solidFill>
              </a:rPr>
              <a:t>Challenge Area #3:</a:t>
            </a:r>
            <a:br>
              <a:rPr lang="en-US" sz="3600" dirty="0" smtClean="0">
                <a:solidFill>
                  <a:srgbClr val="D1282E"/>
                </a:solidFill>
              </a:rPr>
            </a:br>
            <a:r>
              <a:rPr lang="en-US" sz="3600" dirty="0" smtClean="0">
                <a:solidFill>
                  <a:srgbClr val="D1282E"/>
                </a:solidFill>
              </a:rPr>
              <a:t>Effective Teaching Methods</a:t>
            </a:r>
            <a:endParaRPr lang="en-US" sz="3600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7701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can we do in the time we’re allotted?</a:t>
            </a:r>
          </a:p>
          <a:p>
            <a:r>
              <a:rPr lang="en-US" sz="2800" dirty="0" smtClean="0"/>
              <a:t>Effective methods for:</a:t>
            </a:r>
          </a:p>
          <a:p>
            <a:pPr lvl="2"/>
            <a:r>
              <a:rPr lang="en-US" sz="2800" dirty="0" smtClean="0"/>
              <a:t>“Delivering” content</a:t>
            </a:r>
          </a:p>
          <a:p>
            <a:pPr lvl="2"/>
            <a:r>
              <a:rPr lang="en-US" sz="2800" dirty="0" smtClean="0"/>
              <a:t>Teaching clinical reasoning and problem-solving</a:t>
            </a:r>
          </a:p>
          <a:p>
            <a:pPr lvl="2"/>
            <a:r>
              <a:rPr lang="en-US" sz="2800" dirty="0" smtClean="0"/>
              <a:t>Enhancing transfer of learning</a:t>
            </a:r>
          </a:p>
        </p:txBody>
      </p:sp>
    </p:spTree>
    <p:extLst>
      <p:ext uri="{BB962C8B-B14F-4D97-AF65-F5344CB8AC3E}">
        <p14:creationId xmlns:p14="http://schemas.microsoft.com/office/powerpoint/2010/main" val="8188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Problem Solving is Cognitive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/>
              <a:t>That’s why we call it critical </a:t>
            </a:r>
            <a:r>
              <a:rPr lang="en-US" b="0" i="1" dirty="0" smtClean="0"/>
              <a:t>thinking</a:t>
            </a:r>
            <a:endParaRPr lang="en-US" b="0" dirty="0" smtClean="0"/>
          </a:p>
          <a:p>
            <a:pPr marL="457200" indent="-457200">
              <a:buFont typeface="Arial"/>
              <a:buChar char="•"/>
            </a:pPr>
            <a:r>
              <a:rPr lang="en-US" b="0" dirty="0" smtClean="0"/>
              <a:t>Poor providers make </a:t>
            </a:r>
            <a:r>
              <a:rPr lang="en-US" b="0" i="1" dirty="0" smtClean="0"/>
              <a:t>cognitive</a:t>
            </a:r>
            <a:r>
              <a:rPr lang="en-US" b="0" dirty="0" smtClean="0"/>
              <a:t> mistakes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/>
              <a:t>Skills are easy 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Assess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3128" y="1676400"/>
            <a:ext cx="3306871" cy="494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2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Problem Solving is Cognitive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0"/>
            <a:ext cx="7620000" cy="35353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Why do we focus on psychomotor skills?</a:t>
            </a:r>
          </a:p>
          <a:p>
            <a:pPr lvl="1"/>
            <a:r>
              <a:rPr lang="en-US" sz="2800" dirty="0" smtClean="0"/>
              <a:t>Visibility to instructor vs. inability to “see”  complexity of thought behind action</a:t>
            </a:r>
          </a:p>
          <a:p>
            <a:pPr lvl="1"/>
            <a:r>
              <a:rPr lang="en-US" sz="2800" dirty="0" smtClean="0"/>
              <a:t>Easy to correct mistakes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88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NEMSES replaced NSC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Some content changes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Depth and breadth of A&amp;P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Pathophysiology of hypoxia and shock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Additional medical topics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No DOT objectives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No detailed content outlines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algn="ctr"/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Stop focusing on “covering material” in class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Stop </a:t>
            </a:r>
            <a:r>
              <a:rPr lang="en-US" i="1" u="sng" dirty="0" smtClean="0"/>
              <a:t>talking</a:t>
            </a:r>
            <a:r>
              <a:rPr lang="en-US" dirty="0" smtClean="0"/>
              <a:t> about active learning, student-centered learning, and self-directed learning but doing things the way they’ve always been done in EMS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reate a course that brings about these things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Stop thinking of yourself as a </a:t>
            </a:r>
            <a:r>
              <a:rPr lang="en-US" dirty="0" smtClean="0"/>
              <a:t>teacher; teaching </a:t>
            </a:r>
            <a:r>
              <a:rPr lang="en-US" dirty="0"/>
              <a:t>puts the focus of action on the instructor, not the </a:t>
            </a:r>
            <a:r>
              <a:rPr lang="en-US" dirty="0" smtClean="0"/>
              <a:t>student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Think of yourself as a designer of learning </a:t>
            </a:r>
            <a:r>
              <a:rPr lang="en-US" dirty="0" smtClean="0"/>
              <a:t>opportunities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Change the approach to student </a:t>
            </a:r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2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Teaching/Learning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Flipped classroom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MyBradyLab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Team-based learning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Problem-based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The flipped classroom places content acquisition outside the classroom and opportunities for application inside the </a:t>
            </a:r>
            <a:r>
              <a:rPr lang="en-US" dirty="0" smtClean="0"/>
              <a:t>classroom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Lecture is no better for delivering content than reading, watching videos, listening to podcasts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Students should acquire content outside of class and come to class prepared to use the content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This paradigm change is pervasive throughout higher education, including within medical schools. (Same challenges of more information, restricted time, problems in application)</a:t>
            </a:r>
          </a:p>
        </p:txBody>
      </p:sp>
    </p:spTree>
    <p:extLst>
      <p:ext uri="{BB962C8B-B14F-4D97-AF65-F5344CB8AC3E}">
        <p14:creationId xmlns:p14="http://schemas.microsoft.com/office/powerpoint/2010/main" val="15647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Objectives: From “Know” to “Do”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“Know” objectives</a:t>
            </a:r>
          </a:p>
          <a:p>
            <a:pPr lvl="1"/>
            <a:r>
              <a:rPr lang="en-US" dirty="0" smtClean="0"/>
              <a:t>Define key terms</a:t>
            </a:r>
          </a:p>
          <a:p>
            <a:pPr lvl="1"/>
            <a:r>
              <a:rPr lang="en-US" dirty="0" smtClean="0"/>
              <a:t>Identify anatomy</a:t>
            </a:r>
          </a:p>
          <a:p>
            <a:pPr lvl="1"/>
            <a:r>
              <a:rPr lang="en-US" dirty="0" smtClean="0"/>
              <a:t>List signs and symptoms</a:t>
            </a:r>
          </a:p>
          <a:p>
            <a:r>
              <a:rPr lang="en-US" dirty="0" smtClean="0"/>
              <a:t>“Do” objectives</a:t>
            </a:r>
          </a:p>
          <a:p>
            <a:pPr lvl="1"/>
            <a:r>
              <a:rPr lang="en-US" dirty="0" smtClean="0"/>
              <a:t>Given a scenario, apply understanding of assessment and pathophysiology to identify immediate threats to life</a:t>
            </a:r>
          </a:p>
          <a:p>
            <a:pPr lvl="1"/>
            <a:r>
              <a:rPr lang="en-US" dirty="0" smtClean="0"/>
              <a:t>Given a scenario, develop hypotheses about the patient’s problem</a:t>
            </a:r>
          </a:p>
          <a:p>
            <a:pPr lvl="1"/>
            <a:r>
              <a:rPr lang="en-US" dirty="0" smtClean="0"/>
              <a:t>Evaluate the pros and cons of a proposed treatment plan</a:t>
            </a:r>
          </a:p>
        </p:txBody>
      </p:sp>
    </p:spTree>
    <p:extLst>
      <p:ext uri="{BB962C8B-B14F-4D97-AF65-F5344CB8AC3E}">
        <p14:creationId xmlns:p14="http://schemas.microsoft.com/office/powerpoint/2010/main" val="27104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Teaching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Instructor courses often tell us the don’ts – what are the dos? </a:t>
            </a:r>
          </a:p>
          <a:p>
            <a:r>
              <a:rPr lang="en-US" dirty="0" smtClean="0"/>
              <a:t>Active learning means </a:t>
            </a:r>
            <a:r>
              <a:rPr lang="en-US" i="1" dirty="0" smtClean="0"/>
              <a:t>cognitive engagement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Orchestrate for Active Learning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Clarity and organization</a:t>
            </a:r>
          </a:p>
          <a:p>
            <a:pPr lvl="1"/>
            <a:r>
              <a:rPr lang="en-US" i="1" dirty="0" smtClean="0"/>
              <a:t>Build</a:t>
            </a:r>
            <a:r>
              <a:rPr lang="en-US" dirty="0" smtClean="0"/>
              <a:t> understanding</a:t>
            </a:r>
          </a:p>
          <a:p>
            <a:pPr lvl="1"/>
            <a:r>
              <a:rPr lang="en-US" dirty="0" smtClean="0"/>
              <a:t>Create a foundation</a:t>
            </a:r>
          </a:p>
          <a:p>
            <a:pPr lvl="1"/>
            <a:r>
              <a:rPr lang="en-US" dirty="0" smtClean="0"/>
              <a:t>Add layers of complexity</a:t>
            </a:r>
          </a:p>
        </p:txBody>
      </p:sp>
    </p:spTree>
    <p:extLst>
      <p:ext uri="{BB962C8B-B14F-4D97-AF65-F5344CB8AC3E}">
        <p14:creationId xmlns:p14="http://schemas.microsoft.com/office/powerpoint/2010/main" val="26859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Orchestrate for Active Learning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multiple opportunities to </a:t>
            </a:r>
            <a:r>
              <a:rPr lang="en-US" i="1" dirty="0" smtClean="0"/>
              <a:t>engage</a:t>
            </a:r>
            <a:r>
              <a:rPr lang="en-US" dirty="0" smtClean="0"/>
              <a:t> with the content through thinking exercises and collaborative conversations</a:t>
            </a:r>
          </a:p>
        </p:txBody>
      </p:sp>
    </p:spTree>
    <p:extLst>
      <p:ext uri="{BB962C8B-B14F-4D97-AF65-F5344CB8AC3E}">
        <p14:creationId xmlns:p14="http://schemas.microsoft.com/office/powerpoint/2010/main" val="3156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Orchestrate for Active Learning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Opportunities to apply understanding and problem-solving before being tested</a:t>
            </a:r>
          </a:p>
          <a:p>
            <a:pPr lvl="1"/>
            <a:r>
              <a:rPr lang="en-US" dirty="0" smtClean="0"/>
              <a:t>Practice tests</a:t>
            </a:r>
          </a:p>
          <a:p>
            <a:pPr lvl="1"/>
            <a:r>
              <a:rPr lang="en-US" dirty="0" smtClean="0"/>
              <a:t>Low-stakes tests</a:t>
            </a:r>
          </a:p>
          <a:p>
            <a:pPr lvl="1"/>
            <a:r>
              <a:rPr lang="en-US" dirty="0" smtClean="0"/>
              <a:t>Homework</a:t>
            </a:r>
          </a:p>
          <a:p>
            <a:pPr lvl="1"/>
            <a:r>
              <a:rPr lang="en-US" dirty="0" smtClean="0"/>
              <a:t>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Instructional Methods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studies, problem-based learning, discussions, questions, well-organized lectures</a:t>
            </a:r>
          </a:p>
          <a:p>
            <a:r>
              <a:rPr lang="en-US" dirty="0" smtClean="0"/>
              <a:t>Lectures that present information in meaningful ways</a:t>
            </a:r>
          </a:p>
          <a:p>
            <a:pPr lvl="1"/>
            <a:r>
              <a:rPr lang="en-US" dirty="0" smtClean="0"/>
              <a:t>Explaining</a:t>
            </a:r>
          </a:p>
          <a:p>
            <a:pPr lvl="1"/>
            <a:r>
              <a:rPr lang="en-US" dirty="0" smtClean="0"/>
              <a:t>Illustrating</a:t>
            </a:r>
          </a:p>
          <a:p>
            <a:pPr lvl="1"/>
            <a:r>
              <a:rPr lang="en-US" dirty="0" smtClean="0"/>
              <a:t>Comparing and contrasting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0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Team-Based Learning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focus: how to </a:t>
            </a:r>
            <a:r>
              <a:rPr lang="en-US" i="1" dirty="0" smtClean="0"/>
              <a:t>use</a:t>
            </a:r>
            <a:r>
              <a:rPr lang="en-US" dirty="0" smtClean="0"/>
              <a:t> key concepts</a:t>
            </a:r>
          </a:p>
          <a:p>
            <a:r>
              <a:rPr lang="en-US" dirty="0" smtClean="0"/>
              <a:t>Instructors design &amp; manage educational process</a:t>
            </a:r>
          </a:p>
          <a:p>
            <a:r>
              <a:rPr lang="en-US" dirty="0" smtClean="0"/>
              <a:t>Students are held accountable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sz="3200" dirty="0"/>
              <a:t>AEMT is </a:t>
            </a:r>
            <a:r>
              <a:rPr lang="en-US" sz="3200" i="1" u="sng" dirty="0"/>
              <a:t>NOT</a:t>
            </a:r>
            <a:r>
              <a:rPr lang="en-US" sz="3200" dirty="0"/>
              <a:t> just </a:t>
            </a:r>
            <a:r>
              <a:rPr lang="en-US" sz="3200" dirty="0" smtClean="0"/>
              <a:t>EMT-plus-skills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AEMT cannot be retrofitted onto EMT-I structure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Requires planning </a:t>
            </a:r>
            <a:r>
              <a:rPr lang="en-US" sz="3200" dirty="0" smtClean="0"/>
              <a:t>courses anew</a:t>
            </a:r>
            <a:endParaRPr lang="en-US" sz="3200" dirty="0"/>
          </a:p>
          <a:p>
            <a:pPr algn="ctr"/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algn="ctr"/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Overall Sequence for Each Unit</a:t>
            </a:r>
            <a:endParaRPr lang="en-US" dirty="0">
              <a:solidFill>
                <a:srgbClr val="D1282E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" y="2133600"/>
            <a:ext cx="8417052" cy="1588"/>
          </a:xfrm>
          <a:prstGeom prst="straightConnector1">
            <a:avLst/>
          </a:prstGeom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" y="6477000"/>
            <a:ext cx="8417052" cy="3247"/>
          </a:xfrm>
          <a:prstGeom prst="straightConnector1">
            <a:avLst/>
          </a:prstGeom>
          <a:ln w="76200" cap="flat" cmpd="sng" algn="ctr">
            <a:solidFill>
              <a:srgbClr val="C0504D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213518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Class:</a:t>
            </a:r>
          </a:p>
          <a:p>
            <a:pPr algn="ctr"/>
            <a:r>
              <a:rPr lang="en-US" dirty="0" smtClean="0"/>
              <a:t> Primarily Group Work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24100" y="5977454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Outside Class: Primarily Individual Work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93648" y="4343400"/>
            <a:ext cx="81503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160230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Initial Exposure   Readiness Assessment    Practice Applying Concepts   Unit Assessment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117600" y="4346576"/>
            <a:ext cx="1330452" cy="14948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Readiness Assessment: Individual &amp; Group Quizzes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0" y="4346575"/>
            <a:ext cx="1117600" cy="14948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Basic Concepts: Read Chapters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030132" y="4346576"/>
            <a:ext cx="1117601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 on Simple Problems: Homework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3149600" y="2902861"/>
            <a:ext cx="999065" cy="14108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Group Work on Simple Problems: In-Class Activity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5635752" y="4329630"/>
            <a:ext cx="1138767" cy="14446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 on Complex Problems: Homework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4914900" y="2942069"/>
            <a:ext cx="990600" cy="1371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Group Work on Complex Problems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523567" y="2902861"/>
            <a:ext cx="804333" cy="1446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Review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7578852" y="2935768"/>
            <a:ext cx="1295400" cy="13700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Graded Problem Solving: Exam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2269067" y="2902861"/>
            <a:ext cx="880533" cy="14045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Mini-Lecture based on self assessments.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7044267" y="4348164"/>
            <a:ext cx="804333" cy="1446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Review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865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Basic lesson structure: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Out of class: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Student reads AEMT Chapter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Takes pre-test on </a:t>
            </a:r>
            <a:r>
              <a:rPr lang="en-US" dirty="0" err="1" smtClean="0"/>
              <a:t>MyBradyLab</a:t>
            </a:r>
            <a:endParaRPr lang="en-US" dirty="0" smtClean="0"/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Uses remediation assets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Takes post-test</a:t>
            </a:r>
          </a:p>
        </p:txBody>
      </p:sp>
    </p:spTree>
    <p:extLst>
      <p:ext uri="{BB962C8B-B14F-4D97-AF65-F5344CB8AC3E}">
        <p14:creationId xmlns:p14="http://schemas.microsoft.com/office/powerpoint/2010/main" val="784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Basic lesson structure: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In-class: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Mini lecture based on pre-test scores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Group projects for application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Out-of-class:</a:t>
            </a:r>
          </a:p>
          <a:p>
            <a:pPr marL="1485900" lvl="2" indent="-342900">
              <a:buFont typeface="Arial"/>
              <a:buChar char="•"/>
            </a:pPr>
            <a:r>
              <a:rPr lang="en-US" dirty="0" smtClean="0"/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1568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AEMTs are important to the EMS community</a:t>
            </a:r>
          </a:p>
          <a:p>
            <a:r>
              <a:rPr lang="en-US" dirty="0" smtClean="0"/>
              <a:t>Current issue of low NR pass rates</a:t>
            </a:r>
          </a:p>
          <a:p>
            <a:r>
              <a:rPr lang="en-US" dirty="0" smtClean="0"/>
              <a:t>Significant content changes from NSC to NEMSES</a:t>
            </a:r>
          </a:p>
          <a:p>
            <a:r>
              <a:rPr lang="en-US" dirty="0" smtClean="0"/>
              <a:t>Course planning has to consider NEMSES and NR Practice Analysis</a:t>
            </a:r>
          </a:p>
          <a:p>
            <a:r>
              <a:rPr lang="en-US" dirty="0" smtClean="0"/>
              <a:t>Use active learning approaches that teach problem-solving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Questions/Contact Info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Melissa Alexander: </a:t>
            </a:r>
            <a:r>
              <a:rPr lang="en-US" dirty="0" smtClean="0">
                <a:hlinkClick r:id="rId2"/>
              </a:rPr>
              <a:t>melalexander1@gmail.com</a:t>
            </a:r>
            <a:endParaRPr lang="en-US" dirty="0" smtClean="0"/>
          </a:p>
          <a:p>
            <a:r>
              <a:rPr lang="en-US" dirty="0" smtClean="0"/>
              <a:t>Richard Belle: </a:t>
            </a:r>
            <a:r>
              <a:rPr lang="en-US" dirty="0" smtClean="0">
                <a:hlinkClick r:id="rId3"/>
              </a:rPr>
              <a:t>rbelle@acadian.com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smtClean="0"/>
              <a:t>Students will learn content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Students will learn how to use content (A Clinical Reasoning Approach)</a:t>
            </a:r>
          </a:p>
          <a:p>
            <a:pPr marL="914400" lvl="1" indent="-457200">
              <a:buFont typeface="Arial"/>
              <a:buChar char="•"/>
            </a:pP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Have Two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b="1" dirty="0" smtClean="0"/>
              <a:t>Rethinking course structure and content</a:t>
            </a:r>
          </a:p>
          <a:p>
            <a:pPr marL="457200" indent="-457200">
              <a:buFont typeface="Arial"/>
              <a:buChar char="•"/>
            </a:pPr>
            <a:r>
              <a:rPr lang="en-US" sz="3200" b="1" dirty="0" smtClean="0"/>
              <a:t>Changed teaching/learning philosophy and approach</a:t>
            </a:r>
          </a:p>
          <a:p>
            <a:pPr marL="914400" lvl="1" indent="-457200">
              <a:buFont typeface="Arial"/>
              <a:buChar char="•"/>
            </a:pPr>
            <a:endParaRPr lang="en-US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 Goals Achieved?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200" dirty="0" smtClean="0"/>
              <a:t>Why are we not aligning with what is on the NREMT exam?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What is new with AEMT?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What resources are there to support an AEMT course?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What are effective approaches to AEMT course design and implementation?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18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smtClean="0"/>
              <a:t>Additional content, time constraints and current teaching and testing approaches create focus on learning content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NREMT exams do not focus on content, they focus on how to </a:t>
            </a:r>
            <a:r>
              <a:rPr lang="en-US" sz="3200" i="1" dirty="0" smtClean="0"/>
              <a:t>use </a:t>
            </a:r>
            <a:r>
              <a:rPr lang="en-US" sz="3200" dirty="0" smtClean="0"/>
              <a:t>content</a:t>
            </a:r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  <a:p>
            <a:pPr marL="914400" lvl="1" indent="-457200">
              <a:buFont typeface="Arial"/>
              <a:buChar char="•"/>
            </a:pP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NREMT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National Registry’s take:</a:t>
            </a:r>
          </a:p>
          <a:p>
            <a:pPr lvl="1"/>
            <a:r>
              <a:rPr lang="en-US" dirty="0"/>
              <a:t>NR values </a:t>
            </a:r>
            <a:r>
              <a:rPr lang="en-US" dirty="0" smtClean="0"/>
              <a:t>AEMT</a:t>
            </a:r>
          </a:p>
          <a:p>
            <a:pPr lvl="1"/>
            <a:r>
              <a:rPr lang="en-US" dirty="0" smtClean="0"/>
              <a:t>51% first-time pass rate</a:t>
            </a:r>
          </a:p>
          <a:p>
            <a:pPr lvl="1"/>
            <a:r>
              <a:rPr lang="en-US" dirty="0" smtClean="0"/>
              <a:t>Inadequate focus on Practice Analysis outcomes</a:t>
            </a:r>
          </a:p>
          <a:p>
            <a:pPr lvl="1"/>
            <a:r>
              <a:rPr lang="en-US" dirty="0" smtClean="0"/>
              <a:t>EMT-I/AEMT level has always been problematic</a:t>
            </a:r>
          </a:p>
          <a:p>
            <a:pPr lvl="1"/>
            <a:r>
              <a:rPr lang="en-US" dirty="0" smtClean="0"/>
              <a:t>Significant numbers of questions missed are at EMT-level and on AHA guidelines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NREMT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3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4B4F31E4292A45B18B119CF2841153" ma:contentTypeVersion="2" ma:contentTypeDescription="Create a new document." ma:contentTypeScope="" ma:versionID="b417709e23599d2cabeeacf2224f478a">
  <xsd:schema xmlns:xsd="http://www.w3.org/2001/XMLSchema" xmlns:xs="http://www.w3.org/2001/XMLSchema" xmlns:p="http://schemas.microsoft.com/office/2006/metadata/properties" xmlns:ns1="http://schemas.microsoft.com/sharepoint/v3" xmlns:ns2="dfdc7da2-d167-4f86-900f-c615908db303" targetNamespace="http://schemas.microsoft.com/office/2006/metadata/properties" ma:root="true" ma:fieldsID="6c63cd1fc6d8ba3a6b9d9b87d2b55e86" ns1:_="" ns2:_="">
    <xsd:import namespace="http://schemas.microsoft.com/sharepoint/v3"/>
    <xsd:import namespace="dfdc7da2-d167-4f86-900f-c615908db30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dc7da2-d167-4f86-900f-c615908db3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ED30669-48D7-45F6-A352-BB79462CF71F}"/>
</file>

<file path=customXml/itemProps2.xml><?xml version="1.0" encoding="utf-8"?>
<ds:datastoreItem xmlns:ds="http://schemas.openxmlformats.org/officeDocument/2006/customXml" ds:itemID="{FB6B63C7-62D3-4B4D-A259-B6FC84191C97}"/>
</file>

<file path=customXml/itemProps3.xml><?xml version="1.0" encoding="utf-8"?>
<ds:datastoreItem xmlns:ds="http://schemas.openxmlformats.org/officeDocument/2006/customXml" ds:itemID="{67CF2495-F9D3-4F9C-B7EF-E86C1D1FF055}"/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10564</TotalTime>
  <Words>1408</Words>
  <Application>Microsoft Office PowerPoint</Application>
  <PresentationFormat>On-screen Show (4:3)</PresentationFormat>
  <Paragraphs>303</Paragraphs>
  <Slides>44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Arial Black</vt:lpstr>
      <vt:lpstr>Calibri</vt:lpstr>
      <vt:lpstr>Essential</vt:lpstr>
      <vt:lpstr>Designing your AEMT Course for Success</vt:lpstr>
      <vt:lpstr>Background</vt:lpstr>
      <vt:lpstr>Background</vt:lpstr>
      <vt:lpstr>Bottom Line</vt:lpstr>
      <vt:lpstr>Courses Have Two Goals</vt:lpstr>
      <vt:lpstr>How ARE the Goals Achieved?</vt:lpstr>
      <vt:lpstr>Overview</vt:lpstr>
      <vt:lpstr>NREMT Exams</vt:lpstr>
      <vt:lpstr>NREMT Exam</vt:lpstr>
      <vt:lpstr>NREMT Exam</vt:lpstr>
      <vt:lpstr>NREMT Exam</vt:lpstr>
      <vt:lpstr>What’s New in AEMT</vt:lpstr>
      <vt:lpstr>What’s New In AEMT</vt:lpstr>
      <vt:lpstr>PowerPoint Presentation</vt:lpstr>
      <vt:lpstr>What’s New in AEMT</vt:lpstr>
      <vt:lpstr>Resources</vt:lpstr>
      <vt:lpstr>Resources</vt:lpstr>
      <vt:lpstr>Resources</vt:lpstr>
      <vt:lpstr>Course Planning</vt:lpstr>
      <vt:lpstr>(Not So New) Areas of Challenge</vt:lpstr>
      <vt:lpstr>Challenge Area #1:  Student Characteristics</vt:lpstr>
      <vt:lpstr>Challenge Area #1:  Student Characteristics</vt:lpstr>
      <vt:lpstr>Challenge Area #2:  Time</vt:lpstr>
      <vt:lpstr>Challenge Area #2:  Time</vt:lpstr>
      <vt:lpstr>Challenge Area #2:  Time</vt:lpstr>
      <vt:lpstr>Challenge Area #2:  Time</vt:lpstr>
      <vt:lpstr>Challenge Area #3: Effective Teaching Methods</vt:lpstr>
      <vt:lpstr>Problem Solving is Cognitive</vt:lpstr>
      <vt:lpstr>Problem Solving is Cognitive</vt:lpstr>
      <vt:lpstr>New Paradigm</vt:lpstr>
      <vt:lpstr>Teaching/Learning Methods</vt:lpstr>
      <vt:lpstr>Course Planning</vt:lpstr>
      <vt:lpstr>Objectives: From “Know” to “Do”</vt:lpstr>
      <vt:lpstr>Typical Teaching Methods</vt:lpstr>
      <vt:lpstr>Orchestrate for Active Learning</vt:lpstr>
      <vt:lpstr>Orchestrate for Active Learning</vt:lpstr>
      <vt:lpstr>Orchestrate for Active Learning</vt:lpstr>
      <vt:lpstr>Instructional Methods</vt:lpstr>
      <vt:lpstr>Team-Based Learning</vt:lpstr>
      <vt:lpstr>Overall Sequence for Each Unit</vt:lpstr>
      <vt:lpstr>Examples</vt:lpstr>
      <vt:lpstr>Examples</vt:lpstr>
      <vt:lpstr>Summary</vt:lpstr>
      <vt:lpstr>Questions/Contact Info</vt:lpstr>
    </vt:vector>
  </TitlesOfParts>
  <Company>Melissa Alexander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AEMT: Planning for Success</dc:title>
  <dc:creator>Melissa Alexander</dc:creator>
  <cp:lastModifiedBy>Andrew, Robert (KCTCS)</cp:lastModifiedBy>
  <cp:revision>110</cp:revision>
  <cp:lastPrinted>2013-10-15T16:07:34Z</cp:lastPrinted>
  <dcterms:created xsi:type="dcterms:W3CDTF">2013-06-09T16:48:22Z</dcterms:created>
  <dcterms:modified xsi:type="dcterms:W3CDTF">2014-11-18T18:55:22Z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0x010100E44B4F31E4292A45B18B119CF2841153</vt:lpwstr>
  </property>
</Properties>
</file>