
<file path=[Content_Types].xml><?xml version="1.0" encoding="utf-8"?>
<Types xmlns="http://schemas.openxmlformats.org/package/2006/content-types">
  <Default Extension="jfif" ContentType="image/jpeg"/>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notesSlides/notesSlide1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sldIdLst>
    <p:sldId id="306" r:id="rId2"/>
    <p:sldId id="303" r:id="rId3"/>
    <p:sldId id="304" r:id="rId4"/>
    <p:sldId id="305" r:id="rId5"/>
    <p:sldId id="307" r:id="rId6"/>
    <p:sldId id="309" r:id="rId7"/>
    <p:sldId id="310" r:id="rId8"/>
    <p:sldId id="311" r:id="rId9"/>
    <p:sldId id="312" r:id="rId10"/>
    <p:sldId id="334" r:id="rId11"/>
    <p:sldId id="308" r:id="rId12"/>
    <p:sldId id="313" r:id="rId13"/>
    <p:sldId id="314" r:id="rId14"/>
    <p:sldId id="315" r:id="rId15"/>
    <p:sldId id="316" r:id="rId16"/>
    <p:sldId id="321" r:id="rId17"/>
    <p:sldId id="317" r:id="rId18"/>
    <p:sldId id="318" r:id="rId19"/>
    <p:sldId id="319" r:id="rId20"/>
    <p:sldId id="320" r:id="rId21"/>
    <p:sldId id="322" r:id="rId22"/>
    <p:sldId id="323" r:id="rId23"/>
    <p:sldId id="324" r:id="rId24"/>
    <p:sldId id="325" r:id="rId25"/>
    <p:sldId id="326" r:id="rId26"/>
    <p:sldId id="327" r:id="rId27"/>
    <p:sldId id="328" r:id="rId28"/>
    <p:sldId id="329" r:id="rId29"/>
    <p:sldId id="330" r:id="rId30"/>
    <p:sldId id="331" r:id="rId31"/>
    <p:sldId id="332" r:id="rId32"/>
    <p:sldId id="335" r:id="rId33"/>
    <p:sldId id="336" r:id="rId34"/>
    <p:sldId id="338" r:id="rId35"/>
    <p:sldId id="339" r:id="rId36"/>
    <p:sldId id="341" r:id="rId37"/>
    <p:sldId id="340" r:id="rId38"/>
    <p:sldId id="342" r:id="rId39"/>
    <p:sldId id="343" r:id="rId40"/>
    <p:sldId id="344" r:id="rId41"/>
    <p:sldId id="345" r:id="rId42"/>
    <p:sldId id="346" r:id="rId43"/>
    <p:sldId id="347" r:id="rId44"/>
    <p:sldId id="348" r:id="rId45"/>
    <p:sldId id="349" r:id="rId46"/>
    <p:sldId id="350" r:id="rId47"/>
    <p:sldId id="351" r:id="rId48"/>
    <p:sldId id="302" r:id="rId4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0" autoAdjust="0"/>
    <p:restoredTop sz="48414" autoAdjust="0"/>
  </p:normalViewPr>
  <p:slideViewPr>
    <p:cSldViewPr snapToGrid="0">
      <p:cViewPr varScale="1">
        <p:scale>
          <a:sx n="55" d="100"/>
          <a:sy n="55" d="100"/>
        </p:scale>
        <p:origin x="2694" y="6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ustomXml" Target="../customXml/item3.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A507EE7E-0C4A-45B2-A481-EF691890E7F7}" type="datetimeFigureOut">
              <a:rPr lang="en-US" smtClean="0"/>
              <a:t>10/27/2021</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E2FD7839-CD65-4141-85E5-1F0D98652AF7}" type="slidenum">
              <a:rPr lang="en-US" smtClean="0"/>
              <a:t>‹#›</a:t>
            </a:fld>
            <a:endParaRPr lang="en-US" dirty="0"/>
          </a:p>
        </p:txBody>
      </p:sp>
    </p:spTree>
    <p:extLst>
      <p:ext uri="{BB962C8B-B14F-4D97-AF65-F5344CB8AC3E}">
        <p14:creationId xmlns:p14="http://schemas.microsoft.com/office/powerpoint/2010/main" val="3916147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Kentucky Board of EMS HIV/AIDS education for EMS providers.  </a:t>
            </a:r>
          </a:p>
        </p:txBody>
      </p:sp>
      <p:sp>
        <p:nvSpPr>
          <p:cNvPr id="4" name="Slide Number Placeholder 3"/>
          <p:cNvSpPr>
            <a:spLocks noGrp="1"/>
          </p:cNvSpPr>
          <p:nvPr>
            <p:ph type="sldNum" sz="quarter" idx="5"/>
          </p:nvPr>
        </p:nvSpPr>
        <p:spPr/>
        <p:txBody>
          <a:bodyPr/>
          <a:lstStyle/>
          <a:p>
            <a:fld id="{E2FD7839-CD65-4141-85E5-1F0D98652AF7}" type="slidenum">
              <a:rPr lang="en-US" smtClean="0"/>
              <a:t>1</a:t>
            </a:fld>
            <a:endParaRPr lang="en-US" dirty="0"/>
          </a:p>
        </p:txBody>
      </p:sp>
    </p:spTree>
    <p:extLst>
      <p:ext uri="{BB962C8B-B14F-4D97-AF65-F5344CB8AC3E}">
        <p14:creationId xmlns:p14="http://schemas.microsoft.com/office/powerpoint/2010/main" val="4248746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workplace, Occupational Exposure means reasonably anticipated skin, eye, mucous membrane, or parenteral contact with blood or OPIM that may result while an employee is doing his or her job duties.  ‘Reasonably anticipated’ contact means potential contact as well as actual contact with blood or other potentially infectious materials.  “An Exposure Incident is a specific contact with blood or OPIM that is capable of transmitting a Bloodborne disease.</a:t>
            </a:r>
          </a:p>
          <a:p>
            <a:r>
              <a:rPr lang="en-US" dirty="0"/>
              <a:t>(Parenteral or percutaneous contact - contact through a piercing of the skin, such as by needle sticks, cuts, or abrasions). Needle stick injuries are the most common cause of occupational exposure to BBPs.  Data from the CDC shows that approximately 38% of percutaneous injuries occur during use and 42% occur after use and before disposal.  Most needle stick injuries have been associated with hollow bore needles. Other exposures from contaminated sharps may include scalpels, broken glass, broken capillary tubes, exposed ends of dental wires, and any other contaminated object that can penetrate the skin.  Exposure can also occur from contact of the eye, nose, mouth, or non-intact skin with contaminated blood.</a:t>
            </a:r>
          </a:p>
          <a:p>
            <a:endParaRPr lang="en-US" dirty="0"/>
          </a:p>
        </p:txBody>
      </p:sp>
      <p:sp>
        <p:nvSpPr>
          <p:cNvPr id="4" name="Slide Number Placeholder 3"/>
          <p:cNvSpPr>
            <a:spLocks noGrp="1"/>
          </p:cNvSpPr>
          <p:nvPr>
            <p:ph type="sldNum" sz="quarter" idx="5"/>
          </p:nvPr>
        </p:nvSpPr>
        <p:spPr/>
        <p:txBody>
          <a:bodyPr/>
          <a:lstStyle/>
          <a:p>
            <a:fld id="{E2FD7839-CD65-4141-85E5-1F0D98652AF7}" type="slidenum">
              <a:rPr lang="en-US" smtClean="0"/>
              <a:t>10</a:t>
            </a:fld>
            <a:endParaRPr lang="en-US" dirty="0"/>
          </a:p>
        </p:txBody>
      </p:sp>
    </p:spTree>
    <p:extLst>
      <p:ext uri="{BB962C8B-B14F-4D97-AF65-F5344CB8AC3E}">
        <p14:creationId xmlns:p14="http://schemas.microsoft.com/office/powerpoint/2010/main" val="3707008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Bloodborne Pathogens of concern are Hepatitis B Virus, Hepatitis C Virus, and Human Immunodeficiency Virus (HIV), which causes Acquired Immunodeficiency Syndrome or AIDS.  </a:t>
            </a:r>
          </a:p>
          <a:p>
            <a:endParaRPr lang="en-US" dirty="0"/>
          </a:p>
        </p:txBody>
      </p:sp>
      <p:sp>
        <p:nvSpPr>
          <p:cNvPr id="4" name="Slide Number Placeholder 3"/>
          <p:cNvSpPr>
            <a:spLocks noGrp="1"/>
          </p:cNvSpPr>
          <p:nvPr>
            <p:ph type="sldNum" sz="quarter" idx="5"/>
          </p:nvPr>
        </p:nvSpPr>
        <p:spPr/>
        <p:txBody>
          <a:bodyPr/>
          <a:lstStyle/>
          <a:p>
            <a:fld id="{E2FD7839-CD65-4141-85E5-1F0D98652AF7}" type="slidenum">
              <a:rPr lang="en-US" smtClean="0"/>
              <a:t>11</a:t>
            </a:fld>
            <a:endParaRPr lang="en-US" dirty="0"/>
          </a:p>
        </p:txBody>
      </p:sp>
    </p:spTree>
    <p:extLst>
      <p:ext uri="{BB962C8B-B14F-4D97-AF65-F5344CB8AC3E}">
        <p14:creationId xmlns:p14="http://schemas.microsoft.com/office/powerpoint/2010/main" val="3999752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Hepatitis viruses are very infectious organisms that attack the liver, causing inflammation of the liver and often enlargement and tenderness of the liver.  Viral hepatitis infections can be acute (short-term), or some can become chronic (long-term)  and last the rest of one’s lifetime.  Hepatitis infection can result in liver damage that is mild, severe, or fatal. The liver is an essential organ of the body that performs over 500 vital functions. These include removing waste products and foreign substances from the bloodstream, regulating blood sugar levels, and creating essential nutrients. </a:t>
            </a:r>
          </a:p>
        </p:txBody>
      </p:sp>
      <p:sp>
        <p:nvSpPr>
          <p:cNvPr id="4" name="Slide Number Placeholder 3"/>
          <p:cNvSpPr>
            <a:spLocks noGrp="1"/>
          </p:cNvSpPr>
          <p:nvPr>
            <p:ph type="sldNum" sz="quarter" idx="5"/>
          </p:nvPr>
        </p:nvSpPr>
        <p:spPr/>
        <p:txBody>
          <a:bodyPr/>
          <a:lstStyle/>
          <a:p>
            <a:fld id="{E2FD7839-CD65-4141-85E5-1F0D98652AF7}" type="slidenum">
              <a:rPr lang="en-US" smtClean="0"/>
              <a:t>12</a:t>
            </a:fld>
            <a:endParaRPr lang="en-US" dirty="0"/>
          </a:p>
        </p:txBody>
      </p:sp>
    </p:spTree>
    <p:extLst>
      <p:ext uri="{BB962C8B-B14F-4D97-AF65-F5344CB8AC3E}">
        <p14:creationId xmlns:p14="http://schemas.microsoft.com/office/powerpoint/2010/main" val="3036077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Hepatitis B virus can survive outside the body for more than 7 days in a dry state on a surface, for instance on a countertop or discarded hypodermic needle.  HBV is 100 times more contagious than HIV.  The number of new infections per year is 3,322 (2018).  The highest rate of disease occurs in 40–49-year-olds.  There are an estimated 862,000 chronically infected Americans who are carriers.  Those with chronic hepatitis infection are at higher risk for liver diseases, such as cirrhosis and liver cancer. Approximately 5000 die per year from cirrhosis or later complications such as liver cancer in the U.S.  There is no cure, but there is a vaccine that can prevent you from getting infected and is effective before or after exposure.</a:t>
            </a:r>
          </a:p>
        </p:txBody>
      </p:sp>
      <p:sp>
        <p:nvSpPr>
          <p:cNvPr id="4" name="Slide Number Placeholder 3"/>
          <p:cNvSpPr>
            <a:spLocks noGrp="1"/>
          </p:cNvSpPr>
          <p:nvPr>
            <p:ph type="sldNum" sz="quarter" idx="5"/>
          </p:nvPr>
        </p:nvSpPr>
        <p:spPr/>
        <p:txBody>
          <a:bodyPr/>
          <a:lstStyle/>
          <a:p>
            <a:fld id="{E2FD7839-CD65-4141-85E5-1F0D98652AF7}" type="slidenum">
              <a:rPr lang="en-US" smtClean="0"/>
              <a:t>13</a:t>
            </a:fld>
            <a:endParaRPr lang="en-US" dirty="0"/>
          </a:p>
        </p:txBody>
      </p:sp>
    </p:spTree>
    <p:extLst>
      <p:ext uri="{BB962C8B-B14F-4D97-AF65-F5344CB8AC3E}">
        <p14:creationId xmlns:p14="http://schemas.microsoft.com/office/powerpoint/2010/main" val="1864468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incubation period varies from 45 to 180 days.  Onset of acute disease is generally gradual.  About 30% of infected persons show no sign or symptoms.  The course and outcome of HBV infection vary substantially depending on the age at which infection occurs.  Clinical illness associated with acute infection is (jaundice) which occurs in 30%-50% of older children and adults.  About 0.5%-1% of infected persons die from acute illness, but most acute HBV infections in adults result in complete recovery with immunity from future infection.  However, up to about 10% of adults who are infected with HBV develop chronic infection and become carriers.  Most of the serious consequences associated with HBV occur in these persons, who have recurring episodes of the disease for life and remain potentially infectious.  Persons with chronic HBV infection often have no symptoms, but these persons are at high risk for developing chronic hepatitis B, and approximately 15%-25% may die prematurely from either cirrhosis or liver cancer.  After you have a Hepatitis B infection, you are immune (protected) from any future Hepatitis B infections.</a:t>
            </a:r>
          </a:p>
        </p:txBody>
      </p:sp>
      <p:sp>
        <p:nvSpPr>
          <p:cNvPr id="4" name="Slide Number Placeholder 3"/>
          <p:cNvSpPr>
            <a:spLocks noGrp="1"/>
          </p:cNvSpPr>
          <p:nvPr>
            <p:ph type="sldNum" sz="quarter" idx="5"/>
          </p:nvPr>
        </p:nvSpPr>
        <p:spPr/>
        <p:txBody>
          <a:bodyPr/>
          <a:lstStyle/>
          <a:p>
            <a:fld id="{E2FD7839-CD65-4141-85E5-1F0D98652AF7}" type="slidenum">
              <a:rPr lang="en-US" smtClean="0"/>
              <a:t>14</a:t>
            </a:fld>
            <a:endParaRPr lang="en-US" dirty="0"/>
          </a:p>
        </p:txBody>
      </p:sp>
    </p:spTree>
    <p:extLst>
      <p:ext uri="{BB962C8B-B14F-4D97-AF65-F5344CB8AC3E}">
        <p14:creationId xmlns:p14="http://schemas.microsoft.com/office/powerpoint/2010/main" val="1382318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Symptoms of Hepatitis B viral infection may include: 1) Fatigue; 2) Abdominal pain; 3) Loss of appetite; 4) Nausea; vomiting 5) Joint pain; 6) Jaundice.  (Jaundice is a yellowing of the skin, sclera or “whites” of the eyes, and mucous membranes. It is due to an increase in bile pigments in the blood resulting from failure of the liver cells to function properly.)</a:t>
            </a:r>
          </a:p>
        </p:txBody>
      </p:sp>
      <p:sp>
        <p:nvSpPr>
          <p:cNvPr id="4" name="Slide Number Placeholder 3"/>
          <p:cNvSpPr>
            <a:spLocks noGrp="1"/>
          </p:cNvSpPr>
          <p:nvPr>
            <p:ph type="sldNum" sz="quarter" idx="5"/>
          </p:nvPr>
        </p:nvSpPr>
        <p:spPr/>
        <p:txBody>
          <a:bodyPr/>
          <a:lstStyle/>
          <a:p>
            <a:fld id="{E2FD7839-CD65-4141-85E5-1F0D98652AF7}" type="slidenum">
              <a:rPr lang="en-US" smtClean="0"/>
              <a:t>15</a:t>
            </a:fld>
            <a:endParaRPr lang="en-US" dirty="0"/>
          </a:p>
        </p:txBody>
      </p:sp>
    </p:spTree>
    <p:extLst>
      <p:ext uri="{BB962C8B-B14F-4D97-AF65-F5344CB8AC3E}">
        <p14:creationId xmlns:p14="http://schemas.microsoft.com/office/powerpoint/2010/main" val="2525157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HBV is spread from one person to another through blood to blood and sexual contact in blood, semen, and vaginal fluid.  In the United States, the most important route of HBV transmission is by sexual contact, either heterosexual or homosexual, with multiple partners without using a condom.  Sharing needles and syringes during injecting drug use is also an important mode of spread.  Transmission can occur during birth from a chronically infected mother to her infant, most commonly by contact of maternal blood to the infant's mucous membranes at the time of delivery.  Transmission of HBV may occur by needle sticks or other injuries from sharp instruments on the job.  Other parenteral exposures, meaning a piercing through the skin, may include tattooing, ear piercing, and acupuncture.  However, these exposures account for only a small proportion of reported cases in the United States.  Saliva can be a vehicle of transmission through bites; however, transmission has not been documented to occur as a result of other types of exposure to saliva, including kissing.  Tears, sweat, urine, feces, and breast milk have not been associated with transmission.</a:t>
            </a:r>
          </a:p>
        </p:txBody>
      </p:sp>
      <p:sp>
        <p:nvSpPr>
          <p:cNvPr id="4" name="Slide Number Placeholder 3"/>
          <p:cNvSpPr>
            <a:spLocks noGrp="1"/>
          </p:cNvSpPr>
          <p:nvPr>
            <p:ph type="sldNum" sz="quarter" idx="5"/>
          </p:nvPr>
        </p:nvSpPr>
        <p:spPr/>
        <p:txBody>
          <a:bodyPr/>
          <a:lstStyle/>
          <a:p>
            <a:fld id="{E2FD7839-CD65-4141-85E5-1F0D98652AF7}" type="slidenum">
              <a:rPr lang="en-US" smtClean="0"/>
              <a:t>16</a:t>
            </a:fld>
            <a:endParaRPr lang="en-US" dirty="0"/>
          </a:p>
        </p:txBody>
      </p:sp>
    </p:spTree>
    <p:extLst>
      <p:ext uri="{BB962C8B-B14F-4D97-AF65-F5344CB8AC3E}">
        <p14:creationId xmlns:p14="http://schemas.microsoft.com/office/powerpoint/2010/main" val="2542599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Hepatitis B vaccine is provided free of charge to all employees at risk for exposure to BBP. The vaccination consists of a series of three different shots given at 0, 1, and 6 months and is highly effective. Post-vaccination testing will be given 1-2 months after the third vaccine dose for high-risk health care workers (i.e., those who are at risk for sharps injury).  If you have an exposure incident and have not been vaccinated, the treatment will usually include Hepatitis B immune globulin and the vaccination series.  Post-exposure prophylaxis is more than 90% effective in preventing HBV infection.  If you choose to decline the vaccination now, you must sign a Declination Statement.  However, if you decide later at any time that you would like to have the Hepatitis B vaccination, it will still be available under these same conditions.  </a:t>
            </a:r>
          </a:p>
        </p:txBody>
      </p:sp>
      <p:sp>
        <p:nvSpPr>
          <p:cNvPr id="4" name="Slide Number Placeholder 3"/>
          <p:cNvSpPr>
            <a:spLocks noGrp="1"/>
          </p:cNvSpPr>
          <p:nvPr>
            <p:ph type="sldNum" sz="quarter" idx="5"/>
          </p:nvPr>
        </p:nvSpPr>
        <p:spPr/>
        <p:txBody>
          <a:bodyPr/>
          <a:lstStyle/>
          <a:p>
            <a:fld id="{E2FD7839-CD65-4141-85E5-1F0D98652AF7}" type="slidenum">
              <a:rPr lang="en-US" smtClean="0"/>
              <a:t>17</a:t>
            </a:fld>
            <a:endParaRPr lang="en-US" dirty="0"/>
          </a:p>
        </p:txBody>
      </p:sp>
    </p:spTree>
    <p:extLst>
      <p:ext uri="{BB962C8B-B14F-4D97-AF65-F5344CB8AC3E}">
        <p14:creationId xmlns:p14="http://schemas.microsoft.com/office/powerpoint/2010/main" val="1983131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Hepatitis C virus (HCV) is the most common chronic bloodborne infection in the United States. An estimated 3.9 million Americans have been infected with HCV, of whom 2.4 million are chronically infected. Hepatitis C infections are increasing in the United States.  HCV is responsible for 40%-60% of all chronic liver disease in the United States, and it is as important as alcohol as a cause of chronic liver disease. It is the leading indicator for liver transplant in the U.S.  It is estimated that 8,000-10,000 deaths may be related to chronic HCV infection each year. There is no vaccine available currently, however, there are n</a:t>
            </a:r>
            <a:r>
              <a:rPr lang="en-US" b="0" i="0" dirty="0">
                <a:solidFill>
                  <a:srgbClr val="000000"/>
                </a:solidFill>
                <a:effectLst/>
                <a:latin typeface="Helvetica" panose="020B0604020202020204" pitchFamily="34" charset="0"/>
              </a:rPr>
              <a:t>ew medication to treat for HCV have been approved in recent years. These treatments are much better than the previously available treatment because they have few side effects and do not need to be injected. </a:t>
            </a:r>
            <a:endParaRPr lang="en-US" dirty="0"/>
          </a:p>
        </p:txBody>
      </p:sp>
      <p:sp>
        <p:nvSpPr>
          <p:cNvPr id="4" name="Slide Number Placeholder 3"/>
          <p:cNvSpPr>
            <a:spLocks noGrp="1"/>
          </p:cNvSpPr>
          <p:nvPr>
            <p:ph type="sldNum" sz="quarter" idx="5"/>
          </p:nvPr>
        </p:nvSpPr>
        <p:spPr/>
        <p:txBody>
          <a:bodyPr/>
          <a:lstStyle/>
          <a:p>
            <a:fld id="{E2FD7839-CD65-4141-85E5-1F0D98652AF7}" type="slidenum">
              <a:rPr lang="en-US" smtClean="0"/>
              <a:t>18</a:t>
            </a:fld>
            <a:endParaRPr lang="en-US" dirty="0"/>
          </a:p>
        </p:txBody>
      </p:sp>
    </p:spTree>
    <p:extLst>
      <p:ext uri="{BB962C8B-B14F-4D97-AF65-F5344CB8AC3E}">
        <p14:creationId xmlns:p14="http://schemas.microsoft.com/office/powerpoint/2010/main" val="30723522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average incubation period for hepatitis C is generally 6-7 weeks.  About 80% of persons having an acute infection show no signs or symptoms, with about 20% having jaundice and mild symptoms.  It’s rare that death from acute liver failure from hepatitis C occurs.  However; the long-term effects are that up to 85% of persons infected with HCV may develop life-long chronic infection and become carriers  - these persons are at risk for developing cirrhosis and liver cancer.  </a:t>
            </a:r>
          </a:p>
        </p:txBody>
      </p:sp>
      <p:sp>
        <p:nvSpPr>
          <p:cNvPr id="4" name="Slide Number Placeholder 3"/>
          <p:cNvSpPr>
            <a:spLocks noGrp="1"/>
          </p:cNvSpPr>
          <p:nvPr>
            <p:ph type="sldNum" sz="quarter" idx="5"/>
          </p:nvPr>
        </p:nvSpPr>
        <p:spPr/>
        <p:txBody>
          <a:bodyPr/>
          <a:lstStyle/>
          <a:p>
            <a:fld id="{E2FD7839-CD65-4141-85E5-1F0D98652AF7}" type="slidenum">
              <a:rPr lang="en-US" smtClean="0"/>
              <a:t>19</a:t>
            </a:fld>
            <a:endParaRPr lang="en-US" dirty="0"/>
          </a:p>
        </p:txBody>
      </p:sp>
    </p:spTree>
    <p:extLst>
      <p:ext uri="{BB962C8B-B14F-4D97-AF65-F5344CB8AC3E}">
        <p14:creationId xmlns:p14="http://schemas.microsoft.com/office/powerpoint/2010/main" val="1071753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course meets the education requirement found in KRS 311A.120  Education and Continuing Education – which states, as a condition of being issued a certificate or license as an emergency medical technician, advanced emergency medical technician, emergency medical responder, or paramedic, the applicant shall have completed a Kentucky Board of Emergency Medical Services-approved educational course on the transmission, control, treatment, and prevention of the human immunodeficiency virus and acquired immunodeficiency syndrome with an emphasis on appropriate behavior and attitude change.</a:t>
            </a:r>
          </a:p>
          <a:p>
            <a:endParaRPr lang="en-US" dirty="0"/>
          </a:p>
        </p:txBody>
      </p:sp>
      <p:sp>
        <p:nvSpPr>
          <p:cNvPr id="4" name="Slide Number Placeholder 3"/>
          <p:cNvSpPr>
            <a:spLocks noGrp="1"/>
          </p:cNvSpPr>
          <p:nvPr>
            <p:ph type="sldNum" sz="quarter" idx="5"/>
          </p:nvPr>
        </p:nvSpPr>
        <p:spPr/>
        <p:txBody>
          <a:bodyPr/>
          <a:lstStyle/>
          <a:p>
            <a:fld id="{E2FD7839-CD65-4141-85E5-1F0D98652AF7}" type="slidenum">
              <a:rPr lang="en-US" smtClean="0"/>
              <a:t>2</a:t>
            </a:fld>
            <a:endParaRPr lang="en-US" dirty="0"/>
          </a:p>
        </p:txBody>
      </p:sp>
    </p:spTree>
    <p:extLst>
      <p:ext uri="{BB962C8B-B14F-4D97-AF65-F5344CB8AC3E}">
        <p14:creationId xmlns:p14="http://schemas.microsoft.com/office/powerpoint/2010/main" val="6152339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Symptoms of Hepatitis C viral infection may include: 1) Flu-like symptoms; 2) Jaundice; 3) Fatigue; 4) Dark urine; 5) Abdominal pain; 6) Loss of appetite; 7) Nausea.  Remember that most people don’t have any symptoms.</a:t>
            </a:r>
          </a:p>
        </p:txBody>
      </p:sp>
      <p:sp>
        <p:nvSpPr>
          <p:cNvPr id="4" name="Slide Number Placeholder 3"/>
          <p:cNvSpPr>
            <a:spLocks noGrp="1"/>
          </p:cNvSpPr>
          <p:nvPr>
            <p:ph type="sldNum" sz="quarter" idx="5"/>
          </p:nvPr>
        </p:nvSpPr>
        <p:spPr/>
        <p:txBody>
          <a:bodyPr/>
          <a:lstStyle/>
          <a:p>
            <a:fld id="{E2FD7839-CD65-4141-85E5-1F0D98652AF7}" type="slidenum">
              <a:rPr lang="en-US" smtClean="0"/>
              <a:t>20</a:t>
            </a:fld>
            <a:endParaRPr lang="en-US" dirty="0"/>
          </a:p>
        </p:txBody>
      </p:sp>
    </p:spTree>
    <p:extLst>
      <p:ext uri="{BB962C8B-B14F-4D97-AF65-F5344CB8AC3E}">
        <p14:creationId xmlns:p14="http://schemas.microsoft.com/office/powerpoint/2010/main" val="19555714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HCV is spread from one person to another through blood to blood and sexual contact in blood, semen, and vaginal fluid.  In the United States, the most important route of HCV transmission is by sexual contact, either heterosexual or homosexual, with multiple partners without using a condom.  Sharing needles and syringes during injecting drug use is also an important mode of spread.  Transmission can occur during birth from a chronically infected mother to her infant, most commonly by contact of maternal blood to the infant's mucous membranes at the time of delivery.  Transmission of HCV may occur by needle sticks or other injuries from sharp instruments on the job.  </a:t>
            </a:r>
          </a:p>
        </p:txBody>
      </p:sp>
      <p:sp>
        <p:nvSpPr>
          <p:cNvPr id="4" name="Slide Number Placeholder 3"/>
          <p:cNvSpPr>
            <a:spLocks noGrp="1"/>
          </p:cNvSpPr>
          <p:nvPr>
            <p:ph type="sldNum" sz="quarter" idx="5"/>
          </p:nvPr>
        </p:nvSpPr>
        <p:spPr/>
        <p:txBody>
          <a:bodyPr/>
          <a:lstStyle/>
          <a:p>
            <a:fld id="{E2FD7839-CD65-4141-85E5-1F0D98652AF7}" type="slidenum">
              <a:rPr lang="en-US" smtClean="0"/>
              <a:t>21</a:t>
            </a:fld>
            <a:endParaRPr lang="en-US" dirty="0"/>
          </a:p>
        </p:txBody>
      </p:sp>
    </p:spTree>
    <p:extLst>
      <p:ext uri="{BB962C8B-B14F-4D97-AF65-F5344CB8AC3E}">
        <p14:creationId xmlns:p14="http://schemas.microsoft.com/office/powerpoint/2010/main" val="1402468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approximately 1.2 million persons infected with HIV in U.S.  The Human Immunodeficiency Virus, HIV, is fragile compared to HBV.  It does not survive well outside the body and can live in a dry environment for only a few hours.  No one has yet been identified as infected with HIV due to contact with an environmental surface.  HIV attacks your body’s ability to protect itself from disease.  It destroys the human immune system by attacking certain cells known as T cells, which are part of the first line of defense that our immune system must fight infection.  HIV is the cause of Acquired Immunodeficiency Syndrome, or AIDS.  There are now more than one million HIV-infected persons in the US.  There is no cure and no vaccine available yet.</a:t>
            </a:r>
          </a:p>
        </p:txBody>
      </p:sp>
      <p:sp>
        <p:nvSpPr>
          <p:cNvPr id="4" name="Slide Number Placeholder 3"/>
          <p:cNvSpPr>
            <a:spLocks noGrp="1"/>
          </p:cNvSpPr>
          <p:nvPr>
            <p:ph type="sldNum" sz="quarter" idx="5"/>
          </p:nvPr>
        </p:nvSpPr>
        <p:spPr/>
        <p:txBody>
          <a:bodyPr/>
          <a:lstStyle/>
          <a:p>
            <a:fld id="{E2FD7839-CD65-4141-85E5-1F0D98652AF7}" type="slidenum">
              <a:rPr lang="en-US" smtClean="0"/>
              <a:t>22</a:t>
            </a:fld>
            <a:endParaRPr lang="en-US" dirty="0"/>
          </a:p>
        </p:txBody>
      </p:sp>
    </p:spTree>
    <p:extLst>
      <p:ext uri="{BB962C8B-B14F-4D97-AF65-F5344CB8AC3E}">
        <p14:creationId xmlns:p14="http://schemas.microsoft.com/office/powerpoint/2010/main" val="27443450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who are infected with HIV do not have any symptoms at all for many years or may have mild flu-like symptoms.  Most persons who become infected with HIV will eventually develop AIDS, which is the most advanced stages of the infection.  There is usually a latency (inactive) period of years before the onset of AIDS after the initial infection. There are also other medical treatments that can prevent or cure some of the illnesses associated with AIDS, though the treatments do not cure AIDS itself. The only way to determine for sure whether you are infected is to be tested for HIV infection. You cannot rely on symptoms to know whether you are infected with HIV.  Infection with HIV can weaken the immune system to the point that it has difficulty fighting off certain infections and cancers. These types of infections are known as "opportunistic" infection because they take the opportunity of a weakened immune system to cause illness.  A healthy immune system can usually control these types of infections; however, in a person with AIDS, these opportunistic infections may be life-threatening.</a:t>
            </a:r>
          </a:p>
        </p:txBody>
      </p:sp>
      <p:sp>
        <p:nvSpPr>
          <p:cNvPr id="4" name="Slide Number Placeholder 3"/>
          <p:cNvSpPr>
            <a:spLocks noGrp="1"/>
          </p:cNvSpPr>
          <p:nvPr>
            <p:ph type="sldNum" sz="quarter" idx="5"/>
          </p:nvPr>
        </p:nvSpPr>
        <p:spPr/>
        <p:txBody>
          <a:bodyPr/>
          <a:lstStyle/>
          <a:p>
            <a:fld id="{E2FD7839-CD65-4141-85E5-1F0D98652AF7}" type="slidenum">
              <a:rPr lang="en-US" smtClean="0"/>
              <a:t>23</a:t>
            </a:fld>
            <a:endParaRPr lang="en-US" dirty="0"/>
          </a:p>
        </p:txBody>
      </p:sp>
    </p:spTree>
    <p:extLst>
      <p:ext uri="{BB962C8B-B14F-4D97-AF65-F5344CB8AC3E}">
        <p14:creationId xmlns:p14="http://schemas.microsoft.com/office/powerpoint/2010/main" val="38849646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HIV is spread from one person to another through blood to blood and sexual contact in blood, semen, vaginal fluid, breast milk, and other body fluids containing blood (CSF, synovial fluid, and amniotic fluid).  Transmission through transfusions of infected blood or blood clotting factors is less common and now very rare in countries where blood is screened for HIV antibodies.  Needlesticks - Most occupational exposures do not result in infection. </a:t>
            </a:r>
          </a:p>
        </p:txBody>
      </p:sp>
      <p:sp>
        <p:nvSpPr>
          <p:cNvPr id="4" name="Slide Number Placeholder 3"/>
          <p:cNvSpPr>
            <a:spLocks noGrp="1"/>
          </p:cNvSpPr>
          <p:nvPr>
            <p:ph type="sldNum" sz="quarter" idx="5"/>
          </p:nvPr>
        </p:nvSpPr>
        <p:spPr/>
        <p:txBody>
          <a:bodyPr/>
          <a:lstStyle/>
          <a:p>
            <a:fld id="{E2FD7839-CD65-4141-85E5-1F0D98652AF7}" type="slidenum">
              <a:rPr lang="en-US" smtClean="0"/>
              <a:t>24</a:t>
            </a:fld>
            <a:endParaRPr lang="en-US" dirty="0"/>
          </a:p>
        </p:txBody>
      </p:sp>
    </p:spTree>
    <p:extLst>
      <p:ext uri="{BB962C8B-B14F-4D97-AF65-F5344CB8AC3E}">
        <p14:creationId xmlns:p14="http://schemas.microsoft.com/office/powerpoint/2010/main" val="31511791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Laboratory tests nucleic acid tests (NAT and antigen/antibody) tests require blood to be drawn from your vein into a tube and then that blood is sent to a laboratory for testing. The oral fluid tests use oral fluid (not saliva) that is collected from the mouth using a special collection device. This is an enzyme-linked immunosorbent assay (ELISA) antibody test. ELISAs rely on specific antibodies to bind the target antigen, and a detection system to indicate the presence and quantity of antigen binding. Urine tests use urine instead of blood. The sensitivity and specificity accuracy are somewhat less than that of the blood and oral fluid tests. A positive test is followed up by another test to confirm the initial positive result.</a:t>
            </a:r>
          </a:p>
        </p:txBody>
      </p:sp>
      <p:sp>
        <p:nvSpPr>
          <p:cNvPr id="4" name="Slide Number Placeholder 3"/>
          <p:cNvSpPr>
            <a:spLocks noGrp="1"/>
          </p:cNvSpPr>
          <p:nvPr>
            <p:ph type="sldNum" sz="quarter" idx="5"/>
          </p:nvPr>
        </p:nvSpPr>
        <p:spPr/>
        <p:txBody>
          <a:bodyPr/>
          <a:lstStyle/>
          <a:p>
            <a:fld id="{E2FD7839-CD65-4141-85E5-1F0D98652AF7}" type="slidenum">
              <a:rPr lang="en-US" smtClean="0"/>
              <a:t>25</a:t>
            </a:fld>
            <a:endParaRPr lang="en-US" dirty="0"/>
          </a:p>
        </p:txBody>
      </p:sp>
    </p:spTree>
    <p:extLst>
      <p:ext uri="{BB962C8B-B14F-4D97-AF65-F5344CB8AC3E}">
        <p14:creationId xmlns:p14="http://schemas.microsoft.com/office/powerpoint/2010/main" val="2847249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tools than ever are available today to prevent HIV. You can use strategies such as abstinence (not having sex), never sharing needles, and using condoms the right way every time you have sex. You may also be able to take advantage of HIV prevention medicines such as pre-exposure prophylaxis (PrEP) and post-exposure prophylaxis (PEP). </a:t>
            </a:r>
          </a:p>
        </p:txBody>
      </p:sp>
      <p:sp>
        <p:nvSpPr>
          <p:cNvPr id="4" name="Slide Number Placeholder 3"/>
          <p:cNvSpPr>
            <a:spLocks noGrp="1"/>
          </p:cNvSpPr>
          <p:nvPr>
            <p:ph type="sldNum" sz="quarter" idx="5"/>
          </p:nvPr>
        </p:nvSpPr>
        <p:spPr/>
        <p:txBody>
          <a:bodyPr/>
          <a:lstStyle/>
          <a:p>
            <a:fld id="{E2FD7839-CD65-4141-85E5-1F0D98652AF7}" type="slidenum">
              <a:rPr lang="en-US" smtClean="0"/>
              <a:t>26</a:t>
            </a:fld>
            <a:endParaRPr lang="en-US" dirty="0"/>
          </a:p>
        </p:txBody>
      </p:sp>
    </p:spTree>
    <p:extLst>
      <p:ext uri="{BB962C8B-B14F-4D97-AF65-F5344CB8AC3E}">
        <p14:creationId xmlns:p14="http://schemas.microsoft.com/office/powerpoint/2010/main" val="42787739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source person’s virus is known or suspected to be resistant to one or more of the drugs considered for the PEP regimen, the selection</a:t>
            </a:r>
          </a:p>
          <a:p>
            <a:r>
              <a:rPr lang="en-US" dirty="0"/>
              <a:t>of drugs to which the source person’s virus is unlikely to be resistant is recommended. PEP (post-exposure prophylaxis) means taking medicine to prevent HIV after a possible exposure. PEP should be used only in emergency situations and must be started within 72 hours after a recent possible exposure to HIV. The sooner you start PEP, the better. Every hour counts. If you’re prescribed PEP, you’ll need to take it daily for 28 days.</a:t>
            </a:r>
          </a:p>
        </p:txBody>
      </p:sp>
      <p:sp>
        <p:nvSpPr>
          <p:cNvPr id="4" name="Slide Number Placeholder 3"/>
          <p:cNvSpPr>
            <a:spLocks noGrp="1"/>
          </p:cNvSpPr>
          <p:nvPr>
            <p:ph type="sldNum" sz="quarter" idx="5"/>
          </p:nvPr>
        </p:nvSpPr>
        <p:spPr/>
        <p:txBody>
          <a:bodyPr/>
          <a:lstStyle/>
          <a:p>
            <a:fld id="{E2FD7839-CD65-4141-85E5-1F0D98652AF7}" type="slidenum">
              <a:rPr lang="en-US" smtClean="0"/>
              <a:t>27</a:t>
            </a:fld>
            <a:endParaRPr lang="en-US" dirty="0"/>
          </a:p>
        </p:txBody>
      </p:sp>
    </p:spTree>
    <p:extLst>
      <p:ext uri="{BB962C8B-B14F-4D97-AF65-F5344CB8AC3E}">
        <p14:creationId xmlns:p14="http://schemas.microsoft.com/office/powerpoint/2010/main" val="15808372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and In any emergency where informed consent of the patient cannot reasonably be obtained before providing health-care services, there is no requirement that a health-care provider obtain a previous informed consent. </a:t>
            </a:r>
          </a:p>
        </p:txBody>
      </p:sp>
      <p:sp>
        <p:nvSpPr>
          <p:cNvPr id="4" name="Slide Number Placeholder 3"/>
          <p:cNvSpPr>
            <a:spLocks noGrp="1"/>
          </p:cNvSpPr>
          <p:nvPr>
            <p:ph type="sldNum" sz="quarter" idx="5"/>
          </p:nvPr>
        </p:nvSpPr>
        <p:spPr/>
        <p:txBody>
          <a:bodyPr/>
          <a:lstStyle/>
          <a:p>
            <a:fld id="{E2FD7839-CD65-4141-85E5-1F0D98652AF7}" type="slidenum">
              <a:rPr lang="en-US" smtClean="0"/>
              <a:t>28</a:t>
            </a:fld>
            <a:endParaRPr lang="en-US" dirty="0"/>
          </a:p>
        </p:txBody>
      </p:sp>
    </p:spTree>
    <p:extLst>
      <p:ext uri="{BB962C8B-B14F-4D97-AF65-F5344CB8AC3E}">
        <p14:creationId xmlns:p14="http://schemas.microsoft.com/office/powerpoint/2010/main" val="31870501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person to whom the results of a test have been disclosed shall disclose the test results to another person except as authorized by this subsection. When disclosure is made pursuant to this subsection, it shall be accompanied by a statement in writing which includes the following or substantially similar language: "This information has been disclosed to you from records whose confidentiality is protected by state law. State law prohibits you from making any further disclosure of such information without the specific written consent of the person to whom such information pertains, or as otherwise permitted by state law. A general authorization for the release of medical or other information is NOT sufficient for this purpose." An oral disclosure shall be accompanied by oral notice and followed by a written notice within ten (10) days. </a:t>
            </a:r>
          </a:p>
        </p:txBody>
      </p:sp>
      <p:sp>
        <p:nvSpPr>
          <p:cNvPr id="4" name="Slide Number Placeholder 3"/>
          <p:cNvSpPr>
            <a:spLocks noGrp="1"/>
          </p:cNvSpPr>
          <p:nvPr>
            <p:ph type="sldNum" sz="quarter" idx="5"/>
          </p:nvPr>
        </p:nvSpPr>
        <p:spPr/>
        <p:txBody>
          <a:bodyPr/>
          <a:lstStyle/>
          <a:p>
            <a:fld id="{E2FD7839-CD65-4141-85E5-1F0D98652AF7}" type="slidenum">
              <a:rPr lang="en-US" smtClean="0"/>
              <a:t>29</a:t>
            </a:fld>
            <a:endParaRPr lang="en-US" dirty="0"/>
          </a:p>
        </p:txBody>
      </p:sp>
    </p:spTree>
    <p:extLst>
      <p:ext uri="{BB962C8B-B14F-4D97-AF65-F5344CB8AC3E}">
        <p14:creationId xmlns:p14="http://schemas.microsoft.com/office/powerpoint/2010/main" val="2155447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u="sng" dirty="0">
                <a:solidFill>
                  <a:schemeClr val="accent1">
                    <a:lumMod val="50000"/>
                  </a:schemeClr>
                </a:solidFill>
                <a:latin typeface="Century Gothic" panose="020B0502020202020204" pitchFamily="34" charset="0"/>
              </a:rPr>
              <a:t>Upon Completion, The Participant Will Be Able To:</a:t>
            </a:r>
          </a:p>
          <a:p>
            <a:pPr marL="457200" indent="-457200">
              <a:buFont typeface="+mj-lt"/>
              <a:buAutoNum type="arabicPeriod"/>
            </a:pPr>
            <a:r>
              <a:rPr lang="en-US" sz="1200" dirty="0">
                <a:solidFill>
                  <a:schemeClr val="accent1">
                    <a:lumMod val="50000"/>
                  </a:schemeClr>
                </a:solidFill>
                <a:latin typeface="Century Gothic" panose="020B0502020202020204" pitchFamily="34" charset="0"/>
              </a:rPr>
              <a:t>Identify common Bloodborne Pathogens, their harmful effects and methods of transmission.</a:t>
            </a:r>
          </a:p>
          <a:p>
            <a:pPr marL="457200" indent="-457200">
              <a:buFont typeface="+mj-lt"/>
              <a:buAutoNum type="arabicPeriod"/>
            </a:pPr>
            <a:r>
              <a:rPr lang="en-US" sz="1200" dirty="0">
                <a:solidFill>
                  <a:schemeClr val="accent1">
                    <a:lumMod val="50000"/>
                  </a:schemeClr>
                </a:solidFill>
                <a:latin typeface="Century Gothic" panose="020B0502020202020204" pitchFamily="34" charset="0"/>
              </a:rPr>
              <a:t>Describe protection measures for Bloodborne Pathogens.</a:t>
            </a:r>
          </a:p>
          <a:p>
            <a:pPr marL="457200" indent="-457200">
              <a:buFont typeface="+mj-lt"/>
              <a:buAutoNum type="arabicPeriod"/>
            </a:pPr>
            <a:r>
              <a:rPr lang="en-US" sz="1200" dirty="0">
                <a:solidFill>
                  <a:schemeClr val="accent1">
                    <a:lumMod val="50000"/>
                  </a:schemeClr>
                </a:solidFill>
                <a:latin typeface="Century Gothic" panose="020B0502020202020204" pitchFamily="34" charset="0"/>
              </a:rPr>
              <a:t>Describe control and prevention methods of HIV and current recognized methods of medical treatment.</a:t>
            </a:r>
          </a:p>
          <a:p>
            <a:pPr marL="457200" indent="-457200">
              <a:buFont typeface="+mj-lt"/>
              <a:buAutoNum type="arabicPeriod"/>
            </a:pPr>
            <a:r>
              <a:rPr lang="en-US" sz="1200" dirty="0">
                <a:solidFill>
                  <a:schemeClr val="accent1">
                    <a:lumMod val="50000"/>
                  </a:schemeClr>
                </a:solidFill>
                <a:latin typeface="Century Gothic" panose="020B0502020202020204" pitchFamily="34" charset="0"/>
              </a:rPr>
              <a:t>Understand the purpose of an Exposure Control Plan and its components.</a:t>
            </a:r>
          </a:p>
          <a:p>
            <a:pPr marL="457200" indent="-457200">
              <a:buFont typeface="+mj-lt"/>
              <a:buAutoNum type="arabicPeriod"/>
            </a:pPr>
            <a:r>
              <a:rPr lang="en-US" sz="1200" dirty="0">
                <a:solidFill>
                  <a:schemeClr val="accent1">
                    <a:lumMod val="50000"/>
                  </a:schemeClr>
                </a:solidFill>
                <a:latin typeface="Century Gothic" panose="020B0502020202020204" pitchFamily="34" charset="0"/>
              </a:rPr>
              <a:t>Understand the training and recordkeeping requirements for employees.</a:t>
            </a:r>
          </a:p>
          <a:p>
            <a:pPr marL="457200" indent="-457200">
              <a:buFont typeface="+mj-lt"/>
              <a:buAutoNum type="arabicPeriod"/>
            </a:pPr>
            <a:r>
              <a:rPr lang="en-US" sz="1200" dirty="0">
                <a:solidFill>
                  <a:schemeClr val="accent1">
                    <a:lumMod val="50000"/>
                  </a:schemeClr>
                </a:solidFill>
                <a:latin typeface="Century Gothic" panose="020B0502020202020204" pitchFamily="34" charset="0"/>
              </a:rPr>
              <a:t>Understand the importance of staying current on HIV/AIDS issues.</a:t>
            </a:r>
          </a:p>
        </p:txBody>
      </p:sp>
      <p:sp>
        <p:nvSpPr>
          <p:cNvPr id="4" name="Slide Number Placeholder 3"/>
          <p:cNvSpPr>
            <a:spLocks noGrp="1"/>
          </p:cNvSpPr>
          <p:nvPr>
            <p:ph type="sldNum" sz="quarter" idx="5"/>
          </p:nvPr>
        </p:nvSpPr>
        <p:spPr/>
        <p:txBody>
          <a:bodyPr/>
          <a:lstStyle/>
          <a:p>
            <a:fld id="{E2FD7839-CD65-4141-85E5-1F0D98652AF7}" type="slidenum">
              <a:rPr lang="en-US" smtClean="0"/>
              <a:t>3</a:t>
            </a:fld>
            <a:endParaRPr lang="en-US" dirty="0"/>
          </a:p>
        </p:txBody>
      </p:sp>
    </p:spTree>
    <p:extLst>
      <p:ext uri="{BB962C8B-B14F-4D97-AF65-F5344CB8AC3E}">
        <p14:creationId xmlns:p14="http://schemas.microsoft.com/office/powerpoint/2010/main" val="4651231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law, HIV and AIDS cases are to be reported by name to the Kentucky Department for Public Health within five (5) days of diagnosis.</a:t>
            </a:r>
          </a:p>
        </p:txBody>
      </p:sp>
      <p:sp>
        <p:nvSpPr>
          <p:cNvPr id="4" name="Slide Number Placeholder 3"/>
          <p:cNvSpPr>
            <a:spLocks noGrp="1"/>
          </p:cNvSpPr>
          <p:nvPr>
            <p:ph type="sldNum" sz="quarter" idx="5"/>
          </p:nvPr>
        </p:nvSpPr>
        <p:spPr/>
        <p:txBody>
          <a:bodyPr/>
          <a:lstStyle/>
          <a:p>
            <a:fld id="{E2FD7839-CD65-4141-85E5-1F0D98652AF7}" type="slidenum">
              <a:rPr lang="en-US" smtClean="0"/>
              <a:t>30</a:t>
            </a:fld>
            <a:endParaRPr lang="en-US" dirty="0"/>
          </a:p>
        </p:txBody>
      </p:sp>
    </p:spTree>
    <p:extLst>
      <p:ext uri="{BB962C8B-B14F-4D97-AF65-F5344CB8AC3E}">
        <p14:creationId xmlns:p14="http://schemas.microsoft.com/office/powerpoint/2010/main" val="14525993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individual is considered to have a "disability" if he or she has a physical or mental impairment that substantially limits one or more major life activities, has a record of such impairment, or is regarded as having such impairment. Persons with HIV disease, either symptomatic or asymptomatic, have physical impairments that substantially limit one or more major life activities and thus are protected by the ADA.  Persons who are discriminated against because they are regarded as being HIV-positive are also protected. For example, the ADA would protect a person who is denied an occupational license or admission to a school based on a rumor or assumption that he has HIV or AIDS, even if he does not.</a:t>
            </a:r>
          </a:p>
        </p:txBody>
      </p:sp>
      <p:sp>
        <p:nvSpPr>
          <p:cNvPr id="4" name="Slide Number Placeholder 3"/>
          <p:cNvSpPr>
            <a:spLocks noGrp="1"/>
          </p:cNvSpPr>
          <p:nvPr>
            <p:ph type="sldNum" sz="quarter" idx="5"/>
          </p:nvPr>
        </p:nvSpPr>
        <p:spPr/>
        <p:txBody>
          <a:bodyPr/>
          <a:lstStyle/>
          <a:p>
            <a:fld id="{E2FD7839-CD65-4141-85E5-1F0D98652AF7}" type="slidenum">
              <a:rPr lang="en-US" smtClean="0"/>
              <a:t>31</a:t>
            </a:fld>
            <a:endParaRPr lang="en-US" dirty="0"/>
          </a:p>
        </p:txBody>
      </p:sp>
    </p:spTree>
    <p:extLst>
      <p:ext uri="{BB962C8B-B14F-4D97-AF65-F5344CB8AC3E}">
        <p14:creationId xmlns:p14="http://schemas.microsoft.com/office/powerpoint/2010/main" val="3384094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Exposure Control Plan is designed to eliminate or minimize your risk of exposure to BBPs at work.  It includes policies and procedures and identifies persons or departments with specific responsibilities.  You should familiarize yourselves with it and refer to the procedures to follow if an exposure incident occurs. The Exposure Control Plan contains the following elements: 1) An exposure determination to identify employees who are at risk for exposure; 2) The methods and controls we use to protect you from exposure to Bloodborne pathogens; 3) Training and Hazard Communication requirements; 4) Post-exposure evaluation and follow-up procedures if you experience an exposure incident; 5) Record keeping, including documentation of any occupational exposure incidents.</a:t>
            </a:r>
          </a:p>
          <a:p>
            <a:endParaRPr lang="en-US" dirty="0"/>
          </a:p>
        </p:txBody>
      </p:sp>
      <p:sp>
        <p:nvSpPr>
          <p:cNvPr id="4" name="Slide Number Placeholder 3"/>
          <p:cNvSpPr>
            <a:spLocks noGrp="1"/>
          </p:cNvSpPr>
          <p:nvPr>
            <p:ph type="sldNum" sz="quarter" idx="5"/>
          </p:nvPr>
        </p:nvSpPr>
        <p:spPr/>
        <p:txBody>
          <a:bodyPr/>
          <a:lstStyle/>
          <a:p>
            <a:fld id="{E2FD7839-CD65-4141-85E5-1F0D98652AF7}" type="slidenum">
              <a:rPr lang="en-US" smtClean="0"/>
              <a:t>32</a:t>
            </a:fld>
            <a:endParaRPr lang="en-US" dirty="0"/>
          </a:p>
        </p:txBody>
      </p:sp>
    </p:spTree>
    <p:extLst>
      <p:ext uri="{BB962C8B-B14F-4D97-AF65-F5344CB8AC3E}">
        <p14:creationId xmlns:p14="http://schemas.microsoft.com/office/powerpoint/2010/main" val="25712328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risk of occupational exposure to BBPs can be reduced or prevented by these methods, which we will discuss further:  1) Following universal precautions; 2) Using safer medical devices and equipment; 3) Following proper and safe workplace policies, practices, and procedures; 4) Using appropriate PPE when contact with blood or OPIM is expected; 5) Maintaining a clean workplace; 6) Making sure all contaminated materials are properly labeled.  </a:t>
            </a:r>
          </a:p>
        </p:txBody>
      </p:sp>
      <p:sp>
        <p:nvSpPr>
          <p:cNvPr id="4" name="Slide Number Placeholder 3"/>
          <p:cNvSpPr>
            <a:spLocks noGrp="1"/>
          </p:cNvSpPr>
          <p:nvPr>
            <p:ph type="sldNum" sz="quarter" idx="5"/>
          </p:nvPr>
        </p:nvSpPr>
        <p:spPr/>
        <p:txBody>
          <a:bodyPr/>
          <a:lstStyle/>
          <a:p>
            <a:fld id="{E2FD7839-CD65-4141-85E5-1F0D98652AF7}" type="slidenum">
              <a:rPr lang="en-US" smtClean="0"/>
              <a:t>33</a:t>
            </a:fld>
            <a:endParaRPr lang="en-US" dirty="0"/>
          </a:p>
        </p:txBody>
      </p:sp>
    </p:spTree>
    <p:extLst>
      <p:ext uri="{BB962C8B-B14F-4D97-AF65-F5344CB8AC3E}">
        <p14:creationId xmlns:p14="http://schemas.microsoft.com/office/powerpoint/2010/main" val="39183646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Always follow Universal Precautions.  The concept of universal precautions is an infection control system that considers blood and other potentially infectious materials (OPIM) from all persons as containing a bloodborne disease, whether the person has been identified as having a bloodborne disease.  Therefore, you must handle all such materials using methods that prevent or reduce the risk of exposure to yourself.  Observe and follow Universal Precautions in all situations where there is a potential for contact with blood or OPIM.</a:t>
            </a:r>
          </a:p>
          <a:p>
            <a:endParaRPr lang="en-US" dirty="0"/>
          </a:p>
        </p:txBody>
      </p:sp>
      <p:sp>
        <p:nvSpPr>
          <p:cNvPr id="4" name="Slide Number Placeholder 3"/>
          <p:cNvSpPr>
            <a:spLocks noGrp="1"/>
          </p:cNvSpPr>
          <p:nvPr>
            <p:ph type="sldNum" sz="quarter" idx="5"/>
          </p:nvPr>
        </p:nvSpPr>
        <p:spPr/>
        <p:txBody>
          <a:bodyPr/>
          <a:lstStyle/>
          <a:p>
            <a:fld id="{E2FD7839-CD65-4141-85E5-1F0D98652AF7}" type="slidenum">
              <a:rPr lang="en-US" smtClean="0"/>
              <a:t>34</a:t>
            </a:fld>
            <a:endParaRPr lang="en-US" dirty="0"/>
          </a:p>
        </p:txBody>
      </p:sp>
    </p:spTree>
    <p:extLst>
      <p:ext uri="{BB962C8B-B14F-4D97-AF65-F5344CB8AC3E}">
        <p14:creationId xmlns:p14="http://schemas.microsoft.com/office/powerpoint/2010/main" val="5798070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and (Clean the area with 10% bleach or EPA-registered disinfectant. Saturate the spill area with disinfectant.  Leave for 10 minutes (or as specified by product manufacturer) or allow to air dry. Properly dispose of paper towels and cleaning materials into proper waste containers.)</a:t>
            </a:r>
          </a:p>
        </p:txBody>
      </p:sp>
      <p:sp>
        <p:nvSpPr>
          <p:cNvPr id="4" name="Slide Number Placeholder 3"/>
          <p:cNvSpPr>
            <a:spLocks noGrp="1"/>
          </p:cNvSpPr>
          <p:nvPr>
            <p:ph type="sldNum" sz="quarter" idx="5"/>
          </p:nvPr>
        </p:nvSpPr>
        <p:spPr/>
        <p:txBody>
          <a:bodyPr/>
          <a:lstStyle/>
          <a:p>
            <a:fld id="{E2FD7839-CD65-4141-85E5-1F0D98652AF7}" type="slidenum">
              <a:rPr lang="en-US" smtClean="0"/>
              <a:t>35</a:t>
            </a:fld>
            <a:endParaRPr lang="en-US" dirty="0"/>
          </a:p>
        </p:txBody>
      </p:sp>
    </p:spTree>
    <p:extLst>
      <p:ext uri="{BB962C8B-B14F-4D97-AF65-F5344CB8AC3E}">
        <p14:creationId xmlns:p14="http://schemas.microsoft.com/office/powerpoint/2010/main" val="4927607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 of safer medical devices and equipment will prevent or minimize your exposure to bloodborne pathogens by eliminating, removing, or isolating the BBP hazard from the work area.  These include physical guards, barriers, environmental controls, or other devices.  An example of a physical guard is a sharps disposal container.  It must be closeable, puncture resistant, leak-proof, and labeled or color coded.  During use, place them as close as feasible to the immediate area where sharps are used or anticipated to be found, keep them upright, and don’t allow them to overfill.  Replace them regularly or sooner if necessary.  If they need to be replaced or moved somewhere else, close them securely before you move them and place them in a larger secondary container if leakage is possible.</a:t>
            </a:r>
          </a:p>
        </p:txBody>
      </p:sp>
      <p:sp>
        <p:nvSpPr>
          <p:cNvPr id="4" name="Slide Number Placeholder 3"/>
          <p:cNvSpPr>
            <a:spLocks noGrp="1"/>
          </p:cNvSpPr>
          <p:nvPr>
            <p:ph type="sldNum" sz="quarter" idx="5"/>
          </p:nvPr>
        </p:nvSpPr>
        <p:spPr/>
        <p:txBody>
          <a:bodyPr/>
          <a:lstStyle/>
          <a:p>
            <a:fld id="{E2FD7839-CD65-4141-85E5-1F0D98652AF7}" type="slidenum">
              <a:rPr lang="en-US" smtClean="0"/>
              <a:t>36</a:t>
            </a:fld>
            <a:endParaRPr lang="en-US" dirty="0"/>
          </a:p>
        </p:txBody>
      </p:sp>
    </p:spTree>
    <p:extLst>
      <p:ext uri="{BB962C8B-B14F-4D97-AF65-F5344CB8AC3E}">
        <p14:creationId xmlns:p14="http://schemas.microsoft.com/office/powerpoint/2010/main" val="34541814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environmental control may include a biological safety cabinet which combines ventilation control and a barrier. Barriers protect you by providing a shield between you and an action that could cause an aerosol or splatter. Safer medical devices have been developed to help prevent needle-stick injuries.  They must be used where they can prevent or minimize occupational exposure to BBPs.  Examples of safer medical devices may include:  1) Sharps with engineered sharps injury protections, or SESIP.  These are non-needle sharps or needle devices that have a built-in safety feature or mechanism that reduces the risk of an exposure incident, e.g., syringes with a hinged or sliding sheath that shields the attached needle after use; needles that retract into a syringe after use; shielded or retracting catheters; IV delivery systems that use a catheter port with a needle housed in a protective covering. 2) Needle-less systems, such as an IV system or jet injection system, that do not use needles for the collection or withdrawal of body fluids or for the administration of medication or fluids.  3) Self-blunting needles: after the final tube of blood is drawn, a blunt internal hub is activated by forward pressure of the vacuum tube, blunting the needle before it is removed from the patient.  4) Plastic capillary tubes, or capillary tubes that are coated with a special film to prevent shattering.</a:t>
            </a:r>
          </a:p>
        </p:txBody>
      </p:sp>
      <p:sp>
        <p:nvSpPr>
          <p:cNvPr id="4" name="Slide Number Placeholder 3"/>
          <p:cNvSpPr>
            <a:spLocks noGrp="1"/>
          </p:cNvSpPr>
          <p:nvPr>
            <p:ph type="sldNum" sz="quarter" idx="5"/>
          </p:nvPr>
        </p:nvSpPr>
        <p:spPr/>
        <p:txBody>
          <a:bodyPr/>
          <a:lstStyle/>
          <a:p>
            <a:fld id="{E2FD7839-CD65-4141-85E5-1F0D98652AF7}" type="slidenum">
              <a:rPr lang="en-US" smtClean="0"/>
              <a:t>37</a:t>
            </a:fld>
            <a:endParaRPr lang="en-US" dirty="0"/>
          </a:p>
        </p:txBody>
      </p:sp>
    </p:spTree>
    <p:extLst>
      <p:ext uri="{BB962C8B-B14F-4D97-AF65-F5344CB8AC3E}">
        <p14:creationId xmlns:p14="http://schemas.microsoft.com/office/powerpoint/2010/main" val="23002824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equipment, safer devices, and safe work practices do not eliminate exposure, the use of personal protective equipment, or PPE, is required.  PPE that is “appropriate” will not permit blood or other OPIM to pass through or reach your clothes, skin, eyes, mouth, or other mucous membranes. Make sure you remove all PPE before leaving the work area.  Remove contaminated PPE carefully as to avoid contact with contaminated PPE surfaces and dispose in the designated containers. Gloves must be worn when hand contact with blood or OPIM can be reasonably anticipated or when you handle or touch contaminated items or surfaces. Don’t reuse disposable gloves. Caps and/or shoe covers must be worn in instances when gross contamination can reasonably be anticipated.</a:t>
            </a:r>
          </a:p>
          <a:p>
            <a:endParaRPr lang="en-US" dirty="0"/>
          </a:p>
          <a:p>
            <a:endParaRPr lang="en-US" dirty="0"/>
          </a:p>
        </p:txBody>
      </p:sp>
      <p:sp>
        <p:nvSpPr>
          <p:cNvPr id="4" name="Slide Number Placeholder 3"/>
          <p:cNvSpPr>
            <a:spLocks noGrp="1"/>
          </p:cNvSpPr>
          <p:nvPr>
            <p:ph type="sldNum" sz="quarter" idx="5"/>
          </p:nvPr>
        </p:nvSpPr>
        <p:spPr/>
        <p:txBody>
          <a:bodyPr/>
          <a:lstStyle/>
          <a:p>
            <a:fld id="{E2FD7839-CD65-4141-85E5-1F0D98652AF7}" type="slidenum">
              <a:rPr lang="en-US" smtClean="0"/>
              <a:t>38</a:t>
            </a:fld>
            <a:endParaRPr lang="en-US" dirty="0"/>
          </a:p>
        </p:txBody>
      </p:sp>
    </p:spTree>
    <p:extLst>
      <p:ext uri="{BB962C8B-B14F-4D97-AF65-F5344CB8AC3E}">
        <p14:creationId xmlns:p14="http://schemas.microsoft.com/office/powerpoint/2010/main" val="33046278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you remove your gloves safely and properly to avoid possible contact with blood or OPIM-contaminated gloves. Remove the glove of one hand with the other by grasping near the cuff and turning the glove inside out.  Hold it in the gloved hand.  Place the fingers of the bare hand inside the cuff of the gloved hand and turn that inside out and over the first glove.  Dispose gloves into the proper waste container.  Clean your hands thoroughly after each glove use with soap and water or use an antiseptic hand rub product (“hand sanitizers”) if hand washing facilities aren’t immediately available.  If your hands are visibly contaminated and there are no washing facilities, use the antiseptic hand rub product followed by washing with soap and water as soon as possible.</a:t>
            </a:r>
          </a:p>
          <a:p>
            <a:endParaRPr lang="en-US" dirty="0"/>
          </a:p>
        </p:txBody>
      </p:sp>
      <p:sp>
        <p:nvSpPr>
          <p:cNvPr id="4" name="Slide Number Placeholder 3"/>
          <p:cNvSpPr>
            <a:spLocks noGrp="1"/>
          </p:cNvSpPr>
          <p:nvPr>
            <p:ph type="sldNum" sz="quarter" idx="5"/>
          </p:nvPr>
        </p:nvSpPr>
        <p:spPr/>
        <p:txBody>
          <a:bodyPr/>
          <a:lstStyle/>
          <a:p>
            <a:fld id="{E2FD7839-CD65-4141-85E5-1F0D98652AF7}" type="slidenum">
              <a:rPr lang="en-US" smtClean="0"/>
              <a:t>39</a:t>
            </a:fld>
            <a:endParaRPr lang="en-US" dirty="0"/>
          </a:p>
        </p:txBody>
      </p:sp>
    </p:spTree>
    <p:extLst>
      <p:ext uri="{BB962C8B-B14F-4D97-AF65-F5344CB8AC3E}">
        <p14:creationId xmlns:p14="http://schemas.microsoft.com/office/powerpoint/2010/main" val="4138737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Microorganisms that cause diseases are generally referred to as pathogens.  They are generally classified into four main groups:  1) Viruses: Are extremely small infectious agents that are basically packages of genetic material.  They can reproduce only within cells of living hosts by taking over and forcing the host cells to reproduce the virus. Some examples of illnesses they cause include AIDS (caused by HIV); Hepatitis B; a variety of colds and flus; and Herpes.  2) Bacteria: Are one-celled living organisms that do not require a living host cell to reproduce. E.coli and salmonella are a couple of examples that cause intestinal diseases; tuberculosis and gonorrhea are other examples.  3) Fungi: Fungi include yeasts and molds. They are single or multi-celled plants that live by decomposing and absorbing the organic material in which they grow.  They can cause diseases such as Athlete’s Foot, Ring worm, and Farmer’s Lung, and cause asthma and allergies.  4) Parasites:  Are single or multi-celled plants or animals that live upon, or within, other living organisms (hosts) from which they obtain some advantage, like nutrients. Some examples include giardia (beaver fever); malaria; and trichinosis.  Trichinosis is caused by eating raw or undercooked pork and wild game products infected with the larvae of the Trichinella  worm.</a:t>
            </a:r>
          </a:p>
          <a:p>
            <a:endParaRPr lang="en-US" dirty="0"/>
          </a:p>
        </p:txBody>
      </p:sp>
      <p:sp>
        <p:nvSpPr>
          <p:cNvPr id="4" name="Slide Number Placeholder 3"/>
          <p:cNvSpPr>
            <a:spLocks noGrp="1"/>
          </p:cNvSpPr>
          <p:nvPr>
            <p:ph type="sldNum" sz="quarter" idx="5"/>
          </p:nvPr>
        </p:nvSpPr>
        <p:spPr/>
        <p:txBody>
          <a:bodyPr/>
          <a:lstStyle/>
          <a:p>
            <a:fld id="{E2FD7839-CD65-4141-85E5-1F0D98652AF7}" type="slidenum">
              <a:rPr lang="en-US" smtClean="0"/>
              <a:t>4</a:t>
            </a:fld>
            <a:endParaRPr lang="en-US" dirty="0"/>
          </a:p>
        </p:txBody>
      </p:sp>
    </p:spTree>
    <p:extLst>
      <p:ext uri="{BB962C8B-B14F-4D97-AF65-F5344CB8AC3E}">
        <p14:creationId xmlns:p14="http://schemas.microsoft.com/office/powerpoint/2010/main" val="41652867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work areas are to be maintained in a clean and sanitary condition.  A written schedule and detailed procedures for cleaning and decontamination should be established.  Decontaminate all work surfaces with the appropriate disinfectant after completion of procedures, when surfaces are contaminated, and at the end of each work shift.  The appropriate disinfectant is an *EPA-approved tuberculocidal or HIV/HBV-effective disinfectant, or a diluted (1:10 for spills, 1:100 for routine cleaning) bleach solution made daily. Contaminated laundry needs to handled as little as possible and bagged or containerized where it was used.  Don’t sort or rinse where items were used.  Containers or bags must be labeled or red color-coded.  Wear the following PPE when handling and/or sorting contaminated laundry: 1) Gloves; 2) Gown; 3) Face shield.(If all soiled laundry is handled using universal precautions, then alternative, identifiable color coding may be utilized instead of labels.  Laundry shipped off-site must be labeled or red color coded unless the receiving facility utilizes universal precautions for all laundry.  The receiving laundry must be notified.</a:t>
            </a:r>
          </a:p>
          <a:p>
            <a:endParaRPr lang="en-US" dirty="0"/>
          </a:p>
        </p:txBody>
      </p:sp>
      <p:sp>
        <p:nvSpPr>
          <p:cNvPr id="4" name="Slide Number Placeholder 3"/>
          <p:cNvSpPr>
            <a:spLocks noGrp="1"/>
          </p:cNvSpPr>
          <p:nvPr>
            <p:ph type="sldNum" sz="quarter" idx="5"/>
          </p:nvPr>
        </p:nvSpPr>
        <p:spPr/>
        <p:txBody>
          <a:bodyPr/>
          <a:lstStyle/>
          <a:p>
            <a:fld id="{E2FD7839-CD65-4141-85E5-1F0D98652AF7}" type="slidenum">
              <a:rPr lang="en-US" smtClean="0"/>
              <a:t>40</a:t>
            </a:fld>
            <a:endParaRPr lang="en-US" dirty="0"/>
          </a:p>
        </p:txBody>
      </p:sp>
    </p:spTree>
    <p:extLst>
      <p:ext uri="{BB962C8B-B14F-4D97-AF65-F5344CB8AC3E}">
        <p14:creationId xmlns:p14="http://schemas.microsoft.com/office/powerpoint/2010/main" val="33263160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Containers containing blood or OPIM, or equipment contaminated with blood/OPIM must have this orange/red label with the biohazard symbol. The following must be labeled: 1) Regulated waste disposal; 2)Sharps containers; 3) Containers used to store, transport or ship 4) Laundry; 5) Contaminated equipment.  The labels must be attached with string, wire, adhesive, or other method so they can't become lost or accidentally removed.  Red bags or red containers may be substituted for labels.  </a:t>
            </a:r>
          </a:p>
        </p:txBody>
      </p:sp>
      <p:sp>
        <p:nvSpPr>
          <p:cNvPr id="4" name="Slide Number Placeholder 3"/>
          <p:cNvSpPr>
            <a:spLocks noGrp="1"/>
          </p:cNvSpPr>
          <p:nvPr>
            <p:ph type="sldNum" sz="quarter" idx="5"/>
          </p:nvPr>
        </p:nvSpPr>
        <p:spPr/>
        <p:txBody>
          <a:bodyPr/>
          <a:lstStyle/>
          <a:p>
            <a:fld id="{E2FD7839-CD65-4141-85E5-1F0D98652AF7}" type="slidenum">
              <a:rPr lang="en-US" smtClean="0"/>
              <a:t>41</a:t>
            </a:fld>
            <a:endParaRPr lang="en-US" dirty="0"/>
          </a:p>
        </p:txBody>
      </p:sp>
    </p:spTree>
    <p:extLst>
      <p:ext uri="{BB962C8B-B14F-4D97-AF65-F5344CB8AC3E}">
        <p14:creationId xmlns:p14="http://schemas.microsoft.com/office/powerpoint/2010/main" val="21126884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Regulated waste is one that poses a significant risk of exposure to workers, including those who may handle the waste downstream.  Regulated waste include:  1) Liquid or semi-liquid blood or OPIM; 2) Contaminated items that would release liquid or semi-liquid blood or OPIMs if compressed or compacted; 3) Dried caked blood or OPIM that might flake off or be released if handled; 4) Contaminated sharps and pathological and biological items or waste with blood or OPIMs.  This does not include materials that sufficiently absorb blood or OPIM.  For example, band aids and feminine hygiene products are not regulated waste.  All contaminated waste must be handled in a sanitary manner.  Waste containers must be lined and regularly disinfected.</a:t>
            </a:r>
          </a:p>
          <a:p>
            <a:endParaRPr lang="en-US" dirty="0"/>
          </a:p>
        </p:txBody>
      </p:sp>
      <p:sp>
        <p:nvSpPr>
          <p:cNvPr id="4" name="Slide Number Placeholder 3"/>
          <p:cNvSpPr>
            <a:spLocks noGrp="1"/>
          </p:cNvSpPr>
          <p:nvPr>
            <p:ph type="sldNum" sz="quarter" idx="5"/>
          </p:nvPr>
        </p:nvSpPr>
        <p:spPr/>
        <p:txBody>
          <a:bodyPr/>
          <a:lstStyle/>
          <a:p>
            <a:fld id="{E2FD7839-CD65-4141-85E5-1F0D98652AF7}" type="slidenum">
              <a:rPr lang="en-US" smtClean="0"/>
              <a:t>42</a:t>
            </a:fld>
            <a:endParaRPr lang="en-US" dirty="0"/>
          </a:p>
        </p:txBody>
      </p:sp>
    </p:spTree>
    <p:extLst>
      <p:ext uri="{BB962C8B-B14F-4D97-AF65-F5344CB8AC3E}">
        <p14:creationId xmlns:p14="http://schemas.microsoft.com/office/powerpoint/2010/main" val="25680477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and In the Incident Report Form, try to describe the exposure event in as much detail as possible and submit the report to any Line Officer present at time of exposure.</a:t>
            </a:r>
          </a:p>
          <a:p>
            <a:endParaRPr lang="en-US" dirty="0"/>
          </a:p>
        </p:txBody>
      </p:sp>
      <p:sp>
        <p:nvSpPr>
          <p:cNvPr id="4" name="Slide Number Placeholder 3"/>
          <p:cNvSpPr>
            <a:spLocks noGrp="1"/>
          </p:cNvSpPr>
          <p:nvPr>
            <p:ph type="sldNum" sz="quarter" idx="5"/>
          </p:nvPr>
        </p:nvSpPr>
        <p:spPr/>
        <p:txBody>
          <a:bodyPr/>
          <a:lstStyle/>
          <a:p>
            <a:fld id="{E2FD7839-CD65-4141-85E5-1F0D98652AF7}" type="slidenum">
              <a:rPr lang="en-US" smtClean="0"/>
              <a:t>43</a:t>
            </a:fld>
            <a:endParaRPr lang="en-US" dirty="0"/>
          </a:p>
        </p:txBody>
      </p:sp>
    </p:spTree>
    <p:extLst>
      <p:ext uri="{BB962C8B-B14F-4D97-AF65-F5344CB8AC3E}">
        <p14:creationId xmlns:p14="http://schemas.microsoft.com/office/powerpoint/2010/main" val="30184673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Medical evaluation must be provided as soon as possible.  Even though there is no clear recommendation as to how soon HIV post-exposure prophylaxis (PEP) must be given to be effective, most health care professionals recommend the HIV PEP be given within hours after exposure.  The is no evidence that HIV PEP is effective if given longer than 24 hours after exposure.  HBV immune globulin may be given within 7 days after exposure but is most effective given as soon as possible after exposure.  There is no post-exposure preventative medicine that is available for HCV.</a:t>
            </a:r>
          </a:p>
          <a:p>
            <a:endParaRPr lang="en-US" dirty="0"/>
          </a:p>
          <a:p>
            <a:endParaRPr lang="en-US" dirty="0"/>
          </a:p>
        </p:txBody>
      </p:sp>
      <p:sp>
        <p:nvSpPr>
          <p:cNvPr id="4" name="Slide Number Placeholder 3"/>
          <p:cNvSpPr>
            <a:spLocks noGrp="1"/>
          </p:cNvSpPr>
          <p:nvPr>
            <p:ph type="sldNum" sz="quarter" idx="5"/>
          </p:nvPr>
        </p:nvSpPr>
        <p:spPr/>
        <p:txBody>
          <a:bodyPr/>
          <a:lstStyle/>
          <a:p>
            <a:fld id="{E2FD7839-CD65-4141-85E5-1F0D98652AF7}" type="slidenum">
              <a:rPr lang="en-US" smtClean="0"/>
              <a:t>44</a:t>
            </a:fld>
            <a:endParaRPr lang="en-US" dirty="0"/>
          </a:p>
        </p:txBody>
      </p:sp>
    </p:spTree>
    <p:extLst>
      <p:ext uri="{BB962C8B-B14F-4D97-AF65-F5344CB8AC3E}">
        <p14:creationId xmlns:p14="http://schemas.microsoft.com/office/powerpoint/2010/main" val="3942492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a:t>
            </a:r>
          </a:p>
          <a:p>
            <a:endParaRPr lang="en-US" dirty="0"/>
          </a:p>
          <a:p>
            <a:endParaRPr lang="en-US" dirty="0"/>
          </a:p>
        </p:txBody>
      </p:sp>
      <p:sp>
        <p:nvSpPr>
          <p:cNvPr id="4" name="Slide Number Placeholder 3"/>
          <p:cNvSpPr>
            <a:spLocks noGrp="1"/>
          </p:cNvSpPr>
          <p:nvPr>
            <p:ph type="sldNum" sz="quarter" idx="5"/>
          </p:nvPr>
        </p:nvSpPr>
        <p:spPr/>
        <p:txBody>
          <a:bodyPr/>
          <a:lstStyle/>
          <a:p>
            <a:fld id="{E2FD7839-CD65-4141-85E5-1F0D98652AF7}" type="slidenum">
              <a:rPr lang="en-US" smtClean="0"/>
              <a:t>45</a:t>
            </a:fld>
            <a:endParaRPr lang="en-US" dirty="0"/>
          </a:p>
        </p:txBody>
      </p:sp>
    </p:spTree>
    <p:extLst>
      <p:ext uri="{BB962C8B-B14F-4D97-AF65-F5344CB8AC3E}">
        <p14:creationId xmlns:p14="http://schemas.microsoft.com/office/powerpoint/2010/main" val="4908374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a:t>
            </a:r>
          </a:p>
          <a:p>
            <a:endParaRPr lang="en-US" dirty="0"/>
          </a:p>
          <a:p>
            <a:endParaRPr lang="en-US" dirty="0"/>
          </a:p>
        </p:txBody>
      </p:sp>
      <p:sp>
        <p:nvSpPr>
          <p:cNvPr id="4" name="Slide Number Placeholder 3"/>
          <p:cNvSpPr>
            <a:spLocks noGrp="1"/>
          </p:cNvSpPr>
          <p:nvPr>
            <p:ph type="sldNum" sz="quarter" idx="5"/>
          </p:nvPr>
        </p:nvSpPr>
        <p:spPr/>
        <p:txBody>
          <a:bodyPr/>
          <a:lstStyle/>
          <a:p>
            <a:fld id="{E2FD7839-CD65-4141-85E5-1F0D98652AF7}" type="slidenum">
              <a:rPr lang="en-US" smtClean="0"/>
              <a:t>46</a:t>
            </a:fld>
            <a:endParaRPr lang="en-US" dirty="0"/>
          </a:p>
        </p:txBody>
      </p:sp>
    </p:spTree>
    <p:extLst>
      <p:ext uri="{BB962C8B-B14F-4D97-AF65-F5344CB8AC3E}">
        <p14:creationId xmlns:p14="http://schemas.microsoft.com/office/powerpoint/2010/main" val="13155391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HIV-AIDS induced stigma and discrimination results from a lack of education and understanding the facts of HIV-AIDS. Stigma refers to irrational or negative attitudes, behaviors, and judgments towards people with HIV–AIDS. HIV-AIDS stigma drives acts of discrimination in all sectors of society, including health care, education, the workplace, the justice system, families, and communities. Help reduce HIV-AIDS stigma and discrimination by educating others to correct myths and stereotypes about HIV-AIDS. You can best accomplish this by keeping up to date on the latest HIV-AIDS statistics, prevention, treatment and testing found at CDC.GOV.  Thank you for taking the time to complete the KBEMS HIV/AIDS education for EMS providers.  </a:t>
            </a:r>
          </a:p>
          <a:p>
            <a:endParaRPr lang="en-US" dirty="0"/>
          </a:p>
          <a:p>
            <a:endParaRPr lang="en-US" dirty="0"/>
          </a:p>
        </p:txBody>
      </p:sp>
      <p:sp>
        <p:nvSpPr>
          <p:cNvPr id="4" name="Slide Number Placeholder 3"/>
          <p:cNvSpPr>
            <a:spLocks noGrp="1"/>
          </p:cNvSpPr>
          <p:nvPr>
            <p:ph type="sldNum" sz="quarter" idx="5"/>
          </p:nvPr>
        </p:nvSpPr>
        <p:spPr/>
        <p:txBody>
          <a:bodyPr/>
          <a:lstStyle/>
          <a:p>
            <a:fld id="{E2FD7839-CD65-4141-85E5-1F0D98652AF7}" type="slidenum">
              <a:rPr lang="en-US" smtClean="0"/>
              <a:t>47</a:t>
            </a:fld>
            <a:endParaRPr lang="en-US" dirty="0"/>
          </a:p>
        </p:txBody>
      </p:sp>
    </p:spTree>
    <p:extLst>
      <p:ext uri="{BB962C8B-B14F-4D97-AF65-F5344CB8AC3E}">
        <p14:creationId xmlns:p14="http://schemas.microsoft.com/office/powerpoint/2010/main" val="733657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accent1">
                    <a:lumMod val="50000"/>
                  </a:schemeClr>
                </a:solidFill>
                <a:latin typeface="Times New Roman" panose="02020603050405020304" pitchFamily="18" charset="0"/>
                <a:cs typeface="Times New Roman" panose="02020603050405020304" pitchFamily="18" charset="0"/>
              </a:rPr>
              <a:t>Please refer all questions to:</a:t>
            </a:r>
          </a:p>
          <a:p>
            <a:pPr lvl="1">
              <a:buNone/>
            </a:pPr>
            <a:r>
              <a:rPr lang="en-US" sz="2800" b="1" dirty="0">
                <a:solidFill>
                  <a:schemeClr val="accent1">
                    <a:lumMod val="50000"/>
                  </a:schemeClr>
                </a:solidFill>
                <a:latin typeface="Times New Roman" panose="02020603050405020304" pitchFamily="18" charset="0"/>
                <a:cs typeface="Times New Roman" panose="02020603050405020304" pitchFamily="18" charset="0"/>
              </a:rPr>
              <a:t>Robert G. Andrew, II</a:t>
            </a:r>
          </a:p>
          <a:p>
            <a:pPr lvl="1">
              <a:buNone/>
            </a:pPr>
            <a:r>
              <a:rPr lang="en-US" sz="2800" b="1" dirty="0">
                <a:solidFill>
                  <a:schemeClr val="accent1">
                    <a:lumMod val="50000"/>
                  </a:schemeClr>
                </a:solidFill>
                <a:latin typeface="Times New Roman" panose="02020603050405020304" pitchFamily="18" charset="0"/>
                <a:cs typeface="Times New Roman" panose="02020603050405020304" pitchFamily="18" charset="0"/>
              </a:rPr>
              <a:t>Director of Education &amp; Training  </a:t>
            </a:r>
          </a:p>
          <a:p>
            <a:pPr lvl="1">
              <a:buNone/>
            </a:pPr>
            <a:r>
              <a:rPr lang="en-US" sz="2800" b="1" dirty="0">
                <a:solidFill>
                  <a:schemeClr val="accent1">
                    <a:lumMod val="50000"/>
                  </a:schemeClr>
                </a:solidFill>
                <a:latin typeface="Times New Roman" panose="02020603050405020304" pitchFamily="18" charset="0"/>
                <a:cs typeface="Times New Roman" panose="02020603050405020304" pitchFamily="18" charset="0"/>
              </a:rPr>
              <a:t>Kentucky Board of Emergency Medical Services</a:t>
            </a:r>
          </a:p>
          <a:p>
            <a:pPr lvl="1">
              <a:buNone/>
            </a:pPr>
            <a:r>
              <a:rPr lang="en-US" sz="2800" b="1" dirty="0">
                <a:solidFill>
                  <a:schemeClr val="accent1">
                    <a:lumMod val="50000"/>
                  </a:schemeClr>
                </a:solidFill>
                <a:latin typeface="Times New Roman" panose="02020603050405020304" pitchFamily="18" charset="0"/>
                <a:cs typeface="Times New Roman" panose="02020603050405020304" pitchFamily="18" charset="0"/>
              </a:rPr>
              <a:t>2464 Fortune Drive, Suite 195</a:t>
            </a:r>
          </a:p>
          <a:p>
            <a:pPr lvl="1">
              <a:buNone/>
            </a:pPr>
            <a:r>
              <a:rPr lang="en-US" sz="2800" b="1" dirty="0">
                <a:solidFill>
                  <a:schemeClr val="accent1">
                    <a:lumMod val="50000"/>
                  </a:schemeClr>
                </a:solidFill>
                <a:latin typeface="Times New Roman" panose="02020603050405020304" pitchFamily="18" charset="0"/>
                <a:cs typeface="Times New Roman" panose="02020603050405020304" pitchFamily="18" charset="0"/>
              </a:rPr>
              <a:t>Lexington, KY 40509</a:t>
            </a:r>
          </a:p>
          <a:p>
            <a:pPr lvl="1">
              <a:buNone/>
            </a:pPr>
            <a:r>
              <a:rPr lang="en-US" sz="2800" b="1" dirty="0">
                <a:solidFill>
                  <a:schemeClr val="accent1">
                    <a:lumMod val="50000"/>
                  </a:schemeClr>
                </a:solidFill>
                <a:latin typeface="Times New Roman" panose="02020603050405020304" pitchFamily="18" charset="0"/>
                <a:cs typeface="Times New Roman" panose="02020603050405020304" pitchFamily="18" charset="0"/>
              </a:rPr>
              <a:t>(859) 256-3577</a:t>
            </a:r>
          </a:p>
          <a:p>
            <a:pPr lvl="1">
              <a:buNone/>
            </a:pPr>
            <a:r>
              <a:rPr lang="en-US" sz="2800" b="1" dirty="0">
                <a:solidFill>
                  <a:schemeClr val="accent1">
                    <a:lumMod val="50000"/>
                  </a:schemeClr>
                </a:solidFill>
                <a:latin typeface="Times New Roman" panose="02020603050405020304" pitchFamily="18" charset="0"/>
                <a:cs typeface="Times New Roman" panose="02020603050405020304" pitchFamily="18" charset="0"/>
              </a:rPr>
              <a:t>robert.andrew@kctcs.edu</a:t>
            </a:r>
          </a:p>
        </p:txBody>
      </p:sp>
      <p:sp>
        <p:nvSpPr>
          <p:cNvPr id="4" name="Slide Number Placeholder 3"/>
          <p:cNvSpPr>
            <a:spLocks noGrp="1"/>
          </p:cNvSpPr>
          <p:nvPr>
            <p:ph type="sldNum" sz="quarter" idx="5"/>
          </p:nvPr>
        </p:nvSpPr>
        <p:spPr/>
        <p:txBody>
          <a:bodyPr/>
          <a:lstStyle/>
          <a:p>
            <a:fld id="{E2FD7839-CD65-4141-85E5-1F0D98652AF7}" type="slidenum">
              <a:rPr lang="en-US" smtClean="0"/>
              <a:t>48</a:t>
            </a:fld>
            <a:endParaRPr lang="en-US" dirty="0"/>
          </a:p>
        </p:txBody>
      </p:sp>
    </p:spTree>
    <p:extLst>
      <p:ext uri="{BB962C8B-B14F-4D97-AF65-F5344CB8AC3E}">
        <p14:creationId xmlns:p14="http://schemas.microsoft.com/office/powerpoint/2010/main" val="3185521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Routes of Transmission:  The first step in preventing disease is to keep the organism from entering the body. There are three primary routes of entry: 1) Inhalation: A pathogen is usually carried on respiratory droplets in the air and enters the respiratory system; for example, colds, flu, and tuberculosis are transmitted when an infected person coughs or sneezes and spreads the microorganism through the air to others.  2) Ingestion: The pathogen is ingested, usually via contaminated hand or food.  For example, in food-borne outbreaks of Hepatitis A, the virus is shed in the feces of an infected restaurant worker who doesn’t wash his/her hands properly after going to the bathroom, and then spreads the virus by handling or preparing uncooked foods or foods after cooking.  3) Bloodborne contact:  This is the focus of today’s training.  In the following slides, I will explain how Bloodborne diseases are transmitted, which diseases are of primary concern, their incidence and prevalence, and the symptoms of these diseases.”</a:t>
            </a:r>
          </a:p>
          <a:p>
            <a:endParaRPr lang="en-US" dirty="0"/>
          </a:p>
        </p:txBody>
      </p:sp>
      <p:sp>
        <p:nvSpPr>
          <p:cNvPr id="4" name="Slide Number Placeholder 3"/>
          <p:cNvSpPr>
            <a:spLocks noGrp="1"/>
          </p:cNvSpPr>
          <p:nvPr>
            <p:ph type="sldNum" sz="quarter" idx="5"/>
          </p:nvPr>
        </p:nvSpPr>
        <p:spPr/>
        <p:txBody>
          <a:bodyPr/>
          <a:lstStyle/>
          <a:p>
            <a:fld id="{E2FD7839-CD65-4141-85E5-1F0D98652AF7}" type="slidenum">
              <a:rPr lang="en-US" smtClean="0"/>
              <a:t>5</a:t>
            </a:fld>
            <a:endParaRPr lang="en-US" dirty="0"/>
          </a:p>
        </p:txBody>
      </p:sp>
    </p:spTree>
    <p:extLst>
      <p:ext uri="{BB962C8B-B14F-4D97-AF65-F5344CB8AC3E}">
        <p14:creationId xmlns:p14="http://schemas.microsoft.com/office/powerpoint/2010/main" val="1211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Bloodborne Pathogens are microorganisms that are present in blood or other potentially infectious materials (OPIM) and can cause disease.  Blood includes Human blood, human blood components, products made from human blood, and medications derived from blood (e.g., immune globulins, albumin, etc.).</a:t>
            </a:r>
          </a:p>
          <a:p>
            <a:endParaRPr lang="en-US" dirty="0"/>
          </a:p>
        </p:txBody>
      </p:sp>
      <p:sp>
        <p:nvSpPr>
          <p:cNvPr id="4" name="Slide Number Placeholder 3"/>
          <p:cNvSpPr>
            <a:spLocks noGrp="1"/>
          </p:cNvSpPr>
          <p:nvPr>
            <p:ph type="sldNum" sz="quarter" idx="5"/>
          </p:nvPr>
        </p:nvSpPr>
        <p:spPr/>
        <p:txBody>
          <a:bodyPr/>
          <a:lstStyle/>
          <a:p>
            <a:fld id="{E2FD7839-CD65-4141-85E5-1F0D98652AF7}" type="slidenum">
              <a:rPr lang="en-US" smtClean="0"/>
              <a:t>6</a:t>
            </a:fld>
            <a:endParaRPr lang="en-US" dirty="0"/>
          </a:p>
        </p:txBody>
      </p:sp>
    </p:spTree>
    <p:extLst>
      <p:ext uri="{BB962C8B-B14F-4D97-AF65-F5344CB8AC3E}">
        <p14:creationId xmlns:p14="http://schemas.microsoft.com/office/powerpoint/2010/main" val="2671807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Potentially Infectious Materials (OPIM) include Certain body fluids or tissues that may contain Bloodborne Pathogens, such as: (Run through the list.) Other body fluids and materials, such as saliva, tears, urine, and feces, are not considered OPIM unless they are contaminated with blood or with the OPIM body fluids or tissues listed on this slide.</a:t>
            </a:r>
          </a:p>
          <a:p>
            <a:endParaRPr lang="en-US" dirty="0"/>
          </a:p>
        </p:txBody>
      </p:sp>
      <p:sp>
        <p:nvSpPr>
          <p:cNvPr id="4" name="Slide Number Placeholder 3"/>
          <p:cNvSpPr>
            <a:spLocks noGrp="1"/>
          </p:cNvSpPr>
          <p:nvPr>
            <p:ph type="sldNum" sz="quarter" idx="5"/>
          </p:nvPr>
        </p:nvSpPr>
        <p:spPr/>
        <p:txBody>
          <a:bodyPr/>
          <a:lstStyle/>
          <a:p>
            <a:fld id="{E2FD7839-CD65-4141-85E5-1F0D98652AF7}" type="slidenum">
              <a:rPr lang="en-US" smtClean="0"/>
              <a:t>7</a:t>
            </a:fld>
            <a:endParaRPr lang="en-US" dirty="0"/>
          </a:p>
        </p:txBody>
      </p:sp>
    </p:spTree>
    <p:extLst>
      <p:ext uri="{BB962C8B-B14F-4D97-AF65-F5344CB8AC3E}">
        <p14:creationId xmlns:p14="http://schemas.microsoft.com/office/powerpoint/2010/main" val="4099626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 infected person, Bloodborne Pathogens are transmitted to another person when infected blood or body fluids (OPIM) and can gain entry through another person’s blood, mucus membranes, or by sexual contact. Intact skin will prevent the transmission of Bloodborne Pathogens because BBPs cannot penetrate intact skin.  Non-intact skin – skin that is chapped (cracked) or has cuts, abrasions, lesions, acne, or other openings, or is afflicted with dermatitis – will not.  You can, however, become potentially infected if you have infected blood or OPIM on intact skin, for example on your hand, and then you rub your eyes, thus allowing a route of entry through the eyes.  Other modes of transmission can include perinatal but will be discussed when we go over the individual BBPs of concern.</a:t>
            </a:r>
          </a:p>
          <a:p>
            <a:endParaRPr lang="en-US" dirty="0"/>
          </a:p>
        </p:txBody>
      </p:sp>
      <p:sp>
        <p:nvSpPr>
          <p:cNvPr id="4" name="Slide Number Placeholder 3"/>
          <p:cNvSpPr>
            <a:spLocks noGrp="1"/>
          </p:cNvSpPr>
          <p:nvPr>
            <p:ph type="sldNum" sz="quarter" idx="5"/>
          </p:nvPr>
        </p:nvSpPr>
        <p:spPr/>
        <p:txBody>
          <a:bodyPr/>
          <a:lstStyle/>
          <a:p>
            <a:fld id="{E2FD7839-CD65-4141-85E5-1F0D98652AF7}" type="slidenum">
              <a:rPr lang="en-US" smtClean="0"/>
              <a:t>8</a:t>
            </a:fld>
            <a:endParaRPr lang="en-US" dirty="0"/>
          </a:p>
        </p:txBody>
      </p:sp>
    </p:spTree>
    <p:extLst>
      <p:ext uri="{BB962C8B-B14F-4D97-AF65-F5344CB8AC3E}">
        <p14:creationId xmlns:p14="http://schemas.microsoft.com/office/powerpoint/2010/main" val="3724816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exposures do not result in infection. Following a specific exposure, the risk of infection may vary with factors such as: 1) The pathogen involved 2) The type or route of exposure 3) The amount of virus in the infected blood at the time of exposure 4) The amount of infected blood involved in the exposure 5) Whether post-exposure treatment was taken 6) The immune status and specific response of the infected individual.  (Note: the graphic shows the tip of an injection needle.)</a:t>
            </a:r>
          </a:p>
          <a:p>
            <a:endParaRPr lang="en-US" dirty="0"/>
          </a:p>
        </p:txBody>
      </p:sp>
      <p:sp>
        <p:nvSpPr>
          <p:cNvPr id="4" name="Slide Number Placeholder 3"/>
          <p:cNvSpPr>
            <a:spLocks noGrp="1"/>
          </p:cNvSpPr>
          <p:nvPr>
            <p:ph type="sldNum" sz="quarter" idx="5"/>
          </p:nvPr>
        </p:nvSpPr>
        <p:spPr/>
        <p:txBody>
          <a:bodyPr/>
          <a:lstStyle/>
          <a:p>
            <a:fld id="{E2FD7839-CD65-4141-85E5-1F0D98652AF7}" type="slidenum">
              <a:rPr lang="en-US" smtClean="0"/>
              <a:t>9</a:t>
            </a:fld>
            <a:endParaRPr lang="en-US" dirty="0"/>
          </a:p>
        </p:txBody>
      </p:sp>
    </p:spTree>
    <p:extLst>
      <p:ext uri="{BB962C8B-B14F-4D97-AF65-F5344CB8AC3E}">
        <p14:creationId xmlns:p14="http://schemas.microsoft.com/office/powerpoint/2010/main" val="3881748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0A8B-A0FD-4352-B0A5-7F2457917F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1FEFEF-A24F-46EB-AFD8-CF222B23A3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8E1A9F-17B5-4A98-A108-474411FFDAC5}"/>
              </a:ext>
            </a:extLst>
          </p:cNvPr>
          <p:cNvSpPr>
            <a:spLocks noGrp="1"/>
          </p:cNvSpPr>
          <p:nvPr>
            <p:ph type="dt" sz="half" idx="10"/>
          </p:nvPr>
        </p:nvSpPr>
        <p:spPr/>
        <p:txBody>
          <a:bodyPr/>
          <a:lstStyle/>
          <a:p>
            <a:fld id="{CAD64525-932B-4868-8A7C-B9AE2D842341}" type="datetimeFigureOut">
              <a:rPr lang="en-US" smtClean="0"/>
              <a:t>10/27/2021</a:t>
            </a:fld>
            <a:endParaRPr lang="en-US" dirty="0"/>
          </a:p>
        </p:txBody>
      </p:sp>
      <p:sp>
        <p:nvSpPr>
          <p:cNvPr id="5" name="Footer Placeholder 4">
            <a:extLst>
              <a:ext uri="{FF2B5EF4-FFF2-40B4-BE49-F238E27FC236}">
                <a16:creationId xmlns:a16="http://schemas.microsoft.com/office/drawing/2014/main" id="{7CFE9E86-6FEE-4657-9FB0-7C59F6DD82F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6E59FED-4C2E-47CF-81BC-560A8FFC97E4}"/>
              </a:ext>
            </a:extLst>
          </p:cNvPr>
          <p:cNvSpPr>
            <a:spLocks noGrp="1"/>
          </p:cNvSpPr>
          <p:nvPr>
            <p:ph type="sldNum" sz="quarter" idx="12"/>
          </p:nvPr>
        </p:nvSpPr>
        <p:spPr/>
        <p:txBody>
          <a:bodyPr/>
          <a:lstStyle/>
          <a:p>
            <a:fld id="{995CE6B1-87E3-4849-8D4B-EF8408864CD2}" type="slidenum">
              <a:rPr lang="en-US" smtClean="0"/>
              <a:t>‹#›</a:t>
            </a:fld>
            <a:endParaRPr lang="en-US" dirty="0"/>
          </a:p>
        </p:txBody>
      </p:sp>
    </p:spTree>
    <p:extLst>
      <p:ext uri="{BB962C8B-B14F-4D97-AF65-F5344CB8AC3E}">
        <p14:creationId xmlns:p14="http://schemas.microsoft.com/office/powerpoint/2010/main" val="582811415"/>
      </p:ext>
    </p:extLst>
  </p:cSld>
  <p:clrMapOvr>
    <a:masterClrMapping/>
  </p:clrMapOvr>
  <mc:AlternateContent xmlns:mc="http://schemas.openxmlformats.org/markup-compatibility/2006" xmlns:p14="http://schemas.microsoft.com/office/powerpoint/2010/main">
    <mc:Choice Requires="p14">
      <p:transition spd="slow" p14:dur="2000" advTm="57512">
        <p14:prism isContent="1"/>
      </p:transition>
    </mc:Choice>
    <mc:Fallback xmlns="">
      <p:transition spd="slow" advTm="57512">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2DD4B-080D-48CD-823A-026483B893D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8E0823-0686-4A89-A685-2FC0C7D924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167797-1777-4FAA-B28D-543AF040F12D}"/>
              </a:ext>
            </a:extLst>
          </p:cNvPr>
          <p:cNvSpPr>
            <a:spLocks noGrp="1"/>
          </p:cNvSpPr>
          <p:nvPr>
            <p:ph type="dt" sz="half" idx="10"/>
          </p:nvPr>
        </p:nvSpPr>
        <p:spPr/>
        <p:txBody>
          <a:bodyPr/>
          <a:lstStyle/>
          <a:p>
            <a:fld id="{CAD64525-932B-4868-8A7C-B9AE2D842341}" type="datetimeFigureOut">
              <a:rPr lang="en-US" smtClean="0"/>
              <a:t>10/27/2021</a:t>
            </a:fld>
            <a:endParaRPr lang="en-US" dirty="0"/>
          </a:p>
        </p:txBody>
      </p:sp>
      <p:sp>
        <p:nvSpPr>
          <p:cNvPr id="5" name="Footer Placeholder 4">
            <a:extLst>
              <a:ext uri="{FF2B5EF4-FFF2-40B4-BE49-F238E27FC236}">
                <a16:creationId xmlns:a16="http://schemas.microsoft.com/office/drawing/2014/main" id="{AB224EFE-79A8-49FE-BE6B-BF9DC56ED14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BAAACC3-D53F-4CDD-8144-57048F277730}"/>
              </a:ext>
            </a:extLst>
          </p:cNvPr>
          <p:cNvSpPr>
            <a:spLocks noGrp="1"/>
          </p:cNvSpPr>
          <p:nvPr>
            <p:ph type="sldNum" sz="quarter" idx="12"/>
          </p:nvPr>
        </p:nvSpPr>
        <p:spPr/>
        <p:txBody>
          <a:bodyPr/>
          <a:lstStyle/>
          <a:p>
            <a:fld id="{995CE6B1-87E3-4849-8D4B-EF8408864CD2}" type="slidenum">
              <a:rPr lang="en-US" smtClean="0"/>
              <a:t>‹#›</a:t>
            </a:fld>
            <a:endParaRPr lang="en-US" dirty="0"/>
          </a:p>
        </p:txBody>
      </p:sp>
    </p:spTree>
    <p:extLst>
      <p:ext uri="{BB962C8B-B14F-4D97-AF65-F5344CB8AC3E}">
        <p14:creationId xmlns:p14="http://schemas.microsoft.com/office/powerpoint/2010/main" val="2165475925"/>
      </p:ext>
    </p:extLst>
  </p:cSld>
  <p:clrMapOvr>
    <a:masterClrMapping/>
  </p:clrMapOvr>
  <mc:AlternateContent xmlns:mc="http://schemas.openxmlformats.org/markup-compatibility/2006" xmlns:p14="http://schemas.microsoft.com/office/powerpoint/2010/main">
    <mc:Choice Requires="p14">
      <p:transition spd="slow" p14:dur="2000" advTm="57512">
        <p14:prism isContent="1"/>
      </p:transition>
    </mc:Choice>
    <mc:Fallback xmlns="">
      <p:transition spd="slow" advTm="57512">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5A6F54-AABF-494B-A5D7-3BD0AD57DF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1B0BF8-4C7A-4DF7-AFAB-C5F69BCE99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ACD5D-848F-4CD3-A9CD-9C09B1EB0A94}"/>
              </a:ext>
            </a:extLst>
          </p:cNvPr>
          <p:cNvSpPr>
            <a:spLocks noGrp="1"/>
          </p:cNvSpPr>
          <p:nvPr>
            <p:ph type="dt" sz="half" idx="10"/>
          </p:nvPr>
        </p:nvSpPr>
        <p:spPr/>
        <p:txBody>
          <a:bodyPr/>
          <a:lstStyle/>
          <a:p>
            <a:fld id="{CAD64525-932B-4868-8A7C-B9AE2D842341}" type="datetimeFigureOut">
              <a:rPr lang="en-US" smtClean="0"/>
              <a:t>10/27/2021</a:t>
            </a:fld>
            <a:endParaRPr lang="en-US" dirty="0"/>
          </a:p>
        </p:txBody>
      </p:sp>
      <p:sp>
        <p:nvSpPr>
          <p:cNvPr id="5" name="Footer Placeholder 4">
            <a:extLst>
              <a:ext uri="{FF2B5EF4-FFF2-40B4-BE49-F238E27FC236}">
                <a16:creationId xmlns:a16="http://schemas.microsoft.com/office/drawing/2014/main" id="{DF73DAE6-14DF-4345-AE25-908A569FE1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FBE5881-D38B-4E09-BAA0-5BBDCB2A820C}"/>
              </a:ext>
            </a:extLst>
          </p:cNvPr>
          <p:cNvSpPr>
            <a:spLocks noGrp="1"/>
          </p:cNvSpPr>
          <p:nvPr>
            <p:ph type="sldNum" sz="quarter" idx="12"/>
          </p:nvPr>
        </p:nvSpPr>
        <p:spPr/>
        <p:txBody>
          <a:bodyPr/>
          <a:lstStyle/>
          <a:p>
            <a:fld id="{995CE6B1-87E3-4849-8D4B-EF8408864CD2}" type="slidenum">
              <a:rPr lang="en-US" smtClean="0"/>
              <a:t>‹#›</a:t>
            </a:fld>
            <a:endParaRPr lang="en-US" dirty="0"/>
          </a:p>
        </p:txBody>
      </p:sp>
    </p:spTree>
    <p:extLst>
      <p:ext uri="{BB962C8B-B14F-4D97-AF65-F5344CB8AC3E}">
        <p14:creationId xmlns:p14="http://schemas.microsoft.com/office/powerpoint/2010/main" val="3987724940"/>
      </p:ext>
    </p:extLst>
  </p:cSld>
  <p:clrMapOvr>
    <a:masterClrMapping/>
  </p:clrMapOvr>
  <mc:AlternateContent xmlns:mc="http://schemas.openxmlformats.org/markup-compatibility/2006" xmlns:p14="http://schemas.microsoft.com/office/powerpoint/2010/main">
    <mc:Choice Requires="p14">
      <p:transition spd="slow" p14:dur="2000" advTm="57512">
        <p14:prism isContent="1"/>
      </p:transition>
    </mc:Choice>
    <mc:Fallback xmlns="">
      <p:transition spd="slow" advTm="57512">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100C6-F4F3-4F34-9920-7221303312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1E3355-A749-48D0-88CE-945D4F2E1F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3EBD8B-FAC3-40B0-8BC8-7D0A9B92DC40}"/>
              </a:ext>
            </a:extLst>
          </p:cNvPr>
          <p:cNvSpPr>
            <a:spLocks noGrp="1"/>
          </p:cNvSpPr>
          <p:nvPr>
            <p:ph type="dt" sz="half" idx="10"/>
          </p:nvPr>
        </p:nvSpPr>
        <p:spPr/>
        <p:txBody>
          <a:bodyPr/>
          <a:lstStyle/>
          <a:p>
            <a:fld id="{CAD64525-932B-4868-8A7C-B9AE2D842341}" type="datetimeFigureOut">
              <a:rPr lang="en-US" smtClean="0"/>
              <a:t>10/27/2021</a:t>
            </a:fld>
            <a:endParaRPr lang="en-US" dirty="0"/>
          </a:p>
        </p:txBody>
      </p:sp>
      <p:sp>
        <p:nvSpPr>
          <p:cNvPr id="5" name="Footer Placeholder 4">
            <a:extLst>
              <a:ext uri="{FF2B5EF4-FFF2-40B4-BE49-F238E27FC236}">
                <a16:creationId xmlns:a16="http://schemas.microsoft.com/office/drawing/2014/main" id="{C5E7F315-5595-4100-8000-9DAF0665681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BC8E1A-588C-4FFC-92F8-2C3853DF1D36}"/>
              </a:ext>
            </a:extLst>
          </p:cNvPr>
          <p:cNvSpPr>
            <a:spLocks noGrp="1"/>
          </p:cNvSpPr>
          <p:nvPr>
            <p:ph type="sldNum" sz="quarter" idx="12"/>
          </p:nvPr>
        </p:nvSpPr>
        <p:spPr/>
        <p:txBody>
          <a:bodyPr/>
          <a:lstStyle/>
          <a:p>
            <a:fld id="{995CE6B1-87E3-4849-8D4B-EF8408864CD2}" type="slidenum">
              <a:rPr lang="en-US" smtClean="0"/>
              <a:t>‹#›</a:t>
            </a:fld>
            <a:endParaRPr lang="en-US" dirty="0"/>
          </a:p>
        </p:txBody>
      </p:sp>
    </p:spTree>
    <p:extLst>
      <p:ext uri="{BB962C8B-B14F-4D97-AF65-F5344CB8AC3E}">
        <p14:creationId xmlns:p14="http://schemas.microsoft.com/office/powerpoint/2010/main" val="1814669786"/>
      </p:ext>
    </p:extLst>
  </p:cSld>
  <p:clrMapOvr>
    <a:masterClrMapping/>
  </p:clrMapOvr>
  <mc:AlternateContent xmlns:mc="http://schemas.openxmlformats.org/markup-compatibility/2006" xmlns:p14="http://schemas.microsoft.com/office/powerpoint/2010/main">
    <mc:Choice Requires="p14">
      <p:transition spd="slow" p14:dur="2000" advTm="57512">
        <p14:prism isContent="1"/>
      </p:transition>
    </mc:Choice>
    <mc:Fallback xmlns="">
      <p:transition spd="slow" advTm="57512">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94F68-96FC-438D-B7D7-0F4AE29CCD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94E761-E2F2-4DAE-89D2-CDABE02E93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252E87-CB9C-45AC-9484-E6B65D9BA46A}"/>
              </a:ext>
            </a:extLst>
          </p:cNvPr>
          <p:cNvSpPr>
            <a:spLocks noGrp="1"/>
          </p:cNvSpPr>
          <p:nvPr>
            <p:ph type="dt" sz="half" idx="10"/>
          </p:nvPr>
        </p:nvSpPr>
        <p:spPr/>
        <p:txBody>
          <a:bodyPr/>
          <a:lstStyle/>
          <a:p>
            <a:fld id="{CAD64525-932B-4868-8A7C-B9AE2D842341}" type="datetimeFigureOut">
              <a:rPr lang="en-US" smtClean="0"/>
              <a:t>10/27/2021</a:t>
            </a:fld>
            <a:endParaRPr lang="en-US" dirty="0"/>
          </a:p>
        </p:txBody>
      </p:sp>
      <p:sp>
        <p:nvSpPr>
          <p:cNvPr id="5" name="Footer Placeholder 4">
            <a:extLst>
              <a:ext uri="{FF2B5EF4-FFF2-40B4-BE49-F238E27FC236}">
                <a16:creationId xmlns:a16="http://schemas.microsoft.com/office/drawing/2014/main" id="{6BC2CBB9-072D-4060-B898-07D3DC6DEA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F527D7-1075-4163-A2ED-081501B37EFA}"/>
              </a:ext>
            </a:extLst>
          </p:cNvPr>
          <p:cNvSpPr>
            <a:spLocks noGrp="1"/>
          </p:cNvSpPr>
          <p:nvPr>
            <p:ph type="sldNum" sz="quarter" idx="12"/>
          </p:nvPr>
        </p:nvSpPr>
        <p:spPr/>
        <p:txBody>
          <a:bodyPr/>
          <a:lstStyle/>
          <a:p>
            <a:fld id="{995CE6B1-87E3-4849-8D4B-EF8408864CD2}" type="slidenum">
              <a:rPr lang="en-US" smtClean="0"/>
              <a:t>‹#›</a:t>
            </a:fld>
            <a:endParaRPr lang="en-US" dirty="0"/>
          </a:p>
        </p:txBody>
      </p:sp>
    </p:spTree>
    <p:extLst>
      <p:ext uri="{BB962C8B-B14F-4D97-AF65-F5344CB8AC3E}">
        <p14:creationId xmlns:p14="http://schemas.microsoft.com/office/powerpoint/2010/main" val="2858444710"/>
      </p:ext>
    </p:extLst>
  </p:cSld>
  <p:clrMapOvr>
    <a:masterClrMapping/>
  </p:clrMapOvr>
  <mc:AlternateContent xmlns:mc="http://schemas.openxmlformats.org/markup-compatibility/2006" xmlns:p14="http://schemas.microsoft.com/office/powerpoint/2010/main">
    <mc:Choice Requires="p14">
      <p:transition spd="slow" p14:dur="2000" advTm="57512">
        <p14:prism isContent="1"/>
      </p:transition>
    </mc:Choice>
    <mc:Fallback xmlns="">
      <p:transition spd="slow" advTm="57512">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A370D-D443-4251-92F0-EF3918DEF2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64ABF4-8E7C-4802-9599-40464AEF69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BF658B-565C-4BB8-A066-216FA1697D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3CD46D-22D7-414E-8393-8952FCA66362}"/>
              </a:ext>
            </a:extLst>
          </p:cNvPr>
          <p:cNvSpPr>
            <a:spLocks noGrp="1"/>
          </p:cNvSpPr>
          <p:nvPr>
            <p:ph type="dt" sz="half" idx="10"/>
          </p:nvPr>
        </p:nvSpPr>
        <p:spPr/>
        <p:txBody>
          <a:bodyPr/>
          <a:lstStyle/>
          <a:p>
            <a:fld id="{CAD64525-932B-4868-8A7C-B9AE2D842341}" type="datetimeFigureOut">
              <a:rPr lang="en-US" smtClean="0"/>
              <a:t>10/27/2021</a:t>
            </a:fld>
            <a:endParaRPr lang="en-US" dirty="0"/>
          </a:p>
        </p:txBody>
      </p:sp>
      <p:sp>
        <p:nvSpPr>
          <p:cNvPr id="6" name="Footer Placeholder 5">
            <a:extLst>
              <a:ext uri="{FF2B5EF4-FFF2-40B4-BE49-F238E27FC236}">
                <a16:creationId xmlns:a16="http://schemas.microsoft.com/office/drawing/2014/main" id="{46801AF8-D37F-45F2-9501-385DB4DB61E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9BC5706-A785-42AB-AA77-B70DEA7220C1}"/>
              </a:ext>
            </a:extLst>
          </p:cNvPr>
          <p:cNvSpPr>
            <a:spLocks noGrp="1"/>
          </p:cNvSpPr>
          <p:nvPr>
            <p:ph type="sldNum" sz="quarter" idx="12"/>
          </p:nvPr>
        </p:nvSpPr>
        <p:spPr/>
        <p:txBody>
          <a:bodyPr/>
          <a:lstStyle/>
          <a:p>
            <a:fld id="{995CE6B1-87E3-4849-8D4B-EF8408864CD2}" type="slidenum">
              <a:rPr lang="en-US" smtClean="0"/>
              <a:t>‹#›</a:t>
            </a:fld>
            <a:endParaRPr lang="en-US" dirty="0"/>
          </a:p>
        </p:txBody>
      </p:sp>
    </p:spTree>
    <p:extLst>
      <p:ext uri="{BB962C8B-B14F-4D97-AF65-F5344CB8AC3E}">
        <p14:creationId xmlns:p14="http://schemas.microsoft.com/office/powerpoint/2010/main" val="3770166712"/>
      </p:ext>
    </p:extLst>
  </p:cSld>
  <p:clrMapOvr>
    <a:masterClrMapping/>
  </p:clrMapOvr>
  <mc:AlternateContent xmlns:mc="http://schemas.openxmlformats.org/markup-compatibility/2006" xmlns:p14="http://schemas.microsoft.com/office/powerpoint/2010/main">
    <mc:Choice Requires="p14">
      <p:transition spd="slow" p14:dur="2000" advTm="57512">
        <p14:prism isContent="1"/>
      </p:transition>
    </mc:Choice>
    <mc:Fallback xmlns="">
      <p:transition spd="slow" advTm="57512">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ECEBE-A9B6-45C1-BB51-560C8563E7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4C6829-1EE3-4ECC-BBEB-A896298991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267F72-2519-4234-9E2A-467A6565C1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19B4F0-3343-415A-9179-E750EE8EE7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9A4E41-DA0C-4AEA-B59E-4B6953739E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32CCFF-993F-4F34-A0EC-41388C7F88D0}"/>
              </a:ext>
            </a:extLst>
          </p:cNvPr>
          <p:cNvSpPr>
            <a:spLocks noGrp="1"/>
          </p:cNvSpPr>
          <p:nvPr>
            <p:ph type="dt" sz="half" idx="10"/>
          </p:nvPr>
        </p:nvSpPr>
        <p:spPr/>
        <p:txBody>
          <a:bodyPr/>
          <a:lstStyle/>
          <a:p>
            <a:fld id="{CAD64525-932B-4868-8A7C-B9AE2D842341}" type="datetimeFigureOut">
              <a:rPr lang="en-US" smtClean="0"/>
              <a:t>10/27/2021</a:t>
            </a:fld>
            <a:endParaRPr lang="en-US" dirty="0"/>
          </a:p>
        </p:txBody>
      </p:sp>
      <p:sp>
        <p:nvSpPr>
          <p:cNvPr id="8" name="Footer Placeholder 7">
            <a:extLst>
              <a:ext uri="{FF2B5EF4-FFF2-40B4-BE49-F238E27FC236}">
                <a16:creationId xmlns:a16="http://schemas.microsoft.com/office/drawing/2014/main" id="{4F7F8261-BF34-45FC-A1B4-B94AC0791E9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5CF7CC9-1CDA-4951-8571-D7F10D3E8ED9}"/>
              </a:ext>
            </a:extLst>
          </p:cNvPr>
          <p:cNvSpPr>
            <a:spLocks noGrp="1"/>
          </p:cNvSpPr>
          <p:nvPr>
            <p:ph type="sldNum" sz="quarter" idx="12"/>
          </p:nvPr>
        </p:nvSpPr>
        <p:spPr/>
        <p:txBody>
          <a:bodyPr/>
          <a:lstStyle/>
          <a:p>
            <a:fld id="{995CE6B1-87E3-4849-8D4B-EF8408864CD2}" type="slidenum">
              <a:rPr lang="en-US" smtClean="0"/>
              <a:t>‹#›</a:t>
            </a:fld>
            <a:endParaRPr lang="en-US" dirty="0"/>
          </a:p>
        </p:txBody>
      </p:sp>
    </p:spTree>
    <p:extLst>
      <p:ext uri="{BB962C8B-B14F-4D97-AF65-F5344CB8AC3E}">
        <p14:creationId xmlns:p14="http://schemas.microsoft.com/office/powerpoint/2010/main" val="909864424"/>
      </p:ext>
    </p:extLst>
  </p:cSld>
  <p:clrMapOvr>
    <a:masterClrMapping/>
  </p:clrMapOvr>
  <mc:AlternateContent xmlns:mc="http://schemas.openxmlformats.org/markup-compatibility/2006" xmlns:p14="http://schemas.microsoft.com/office/powerpoint/2010/main">
    <mc:Choice Requires="p14">
      <p:transition spd="slow" p14:dur="2000" advTm="57512">
        <p14:prism isContent="1"/>
      </p:transition>
    </mc:Choice>
    <mc:Fallback xmlns="">
      <p:transition spd="slow" advTm="57512">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8B138-D710-4DD7-9BFC-CACFF3068E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F94F55-806D-4165-B896-510A9AEAC26C}"/>
              </a:ext>
            </a:extLst>
          </p:cNvPr>
          <p:cNvSpPr>
            <a:spLocks noGrp="1"/>
          </p:cNvSpPr>
          <p:nvPr>
            <p:ph type="dt" sz="half" idx="10"/>
          </p:nvPr>
        </p:nvSpPr>
        <p:spPr/>
        <p:txBody>
          <a:bodyPr/>
          <a:lstStyle/>
          <a:p>
            <a:fld id="{CAD64525-932B-4868-8A7C-B9AE2D842341}" type="datetimeFigureOut">
              <a:rPr lang="en-US" smtClean="0"/>
              <a:t>10/27/2021</a:t>
            </a:fld>
            <a:endParaRPr lang="en-US" dirty="0"/>
          </a:p>
        </p:txBody>
      </p:sp>
      <p:sp>
        <p:nvSpPr>
          <p:cNvPr id="4" name="Footer Placeholder 3">
            <a:extLst>
              <a:ext uri="{FF2B5EF4-FFF2-40B4-BE49-F238E27FC236}">
                <a16:creationId xmlns:a16="http://schemas.microsoft.com/office/drawing/2014/main" id="{85AF819F-4773-481A-8DC9-ED1494984CF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0C66AD2-D2EA-4C5A-ACDF-4E370BD30102}"/>
              </a:ext>
            </a:extLst>
          </p:cNvPr>
          <p:cNvSpPr>
            <a:spLocks noGrp="1"/>
          </p:cNvSpPr>
          <p:nvPr>
            <p:ph type="sldNum" sz="quarter" idx="12"/>
          </p:nvPr>
        </p:nvSpPr>
        <p:spPr/>
        <p:txBody>
          <a:bodyPr/>
          <a:lstStyle/>
          <a:p>
            <a:fld id="{995CE6B1-87E3-4849-8D4B-EF8408864CD2}" type="slidenum">
              <a:rPr lang="en-US" smtClean="0"/>
              <a:t>‹#›</a:t>
            </a:fld>
            <a:endParaRPr lang="en-US" dirty="0"/>
          </a:p>
        </p:txBody>
      </p:sp>
    </p:spTree>
    <p:extLst>
      <p:ext uri="{BB962C8B-B14F-4D97-AF65-F5344CB8AC3E}">
        <p14:creationId xmlns:p14="http://schemas.microsoft.com/office/powerpoint/2010/main" val="3630402377"/>
      </p:ext>
    </p:extLst>
  </p:cSld>
  <p:clrMapOvr>
    <a:masterClrMapping/>
  </p:clrMapOvr>
  <mc:AlternateContent xmlns:mc="http://schemas.openxmlformats.org/markup-compatibility/2006" xmlns:p14="http://schemas.microsoft.com/office/powerpoint/2010/main">
    <mc:Choice Requires="p14">
      <p:transition spd="slow" p14:dur="2000" advTm="57512">
        <p14:prism isContent="1"/>
      </p:transition>
    </mc:Choice>
    <mc:Fallback xmlns="">
      <p:transition spd="slow" advTm="57512">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A5261D-BDBB-4F19-8734-E2E48F41FAE4}"/>
              </a:ext>
            </a:extLst>
          </p:cNvPr>
          <p:cNvSpPr>
            <a:spLocks noGrp="1"/>
          </p:cNvSpPr>
          <p:nvPr>
            <p:ph type="dt" sz="half" idx="10"/>
          </p:nvPr>
        </p:nvSpPr>
        <p:spPr/>
        <p:txBody>
          <a:bodyPr/>
          <a:lstStyle/>
          <a:p>
            <a:fld id="{CAD64525-932B-4868-8A7C-B9AE2D842341}" type="datetimeFigureOut">
              <a:rPr lang="en-US" smtClean="0"/>
              <a:t>10/27/2021</a:t>
            </a:fld>
            <a:endParaRPr lang="en-US" dirty="0"/>
          </a:p>
        </p:txBody>
      </p:sp>
      <p:sp>
        <p:nvSpPr>
          <p:cNvPr id="3" name="Footer Placeholder 2">
            <a:extLst>
              <a:ext uri="{FF2B5EF4-FFF2-40B4-BE49-F238E27FC236}">
                <a16:creationId xmlns:a16="http://schemas.microsoft.com/office/drawing/2014/main" id="{DD9AA7F8-45B3-466F-8B12-B50DBA98C10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5DA3CDF-73F9-430B-8DFB-DF2131D091A5}"/>
              </a:ext>
            </a:extLst>
          </p:cNvPr>
          <p:cNvSpPr>
            <a:spLocks noGrp="1"/>
          </p:cNvSpPr>
          <p:nvPr>
            <p:ph type="sldNum" sz="quarter" idx="12"/>
          </p:nvPr>
        </p:nvSpPr>
        <p:spPr/>
        <p:txBody>
          <a:bodyPr/>
          <a:lstStyle/>
          <a:p>
            <a:fld id="{995CE6B1-87E3-4849-8D4B-EF8408864CD2}" type="slidenum">
              <a:rPr lang="en-US" smtClean="0"/>
              <a:t>‹#›</a:t>
            </a:fld>
            <a:endParaRPr lang="en-US" dirty="0"/>
          </a:p>
        </p:txBody>
      </p:sp>
    </p:spTree>
    <p:extLst>
      <p:ext uri="{BB962C8B-B14F-4D97-AF65-F5344CB8AC3E}">
        <p14:creationId xmlns:p14="http://schemas.microsoft.com/office/powerpoint/2010/main" val="1114218681"/>
      </p:ext>
    </p:extLst>
  </p:cSld>
  <p:clrMapOvr>
    <a:masterClrMapping/>
  </p:clrMapOvr>
  <mc:AlternateContent xmlns:mc="http://schemas.openxmlformats.org/markup-compatibility/2006" xmlns:p14="http://schemas.microsoft.com/office/powerpoint/2010/main">
    <mc:Choice Requires="p14">
      <p:transition spd="slow" p14:dur="2000" advTm="57512">
        <p14:prism isContent="1"/>
      </p:transition>
    </mc:Choice>
    <mc:Fallback xmlns="">
      <p:transition spd="slow" advTm="57512">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4827A-4AC6-44C8-8B86-3DF743A143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CEB56A-E48F-41AA-8062-0316DCBF29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DDD6E3-1F28-4785-88BB-FDDE495F92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1126FC-805A-49D2-88D4-F5021E7C3A80}"/>
              </a:ext>
            </a:extLst>
          </p:cNvPr>
          <p:cNvSpPr>
            <a:spLocks noGrp="1"/>
          </p:cNvSpPr>
          <p:nvPr>
            <p:ph type="dt" sz="half" idx="10"/>
          </p:nvPr>
        </p:nvSpPr>
        <p:spPr/>
        <p:txBody>
          <a:bodyPr/>
          <a:lstStyle/>
          <a:p>
            <a:fld id="{CAD64525-932B-4868-8A7C-B9AE2D842341}" type="datetimeFigureOut">
              <a:rPr lang="en-US" smtClean="0"/>
              <a:t>10/27/2021</a:t>
            </a:fld>
            <a:endParaRPr lang="en-US" dirty="0"/>
          </a:p>
        </p:txBody>
      </p:sp>
      <p:sp>
        <p:nvSpPr>
          <p:cNvPr id="6" name="Footer Placeholder 5">
            <a:extLst>
              <a:ext uri="{FF2B5EF4-FFF2-40B4-BE49-F238E27FC236}">
                <a16:creationId xmlns:a16="http://schemas.microsoft.com/office/drawing/2014/main" id="{6D068715-ACD0-4E14-BA29-61CCF680A34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0F6F92F-D52E-4E8F-B498-213E4E07E05F}"/>
              </a:ext>
            </a:extLst>
          </p:cNvPr>
          <p:cNvSpPr>
            <a:spLocks noGrp="1"/>
          </p:cNvSpPr>
          <p:nvPr>
            <p:ph type="sldNum" sz="quarter" idx="12"/>
          </p:nvPr>
        </p:nvSpPr>
        <p:spPr/>
        <p:txBody>
          <a:bodyPr/>
          <a:lstStyle/>
          <a:p>
            <a:fld id="{995CE6B1-87E3-4849-8D4B-EF8408864CD2}" type="slidenum">
              <a:rPr lang="en-US" smtClean="0"/>
              <a:t>‹#›</a:t>
            </a:fld>
            <a:endParaRPr lang="en-US" dirty="0"/>
          </a:p>
        </p:txBody>
      </p:sp>
    </p:spTree>
    <p:extLst>
      <p:ext uri="{BB962C8B-B14F-4D97-AF65-F5344CB8AC3E}">
        <p14:creationId xmlns:p14="http://schemas.microsoft.com/office/powerpoint/2010/main" val="2847583019"/>
      </p:ext>
    </p:extLst>
  </p:cSld>
  <p:clrMapOvr>
    <a:masterClrMapping/>
  </p:clrMapOvr>
  <mc:AlternateContent xmlns:mc="http://schemas.openxmlformats.org/markup-compatibility/2006" xmlns:p14="http://schemas.microsoft.com/office/powerpoint/2010/main">
    <mc:Choice Requires="p14">
      <p:transition spd="slow" p14:dur="2000" advTm="57512">
        <p14:prism isContent="1"/>
      </p:transition>
    </mc:Choice>
    <mc:Fallback xmlns="">
      <p:transition spd="slow" advTm="57512">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2B3B-3759-4F92-B06A-4BA9718654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65230A-ED11-4BB1-8167-A416B499FE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702E93E-03AE-4725-9BDD-1E023010D9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A27332-5579-47ED-9797-C1E7647FCB5F}"/>
              </a:ext>
            </a:extLst>
          </p:cNvPr>
          <p:cNvSpPr>
            <a:spLocks noGrp="1"/>
          </p:cNvSpPr>
          <p:nvPr>
            <p:ph type="dt" sz="half" idx="10"/>
          </p:nvPr>
        </p:nvSpPr>
        <p:spPr/>
        <p:txBody>
          <a:bodyPr/>
          <a:lstStyle/>
          <a:p>
            <a:fld id="{CAD64525-932B-4868-8A7C-B9AE2D842341}" type="datetimeFigureOut">
              <a:rPr lang="en-US" smtClean="0"/>
              <a:t>10/27/2021</a:t>
            </a:fld>
            <a:endParaRPr lang="en-US" dirty="0"/>
          </a:p>
        </p:txBody>
      </p:sp>
      <p:sp>
        <p:nvSpPr>
          <p:cNvPr id="6" name="Footer Placeholder 5">
            <a:extLst>
              <a:ext uri="{FF2B5EF4-FFF2-40B4-BE49-F238E27FC236}">
                <a16:creationId xmlns:a16="http://schemas.microsoft.com/office/drawing/2014/main" id="{E868A673-A296-481E-9774-BB0D6479E8A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77EB46B-C6FD-4495-9915-82F66A6FF9C6}"/>
              </a:ext>
            </a:extLst>
          </p:cNvPr>
          <p:cNvSpPr>
            <a:spLocks noGrp="1"/>
          </p:cNvSpPr>
          <p:nvPr>
            <p:ph type="sldNum" sz="quarter" idx="12"/>
          </p:nvPr>
        </p:nvSpPr>
        <p:spPr/>
        <p:txBody>
          <a:bodyPr/>
          <a:lstStyle/>
          <a:p>
            <a:fld id="{995CE6B1-87E3-4849-8D4B-EF8408864CD2}" type="slidenum">
              <a:rPr lang="en-US" smtClean="0"/>
              <a:t>‹#›</a:t>
            </a:fld>
            <a:endParaRPr lang="en-US" dirty="0"/>
          </a:p>
        </p:txBody>
      </p:sp>
    </p:spTree>
    <p:extLst>
      <p:ext uri="{BB962C8B-B14F-4D97-AF65-F5344CB8AC3E}">
        <p14:creationId xmlns:p14="http://schemas.microsoft.com/office/powerpoint/2010/main" val="903811225"/>
      </p:ext>
    </p:extLst>
  </p:cSld>
  <p:clrMapOvr>
    <a:masterClrMapping/>
  </p:clrMapOvr>
  <mc:AlternateContent xmlns:mc="http://schemas.openxmlformats.org/markup-compatibility/2006" xmlns:p14="http://schemas.microsoft.com/office/powerpoint/2010/main">
    <mc:Choice Requires="p14">
      <p:transition spd="slow" p14:dur="2000" advTm="57512">
        <p14:prism isContent="1"/>
      </p:transition>
    </mc:Choice>
    <mc:Fallback xmlns="">
      <p:transition spd="slow" advTm="57512">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48FC65-F156-4A41-A80A-458B36652C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A97E78-0868-4857-AFA5-FF56C2467F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DC64C0-0C2F-4FE2-B802-0C49A00E13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D64525-932B-4868-8A7C-B9AE2D842341}" type="datetimeFigureOut">
              <a:rPr lang="en-US" smtClean="0"/>
              <a:t>10/27/2021</a:t>
            </a:fld>
            <a:endParaRPr lang="en-US" dirty="0"/>
          </a:p>
        </p:txBody>
      </p:sp>
      <p:sp>
        <p:nvSpPr>
          <p:cNvPr id="5" name="Footer Placeholder 4">
            <a:extLst>
              <a:ext uri="{FF2B5EF4-FFF2-40B4-BE49-F238E27FC236}">
                <a16:creationId xmlns:a16="http://schemas.microsoft.com/office/drawing/2014/main" id="{FDF2015D-57DC-4D4A-9B59-A393AE4295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DB1C32B-7FC5-49F7-A5E5-500BCE4F47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5CE6B1-87E3-4849-8D4B-EF8408864CD2}" type="slidenum">
              <a:rPr lang="en-US" smtClean="0"/>
              <a:t>‹#›</a:t>
            </a:fld>
            <a:endParaRPr lang="en-US" dirty="0"/>
          </a:p>
        </p:txBody>
      </p:sp>
    </p:spTree>
    <p:extLst>
      <p:ext uri="{BB962C8B-B14F-4D97-AF65-F5344CB8AC3E}">
        <p14:creationId xmlns:p14="http://schemas.microsoft.com/office/powerpoint/2010/main" val="39034959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Tm="57512">
        <p14:prism isContent="1"/>
      </p:transition>
    </mc:Choice>
    <mc:Fallback xmlns="">
      <p:transition spd="slow" advTm="57512">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apps.legislature.ky.gov/law/statutes/statute.aspx?id=48800"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jfi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8.jfi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1.png"/><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C1320-C755-4D6A-9C82-D4EBC92FDDCE}"/>
              </a:ext>
            </a:extLst>
          </p:cNvPr>
          <p:cNvSpPr>
            <a:spLocks noGrp="1"/>
          </p:cNvSpPr>
          <p:nvPr>
            <p:ph type="ctrTitle"/>
          </p:nvPr>
        </p:nvSpPr>
        <p:spPr>
          <a:xfrm>
            <a:off x="212436" y="1122363"/>
            <a:ext cx="11767128" cy="771092"/>
          </a:xfrm>
        </p:spPr>
        <p:txBody>
          <a:bodyPr/>
          <a:lstStyle/>
          <a:p>
            <a:r>
              <a:rPr kumimoji="0" lang="en-US" sz="4000" b="1"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j-ea"/>
                <a:cs typeface="+mj-cs"/>
              </a:rPr>
              <a:t>Kentucky Board of Emergency Medical Services</a:t>
            </a:r>
            <a:endParaRPr lang="en-US" dirty="0"/>
          </a:p>
        </p:txBody>
      </p:sp>
      <p:sp>
        <p:nvSpPr>
          <p:cNvPr id="3" name="Subtitle 2">
            <a:extLst>
              <a:ext uri="{FF2B5EF4-FFF2-40B4-BE49-F238E27FC236}">
                <a16:creationId xmlns:a16="http://schemas.microsoft.com/office/drawing/2014/main" id="{5ACF7D8A-4993-4E3B-94B9-45C2A701289D}"/>
              </a:ext>
            </a:extLst>
          </p:cNvPr>
          <p:cNvSpPr>
            <a:spLocks noGrp="1"/>
          </p:cNvSpPr>
          <p:nvPr>
            <p:ph type="subTitle" idx="1"/>
          </p:nvPr>
        </p:nvSpPr>
        <p:spPr>
          <a:xfrm>
            <a:off x="1524000" y="2770910"/>
            <a:ext cx="9144000" cy="1533236"/>
          </a:xfrm>
        </p:spPr>
        <p:txBody>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HIV/AIDS Education for EMS Providers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2021</a:t>
            </a:r>
          </a:p>
          <a:p>
            <a:endParaRPr lang="en-US" dirty="0"/>
          </a:p>
        </p:txBody>
      </p:sp>
    </p:spTree>
    <p:extLst>
      <p:ext uri="{BB962C8B-B14F-4D97-AF65-F5344CB8AC3E}">
        <p14:creationId xmlns:p14="http://schemas.microsoft.com/office/powerpoint/2010/main" val="1973232195"/>
      </p:ext>
    </p:extLst>
  </p:cSld>
  <p:clrMapOvr>
    <a:masterClrMapping/>
  </p:clrMapOvr>
  <mc:AlternateContent xmlns:mc="http://schemas.openxmlformats.org/markup-compatibility/2006" xmlns:p14="http://schemas.microsoft.com/office/powerpoint/2010/main">
    <mc:Choice Requires="p14">
      <p:transition spd="slow" p14:dur="2000" advTm="57512">
        <p14:prism isContent="1"/>
      </p:transition>
    </mc:Choice>
    <mc:Fallback xmlns="">
      <p:transition spd="slow" advTm="57512">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0393" y="187235"/>
            <a:ext cx="11299970" cy="514729"/>
          </a:xfrm>
        </p:spPr>
        <p:txBody>
          <a:bodyPr>
            <a:normAutofit fontScale="90000"/>
          </a:bodyPr>
          <a:lstStyle/>
          <a:p>
            <a:r>
              <a:rPr lang="en-US" sz="3600" b="1" dirty="0">
                <a:solidFill>
                  <a:srgbClr val="002060"/>
                </a:solidFill>
                <a:latin typeface="+mn-lt"/>
                <a:cs typeface="Times New Roman" panose="02020603050405020304" pitchFamily="18" charset="0"/>
              </a:rPr>
              <a:t>Transmission of Bloodborne Pathogens (Continued)</a:t>
            </a:r>
          </a:p>
        </p:txBody>
      </p:sp>
      <p:sp>
        <p:nvSpPr>
          <p:cNvPr id="7" name="TextBox 6">
            <a:extLst>
              <a:ext uri="{FF2B5EF4-FFF2-40B4-BE49-F238E27FC236}">
                <a16:creationId xmlns:a16="http://schemas.microsoft.com/office/drawing/2014/main" id="{3756069F-6FBA-4DF6-AC8F-806CD7CEFCFE}"/>
              </a:ext>
            </a:extLst>
          </p:cNvPr>
          <p:cNvSpPr txBox="1"/>
          <p:nvPr/>
        </p:nvSpPr>
        <p:spPr>
          <a:xfrm>
            <a:off x="298573" y="701964"/>
            <a:ext cx="11311790" cy="3970318"/>
          </a:xfrm>
          <a:prstGeom prst="rect">
            <a:avLst/>
          </a:prstGeom>
          <a:noFill/>
        </p:spPr>
        <p:txBody>
          <a:bodyPr wrap="square" rtlCol="0">
            <a:spAutoFit/>
          </a:bodyPr>
          <a:lstStyle/>
          <a:p>
            <a:r>
              <a:rPr lang="en-US" sz="2400" u="sng" dirty="0">
                <a:solidFill>
                  <a:schemeClr val="accent1">
                    <a:lumMod val="50000"/>
                  </a:schemeClr>
                </a:solidFill>
                <a:latin typeface="Century Gothic" panose="020B0502020202020204" pitchFamily="34" charset="0"/>
              </a:rPr>
              <a:t>Occupational Exposure:</a:t>
            </a:r>
          </a:p>
          <a:p>
            <a:pPr marL="342900" indent="-342900">
              <a:buFont typeface="Arial" panose="020B0604020202020204" pitchFamily="34" charset="0"/>
              <a:buChar char="•"/>
            </a:pPr>
            <a:r>
              <a:rPr lang="en-US" sz="2200" dirty="0">
                <a:solidFill>
                  <a:schemeClr val="accent1">
                    <a:lumMod val="50000"/>
                  </a:schemeClr>
                </a:solidFill>
                <a:latin typeface="Century Gothic" panose="020B0502020202020204" pitchFamily="34" charset="0"/>
              </a:rPr>
              <a:t>Means reasonably anticipated skin, eye, mucous membrane, or parenteral (piercing of the skin) contact with blood or OPIM that may result from the performance of an employee's duties</a:t>
            </a:r>
          </a:p>
          <a:p>
            <a:endParaRPr lang="en-US" sz="220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Exposure Incident: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rgbClr val="4472C4">
                    <a:lumMod val="50000"/>
                  </a:srgbClr>
                </a:solidFill>
                <a:latin typeface="Century Gothic" panose="020B0502020202020204" pitchFamily="34" charset="0"/>
              </a:rPr>
              <a:t>I</a:t>
            </a:r>
            <a:r>
              <a:rPr kumimoji="0" lang="en-US" sz="2400" b="0" i="0"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 a specific contact with blood or OPIM that can transmit a bloodborne disease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endParaRPr lang="en-US" sz="2200" dirty="0">
              <a:solidFill>
                <a:schemeClr val="accent1">
                  <a:lumMod val="50000"/>
                </a:schemeClr>
              </a:solidFill>
              <a:latin typeface="Century Gothic" panose="020B0502020202020204" pitchFamily="34" charset="0"/>
            </a:endParaRPr>
          </a:p>
          <a:p>
            <a:pPr marL="342900" indent="-342900">
              <a:buFont typeface="Arial" panose="020B0604020202020204" pitchFamily="34" charset="0"/>
              <a:buChar char="•"/>
            </a:pPr>
            <a:endParaRPr lang="en-US" sz="2200" dirty="0">
              <a:solidFill>
                <a:schemeClr val="accent1">
                  <a:lumMod val="50000"/>
                </a:schemeClr>
              </a:solidFill>
              <a:latin typeface="Century Gothic" panose="020B0502020202020204" pitchFamily="34" charset="0"/>
            </a:endParaRPr>
          </a:p>
        </p:txBody>
      </p:sp>
      <p:pic>
        <p:nvPicPr>
          <p:cNvPr id="2" name="Picture 1">
            <a:extLst>
              <a:ext uri="{FF2B5EF4-FFF2-40B4-BE49-F238E27FC236}">
                <a16:creationId xmlns:a16="http://schemas.microsoft.com/office/drawing/2014/main" id="{C3C71CE7-870C-4436-80A4-3511DC8B2564}"/>
              </a:ext>
            </a:extLst>
          </p:cNvPr>
          <p:cNvPicPr>
            <a:picLocks noChangeAspect="1"/>
          </p:cNvPicPr>
          <p:nvPr/>
        </p:nvPicPr>
        <p:blipFill>
          <a:blip r:embed="rId3"/>
          <a:stretch>
            <a:fillRect/>
          </a:stretch>
        </p:blipFill>
        <p:spPr>
          <a:xfrm>
            <a:off x="5048808" y="3170037"/>
            <a:ext cx="2398594" cy="1862738"/>
          </a:xfrm>
          <a:prstGeom prst="rect">
            <a:avLst/>
          </a:prstGeom>
        </p:spPr>
      </p:pic>
    </p:spTree>
    <p:extLst>
      <p:ext uri="{BB962C8B-B14F-4D97-AF65-F5344CB8AC3E}">
        <p14:creationId xmlns:p14="http://schemas.microsoft.com/office/powerpoint/2010/main" val="888216441"/>
      </p:ext>
    </p:extLst>
  </p:cSld>
  <p:clrMapOvr>
    <a:masterClrMapping/>
  </p:clrMapOvr>
  <mc:AlternateContent xmlns:mc="http://schemas.openxmlformats.org/markup-compatibility/2006" xmlns:p14="http://schemas.microsoft.com/office/powerpoint/2010/main">
    <mc:Choice Requires="p14">
      <p:transition spd="slow" p14:dur="1200" advTm="12907">
        <p14:prism/>
      </p:transition>
    </mc:Choice>
    <mc:Fallback xmlns="">
      <p:transition spd="slow" advTm="12907">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0393" y="187235"/>
            <a:ext cx="11299970" cy="638388"/>
          </a:xfrm>
        </p:spPr>
        <p:txBody>
          <a:bodyPr>
            <a:normAutofit/>
          </a:bodyPr>
          <a:lstStyle/>
          <a:p>
            <a:r>
              <a:rPr lang="en-US" sz="3600" b="1" dirty="0">
                <a:solidFill>
                  <a:srgbClr val="002060"/>
                </a:solidFill>
                <a:latin typeface="+mn-lt"/>
                <a:cs typeface="Times New Roman" panose="02020603050405020304" pitchFamily="18" charset="0"/>
              </a:rPr>
              <a:t>Bloodborne Pathogen Diseases</a:t>
            </a:r>
          </a:p>
        </p:txBody>
      </p:sp>
      <p:sp>
        <p:nvSpPr>
          <p:cNvPr id="5" name="Text Placeholder 4">
            <a:extLst>
              <a:ext uri="{FF2B5EF4-FFF2-40B4-BE49-F238E27FC236}">
                <a16:creationId xmlns:a16="http://schemas.microsoft.com/office/drawing/2014/main" id="{C22E58B8-BEB8-472C-8A51-8A601957EB0D}"/>
              </a:ext>
            </a:extLst>
          </p:cNvPr>
          <p:cNvSpPr>
            <a:spLocks noGrp="1"/>
          </p:cNvSpPr>
          <p:nvPr>
            <p:ph type="body" idx="1"/>
          </p:nvPr>
        </p:nvSpPr>
        <p:spPr>
          <a:xfrm>
            <a:off x="310394" y="1145220"/>
            <a:ext cx="6560924" cy="3693110"/>
          </a:xfrm>
        </p:spPr>
        <p:txBody>
          <a:bodyPr>
            <a:normAutofit/>
          </a:bodyPr>
          <a:lstStyle/>
          <a:p>
            <a:r>
              <a:rPr lang="en-US" u="sng" dirty="0">
                <a:solidFill>
                  <a:schemeClr val="accent1">
                    <a:lumMod val="50000"/>
                  </a:schemeClr>
                </a:solidFill>
                <a:latin typeface="Century Gothic" panose="020B0502020202020204" pitchFamily="34" charset="0"/>
              </a:rPr>
              <a:t>Some Examples Of Bloodborne Pathogens:</a:t>
            </a:r>
          </a:p>
          <a:p>
            <a:endParaRPr lang="en-US" sz="2400" u="sng" dirty="0">
              <a:solidFill>
                <a:schemeClr val="accent1">
                  <a:lumMod val="50000"/>
                </a:schemeClr>
              </a:solidFill>
              <a:latin typeface="Century Gothic" panose="020B0502020202020204" pitchFamily="34" charset="0"/>
            </a:endParaRPr>
          </a:p>
          <a:p>
            <a:pPr marL="342900" indent="-342900">
              <a:buFont typeface="Arial" panose="020B0604020202020204" pitchFamily="34" charset="0"/>
              <a:buChar char="•"/>
            </a:pPr>
            <a:r>
              <a:rPr lang="en-US" sz="2400" dirty="0">
                <a:solidFill>
                  <a:schemeClr val="accent1">
                    <a:lumMod val="50000"/>
                  </a:schemeClr>
                </a:solidFill>
                <a:latin typeface="Century Gothic" panose="020B0502020202020204" pitchFamily="34" charset="0"/>
              </a:rPr>
              <a:t>Hepatitis B Virus (HBV)</a:t>
            </a:r>
          </a:p>
          <a:p>
            <a:pPr marL="342900" indent="-342900">
              <a:buFont typeface="Arial" panose="020B0604020202020204" pitchFamily="34" charset="0"/>
              <a:buChar char="•"/>
            </a:pPr>
            <a:r>
              <a:rPr lang="en-US" dirty="0">
                <a:solidFill>
                  <a:schemeClr val="accent1">
                    <a:lumMod val="50000"/>
                  </a:schemeClr>
                </a:solidFill>
                <a:latin typeface="Century Gothic" panose="020B0502020202020204" pitchFamily="34" charset="0"/>
              </a:rPr>
              <a:t>Hepatitis C Virus (HCV)</a:t>
            </a:r>
          </a:p>
          <a:p>
            <a:pPr marL="342900" indent="-342900">
              <a:buFont typeface="Arial" panose="020B0604020202020204" pitchFamily="34" charset="0"/>
              <a:buChar char="•"/>
            </a:pPr>
            <a:r>
              <a:rPr lang="en-US" sz="2400" dirty="0">
                <a:solidFill>
                  <a:schemeClr val="accent1">
                    <a:lumMod val="50000"/>
                  </a:schemeClr>
                </a:solidFill>
                <a:latin typeface="Century Gothic" panose="020B0502020202020204" pitchFamily="34" charset="0"/>
              </a:rPr>
              <a:t>Human Immunodeficiency Virus (HIV)</a:t>
            </a:r>
          </a:p>
          <a:p>
            <a:pPr marL="342900" indent="-342900">
              <a:buFont typeface="Arial" panose="020B0604020202020204" pitchFamily="34" charset="0"/>
              <a:buChar char="•"/>
            </a:pPr>
            <a:r>
              <a:rPr lang="en-US" dirty="0">
                <a:solidFill>
                  <a:schemeClr val="accent1">
                    <a:lumMod val="50000"/>
                  </a:schemeClr>
                </a:solidFill>
                <a:latin typeface="Century Gothic" panose="020B0502020202020204" pitchFamily="34" charset="0"/>
              </a:rPr>
              <a:t>Syphilis</a:t>
            </a:r>
          </a:p>
          <a:p>
            <a:pPr marL="342900" indent="-342900">
              <a:buFont typeface="Arial" panose="020B0604020202020204" pitchFamily="34" charset="0"/>
              <a:buChar char="•"/>
            </a:pPr>
            <a:r>
              <a:rPr lang="en-US" sz="2400" dirty="0">
                <a:solidFill>
                  <a:schemeClr val="accent1">
                    <a:lumMod val="50000"/>
                  </a:schemeClr>
                </a:solidFill>
                <a:latin typeface="Century Gothic" panose="020B0502020202020204" pitchFamily="34" charset="0"/>
              </a:rPr>
              <a:t>Brucellosis</a:t>
            </a:r>
          </a:p>
        </p:txBody>
      </p:sp>
      <p:sp>
        <p:nvSpPr>
          <p:cNvPr id="6" name="Text Placeholder 4">
            <a:extLst>
              <a:ext uri="{FF2B5EF4-FFF2-40B4-BE49-F238E27FC236}">
                <a16:creationId xmlns:a16="http://schemas.microsoft.com/office/drawing/2014/main" id="{76692C4A-EEF6-4683-A680-FB6A4A33C136}"/>
              </a:ext>
            </a:extLst>
          </p:cNvPr>
          <p:cNvSpPr txBox="1">
            <a:spLocks/>
          </p:cNvSpPr>
          <p:nvPr/>
        </p:nvSpPr>
        <p:spPr>
          <a:xfrm>
            <a:off x="7103706" y="1425139"/>
            <a:ext cx="4871206" cy="36931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US" u="sng" dirty="0">
              <a:solidFill>
                <a:schemeClr val="accent1">
                  <a:lumMod val="50000"/>
                </a:schemeClr>
              </a:solidFill>
              <a:latin typeface="Century Gothic" panose="020B0502020202020204" pitchFamily="34" charset="0"/>
            </a:endParaRPr>
          </a:p>
          <a:p>
            <a:pPr marL="342900" indent="-342900">
              <a:buFont typeface="Arial" panose="020B0604020202020204" pitchFamily="34" charset="0"/>
              <a:buChar char="•"/>
            </a:pPr>
            <a:r>
              <a:rPr lang="en-US" dirty="0">
                <a:solidFill>
                  <a:schemeClr val="accent1">
                    <a:lumMod val="50000"/>
                  </a:schemeClr>
                </a:solidFill>
                <a:latin typeface="Century Gothic" panose="020B0502020202020204" pitchFamily="34" charset="0"/>
              </a:rPr>
              <a:t>Malaria</a:t>
            </a:r>
          </a:p>
          <a:p>
            <a:pPr marL="342900" indent="-342900">
              <a:buFont typeface="Arial" panose="020B0604020202020204" pitchFamily="34" charset="0"/>
              <a:buChar char="•"/>
            </a:pPr>
            <a:r>
              <a:rPr lang="en-US" dirty="0">
                <a:solidFill>
                  <a:schemeClr val="accent1">
                    <a:lumMod val="50000"/>
                  </a:schemeClr>
                </a:solidFill>
                <a:latin typeface="Century Gothic" panose="020B0502020202020204" pitchFamily="34" charset="0"/>
              </a:rPr>
              <a:t>Leptospirosis</a:t>
            </a:r>
            <a:endParaRPr lang="en-US" dirty="0"/>
          </a:p>
          <a:p>
            <a:pPr marL="342900" indent="-342900">
              <a:buFont typeface="Arial" panose="020B0604020202020204" pitchFamily="34" charset="0"/>
              <a:buChar char="•"/>
            </a:pPr>
            <a:r>
              <a:rPr lang="en-US" dirty="0">
                <a:solidFill>
                  <a:schemeClr val="accent1">
                    <a:lumMod val="50000"/>
                  </a:schemeClr>
                </a:solidFill>
                <a:latin typeface="Century Gothic" panose="020B0502020202020204" pitchFamily="34" charset="0"/>
              </a:rPr>
              <a:t>Arboviral infection</a:t>
            </a:r>
          </a:p>
          <a:p>
            <a:pPr marL="342900" indent="-342900">
              <a:buFont typeface="Arial" panose="020B0604020202020204" pitchFamily="34" charset="0"/>
              <a:buChar char="•"/>
            </a:pPr>
            <a:r>
              <a:rPr lang="en-US" dirty="0">
                <a:solidFill>
                  <a:schemeClr val="accent1">
                    <a:lumMod val="50000"/>
                  </a:schemeClr>
                </a:solidFill>
                <a:latin typeface="Century Gothic" panose="020B0502020202020204" pitchFamily="34" charset="0"/>
              </a:rPr>
              <a:t>Relapsing fever</a:t>
            </a:r>
          </a:p>
          <a:p>
            <a:pPr marL="342900" indent="-342900">
              <a:buFont typeface="Arial" panose="020B0604020202020204" pitchFamily="34" charset="0"/>
              <a:buChar char="•"/>
            </a:pPr>
            <a:r>
              <a:rPr lang="en-US" dirty="0">
                <a:solidFill>
                  <a:schemeClr val="accent1">
                    <a:lumMod val="50000"/>
                  </a:schemeClr>
                </a:solidFill>
                <a:latin typeface="Century Gothic" panose="020B0502020202020204" pitchFamily="34" charset="0"/>
              </a:rPr>
              <a:t>Viral Hemorrhagic Fever</a:t>
            </a:r>
          </a:p>
          <a:p>
            <a:pPr marL="342900" indent="-342900">
              <a:buFont typeface="Arial" panose="020B0604020202020204" pitchFamily="34" charset="0"/>
              <a:buChar char="•"/>
            </a:pPr>
            <a:r>
              <a:rPr lang="en-US" dirty="0">
                <a:solidFill>
                  <a:schemeClr val="accent1">
                    <a:lumMod val="50000"/>
                  </a:schemeClr>
                </a:solidFill>
                <a:latin typeface="Century Gothic" panose="020B0502020202020204" pitchFamily="34" charset="0"/>
              </a:rPr>
              <a:t>Creutzfeld-Jakob Disease</a:t>
            </a:r>
          </a:p>
        </p:txBody>
      </p:sp>
    </p:spTree>
    <p:extLst>
      <p:ext uri="{BB962C8B-B14F-4D97-AF65-F5344CB8AC3E}">
        <p14:creationId xmlns:p14="http://schemas.microsoft.com/office/powerpoint/2010/main" val="755593466"/>
      </p:ext>
    </p:extLst>
  </p:cSld>
  <p:clrMapOvr>
    <a:masterClrMapping/>
  </p:clrMapOvr>
  <mc:AlternateContent xmlns:mc="http://schemas.openxmlformats.org/markup-compatibility/2006" xmlns:p14="http://schemas.microsoft.com/office/powerpoint/2010/main">
    <mc:Choice Requires="p14">
      <p:transition spd="slow" p14:dur="1200" advTm="12907">
        <p14:prism/>
      </p:transition>
    </mc:Choice>
    <mc:Fallback xmlns="">
      <p:transition spd="slow" advTm="12907">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0393" y="187235"/>
            <a:ext cx="11299970" cy="638388"/>
          </a:xfrm>
        </p:spPr>
        <p:txBody>
          <a:bodyPr>
            <a:normAutofit/>
          </a:bodyPr>
          <a:lstStyle/>
          <a:p>
            <a:r>
              <a:rPr lang="en-US" sz="3600" b="1" dirty="0">
                <a:solidFill>
                  <a:srgbClr val="002060"/>
                </a:solidFill>
                <a:latin typeface="+mn-lt"/>
                <a:cs typeface="Times New Roman" panose="02020603050405020304" pitchFamily="18" charset="0"/>
              </a:rPr>
              <a:t>Viral Hepatitis</a:t>
            </a:r>
          </a:p>
        </p:txBody>
      </p:sp>
      <p:sp>
        <p:nvSpPr>
          <p:cNvPr id="5" name="Text Placeholder 4">
            <a:extLst>
              <a:ext uri="{FF2B5EF4-FFF2-40B4-BE49-F238E27FC236}">
                <a16:creationId xmlns:a16="http://schemas.microsoft.com/office/drawing/2014/main" id="{C22E58B8-BEB8-472C-8A51-8A601957EB0D}"/>
              </a:ext>
            </a:extLst>
          </p:cNvPr>
          <p:cNvSpPr>
            <a:spLocks noGrp="1"/>
          </p:cNvSpPr>
          <p:nvPr>
            <p:ph type="body" idx="1"/>
          </p:nvPr>
        </p:nvSpPr>
        <p:spPr>
          <a:xfrm>
            <a:off x="310394" y="1145220"/>
            <a:ext cx="3302818" cy="3693110"/>
          </a:xfrm>
        </p:spPr>
        <p:txBody>
          <a:bodyPr>
            <a:normAutofit/>
          </a:bodyPr>
          <a:lstStyle/>
          <a:p>
            <a:pPr marL="342900" indent="-342900">
              <a:buFont typeface="Arial" panose="020B0604020202020204" pitchFamily="34" charset="0"/>
              <a:buChar char="•"/>
            </a:pPr>
            <a:r>
              <a:rPr lang="en-US" dirty="0">
                <a:solidFill>
                  <a:schemeClr val="accent1">
                    <a:lumMod val="50000"/>
                  </a:schemeClr>
                </a:solidFill>
                <a:latin typeface="Century Gothic" panose="020B0502020202020204" pitchFamily="34" charset="0"/>
              </a:rPr>
              <a:t>Virus attacks liver</a:t>
            </a:r>
          </a:p>
          <a:p>
            <a:pPr marL="342900" indent="-342900">
              <a:buFont typeface="Arial" panose="020B0604020202020204" pitchFamily="34" charset="0"/>
              <a:buChar char="•"/>
            </a:pPr>
            <a:r>
              <a:rPr lang="en-US" sz="2400" dirty="0">
                <a:solidFill>
                  <a:schemeClr val="accent1">
                    <a:lumMod val="50000"/>
                  </a:schemeClr>
                </a:solidFill>
                <a:latin typeface="Century Gothic" panose="020B0502020202020204" pitchFamily="34" charset="0"/>
              </a:rPr>
              <a:t>Acute and chronic infections</a:t>
            </a:r>
          </a:p>
          <a:p>
            <a:pPr marL="342900" indent="-342900">
              <a:buFont typeface="Arial" panose="020B0604020202020204" pitchFamily="34" charset="0"/>
              <a:buChar char="•"/>
            </a:pPr>
            <a:r>
              <a:rPr lang="en-US" dirty="0">
                <a:solidFill>
                  <a:schemeClr val="accent1">
                    <a:lumMod val="50000"/>
                  </a:schemeClr>
                </a:solidFill>
                <a:latin typeface="Century Gothic" panose="020B0502020202020204" pitchFamily="34" charset="0"/>
              </a:rPr>
              <a:t>Possible liver damage ranging from mild to fatal</a:t>
            </a:r>
          </a:p>
          <a:p>
            <a:pPr marL="342900" indent="-342900">
              <a:buFont typeface="Arial" panose="020B0604020202020204" pitchFamily="34" charset="0"/>
              <a:buChar char="•"/>
            </a:pPr>
            <a:endParaRPr lang="en-US" sz="2400" dirty="0">
              <a:solidFill>
                <a:schemeClr val="accent1">
                  <a:lumMod val="50000"/>
                </a:schemeClr>
              </a:solidFill>
              <a:latin typeface="Century Gothic" panose="020B0502020202020204" pitchFamily="34" charset="0"/>
            </a:endParaRPr>
          </a:p>
        </p:txBody>
      </p:sp>
      <p:sp>
        <p:nvSpPr>
          <p:cNvPr id="6" name="Text Placeholder 4">
            <a:extLst>
              <a:ext uri="{FF2B5EF4-FFF2-40B4-BE49-F238E27FC236}">
                <a16:creationId xmlns:a16="http://schemas.microsoft.com/office/drawing/2014/main" id="{76692C4A-EEF6-4683-A680-FB6A4A33C136}"/>
              </a:ext>
            </a:extLst>
          </p:cNvPr>
          <p:cNvSpPr txBox="1">
            <a:spLocks/>
          </p:cNvSpPr>
          <p:nvPr/>
        </p:nvSpPr>
        <p:spPr>
          <a:xfrm>
            <a:off x="7103706" y="1145220"/>
            <a:ext cx="4871206" cy="285860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buFont typeface="Arial" panose="020B0604020202020204" pitchFamily="34" charset="0"/>
              <a:buChar char="•"/>
            </a:pPr>
            <a:r>
              <a:rPr lang="en-US" dirty="0">
                <a:solidFill>
                  <a:schemeClr val="accent1">
                    <a:lumMod val="50000"/>
                  </a:schemeClr>
                </a:solidFill>
                <a:latin typeface="Century Gothic" panose="020B0502020202020204" pitchFamily="34" charset="0"/>
              </a:rPr>
              <a:t>The liver</a:t>
            </a:r>
          </a:p>
          <a:p>
            <a:pPr marL="800100" lvl="1" indent="-342900">
              <a:buFont typeface="Courier New" panose="02070309020205020404" pitchFamily="49" charset="0"/>
              <a:buChar char="o"/>
            </a:pPr>
            <a:r>
              <a:rPr lang="en-US" dirty="0">
                <a:solidFill>
                  <a:schemeClr val="accent1">
                    <a:lumMod val="50000"/>
                  </a:schemeClr>
                </a:solidFill>
                <a:latin typeface="Century Gothic" panose="020B0502020202020204" pitchFamily="34" charset="0"/>
              </a:rPr>
              <a:t>A large, dark red gland located in the upper right abdomen behind the lower ribs</a:t>
            </a:r>
          </a:p>
          <a:p>
            <a:pPr marL="800100" lvl="1" indent="-342900">
              <a:buFont typeface="Courier New" panose="02070309020205020404" pitchFamily="49" charset="0"/>
              <a:buChar char="o"/>
            </a:pPr>
            <a:r>
              <a:rPr lang="en-US" dirty="0">
                <a:solidFill>
                  <a:schemeClr val="accent1">
                    <a:lumMod val="50000"/>
                  </a:schemeClr>
                </a:solidFill>
                <a:latin typeface="Century Gothic" panose="020B0502020202020204" pitchFamily="34" charset="0"/>
              </a:rPr>
              <a:t>Removes waste products and foreign substances from the bloodstream</a:t>
            </a:r>
          </a:p>
          <a:p>
            <a:pPr marL="800100" lvl="1" indent="-342900">
              <a:buFont typeface="Courier New" panose="02070309020205020404" pitchFamily="49" charset="0"/>
              <a:buChar char="o"/>
            </a:pPr>
            <a:r>
              <a:rPr lang="en-US" dirty="0">
                <a:solidFill>
                  <a:schemeClr val="accent1">
                    <a:lumMod val="50000"/>
                  </a:schemeClr>
                </a:solidFill>
                <a:latin typeface="Century Gothic" panose="020B0502020202020204" pitchFamily="34" charset="0"/>
              </a:rPr>
              <a:t>Regulates blood sugar levels</a:t>
            </a:r>
          </a:p>
          <a:p>
            <a:pPr marL="800100" lvl="1" indent="-342900">
              <a:buFont typeface="Courier New" panose="02070309020205020404" pitchFamily="49" charset="0"/>
              <a:buChar char="o"/>
            </a:pPr>
            <a:r>
              <a:rPr lang="en-US" dirty="0">
                <a:solidFill>
                  <a:schemeClr val="accent1">
                    <a:lumMod val="50000"/>
                  </a:schemeClr>
                </a:solidFill>
                <a:latin typeface="Century Gothic" panose="020B0502020202020204" pitchFamily="34" charset="0"/>
              </a:rPr>
              <a:t>Creates essential nutrients</a:t>
            </a:r>
          </a:p>
        </p:txBody>
      </p:sp>
      <p:pic>
        <p:nvPicPr>
          <p:cNvPr id="4" name="Picture 3">
            <a:extLst>
              <a:ext uri="{FF2B5EF4-FFF2-40B4-BE49-F238E27FC236}">
                <a16:creationId xmlns:a16="http://schemas.microsoft.com/office/drawing/2014/main" id="{F2597487-4929-4CD3-B5B3-96AA56F99004}"/>
              </a:ext>
            </a:extLst>
          </p:cNvPr>
          <p:cNvPicPr>
            <a:picLocks noChangeAspect="1"/>
          </p:cNvPicPr>
          <p:nvPr/>
        </p:nvPicPr>
        <p:blipFill>
          <a:blip r:embed="rId3"/>
          <a:stretch>
            <a:fillRect/>
          </a:stretch>
        </p:blipFill>
        <p:spPr>
          <a:xfrm>
            <a:off x="4410721" y="1213604"/>
            <a:ext cx="1895475" cy="2886075"/>
          </a:xfrm>
          <a:prstGeom prst="rect">
            <a:avLst/>
          </a:prstGeom>
        </p:spPr>
      </p:pic>
    </p:spTree>
    <p:extLst>
      <p:ext uri="{BB962C8B-B14F-4D97-AF65-F5344CB8AC3E}">
        <p14:creationId xmlns:p14="http://schemas.microsoft.com/office/powerpoint/2010/main" val="3215116592"/>
      </p:ext>
    </p:extLst>
  </p:cSld>
  <p:clrMapOvr>
    <a:masterClrMapping/>
  </p:clrMapOvr>
  <mc:AlternateContent xmlns:mc="http://schemas.openxmlformats.org/markup-compatibility/2006" xmlns:p14="http://schemas.microsoft.com/office/powerpoint/2010/main">
    <mc:Choice Requires="p14">
      <p:transition spd="slow" p14:dur="1200" advTm="12907">
        <p14:prism/>
      </p:transition>
    </mc:Choice>
    <mc:Fallback xmlns="">
      <p:transition spd="slow" advTm="12907">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0393" y="187235"/>
            <a:ext cx="11299970" cy="638388"/>
          </a:xfrm>
        </p:spPr>
        <p:txBody>
          <a:bodyPr>
            <a:normAutofit/>
          </a:bodyPr>
          <a:lstStyle/>
          <a:p>
            <a:r>
              <a:rPr lang="en-US" sz="3600" b="1" dirty="0">
                <a:solidFill>
                  <a:srgbClr val="002060"/>
                </a:solidFill>
                <a:latin typeface="+mn-lt"/>
                <a:cs typeface="Times New Roman" panose="02020603050405020304" pitchFamily="18" charset="0"/>
              </a:rPr>
              <a:t>Hepatitis B </a:t>
            </a:r>
          </a:p>
        </p:txBody>
      </p:sp>
      <p:sp>
        <p:nvSpPr>
          <p:cNvPr id="5" name="Text Placeholder 4">
            <a:extLst>
              <a:ext uri="{FF2B5EF4-FFF2-40B4-BE49-F238E27FC236}">
                <a16:creationId xmlns:a16="http://schemas.microsoft.com/office/drawing/2014/main" id="{C22E58B8-BEB8-472C-8A51-8A601957EB0D}"/>
              </a:ext>
            </a:extLst>
          </p:cNvPr>
          <p:cNvSpPr>
            <a:spLocks noGrp="1"/>
          </p:cNvSpPr>
          <p:nvPr>
            <p:ph type="body" idx="1"/>
          </p:nvPr>
        </p:nvSpPr>
        <p:spPr>
          <a:xfrm>
            <a:off x="310394" y="1145220"/>
            <a:ext cx="6560924" cy="3693110"/>
          </a:xfrm>
        </p:spPr>
        <p:txBody>
          <a:bodyPr>
            <a:normAutofit fontScale="92500" lnSpcReduction="10000"/>
          </a:bodyPr>
          <a:lstStyle/>
          <a:p>
            <a:r>
              <a:rPr lang="en-US" u="sng" dirty="0">
                <a:solidFill>
                  <a:schemeClr val="accent1">
                    <a:lumMod val="50000"/>
                  </a:schemeClr>
                </a:solidFill>
                <a:latin typeface="Century Gothic" panose="020B0502020202020204" pitchFamily="34" charset="0"/>
              </a:rPr>
              <a:t>General Facts:</a:t>
            </a:r>
          </a:p>
          <a:p>
            <a:endParaRPr lang="en-US" sz="2400" u="sng" dirty="0">
              <a:solidFill>
                <a:schemeClr val="accent1">
                  <a:lumMod val="50000"/>
                </a:schemeClr>
              </a:solidFill>
              <a:latin typeface="Century Gothic" panose="020B0502020202020204" pitchFamily="34" charset="0"/>
            </a:endParaRPr>
          </a:p>
          <a:p>
            <a:pPr marL="342900" indent="-342900">
              <a:buFont typeface="Arial" panose="020B0604020202020204" pitchFamily="34" charset="0"/>
              <a:buChar char="•"/>
            </a:pPr>
            <a:r>
              <a:rPr lang="en-US" sz="2400" dirty="0">
                <a:solidFill>
                  <a:schemeClr val="accent1">
                    <a:lumMod val="50000"/>
                  </a:schemeClr>
                </a:solidFill>
                <a:latin typeface="Century Gothic" panose="020B0502020202020204" pitchFamily="34" charset="0"/>
              </a:rPr>
              <a:t>Hearty virus - can live for 7 days in dried blood</a:t>
            </a:r>
          </a:p>
          <a:p>
            <a:pPr marL="342900" indent="-342900">
              <a:buFont typeface="Arial" panose="020B0604020202020204" pitchFamily="34" charset="0"/>
              <a:buChar char="•"/>
            </a:pPr>
            <a:r>
              <a:rPr lang="en-US" dirty="0">
                <a:solidFill>
                  <a:schemeClr val="accent1">
                    <a:lumMod val="50000"/>
                  </a:schemeClr>
                </a:solidFill>
                <a:latin typeface="Century Gothic" panose="020B0502020202020204" pitchFamily="34" charset="0"/>
              </a:rPr>
              <a:t>100 times more contagious than HIV</a:t>
            </a:r>
          </a:p>
          <a:p>
            <a:pPr marL="342900" indent="-342900">
              <a:buFont typeface="Arial" panose="020B0604020202020204" pitchFamily="34" charset="0"/>
              <a:buChar char="•"/>
            </a:pPr>
            <a:r>
              <a:rPr lang="en-US" sz="2400" dirty="0">
                <a:solidFill>
                  <a:schemeClr val="accent1">
                    <a:lumMod val="50000"/>
                  </a:schemeClr>
                </a:solidFill>
                <a:latin typeface="Century Gothic" panose="020B0502020202020204" pitchFamily="34" charset="0"/>
              </a:rPr>
              <a:t>In 2018, an estimated 3,322 persons in the United States were newly infected with HBV</a:t>
            </a:r>
          </a:p>
          <a:p>
            <a:pPr marL="342900" indent="-342900">
              <a:buFont typeface="Arial" panose="020B0604020202020204" pitchFamily="34" charset="0"/>
              <a:buChar char="•"/>
            </a:pPr>
            <a:r>
              <a:rPr lang="en-US" dirty="0">
                <a:solidFill>
                  <a:schemeClr val="accent1">
                    <a:lumMod val="50000"/>
                  </a:schemeClr>
                </a:solidFill>
                <a:latin typeface="Century Gothic" panose="020B0502020202020204" pitchFamily="34" charset="0"/>
              </a:rPr>
              <a:t>826,000 million carriers</a:t>
            </a:r>
          </a:p>
          <a:p>
            <a:pPr marL="342900" indent="-342900">
              <a:buFont typeface="Arial" panose="020B0604020202020204" pitchFamily="34" charset="0"/>
              <a:buChar char="•"/>
            </a:pPr>
            <a:r>
              <a:rPr lang="en-US" dirty="0">
                <a:solidFill>
                  <a:schemeClr val="accent1">
                    <a:lumMod val="50000"/>
                  </a:schemeClr>
                </a:solidFill>
                <a:latin typeface="Century Gothic" panose="020B0502020202020204" pitchFamily="34" charset="0"/>
              </a:rPr>
              <a:t>3</a:t>
            </a:r>
            <a:r>
              <a:rPr lang="en-US" sz="2400" dirty="0">
                <a:solidFill>
                  <a:schemeClr val="accent1">
                    <a:lumMod val="50000"/>
                  </a:schemeClr>
                </a:solidFill>
                <a:latin typeface="Century Gothic" panose="020B0502020202020204" pitchFamily="34" charset="0"/>
              </a:rPr>
              <a:t>,000 deaths/year</a:t>
            </a:r>
          </a:p>
          <a:p>
            <a:pPr marL="342900" indent="-342900">
              <a:buFont typeface="Arial" panose="020B0604020202020204" pitchFamily="34" charset="0"/>
              <a:buChar char="•"/>
            </a:pPr>
            <a:r>
              <a:rPr lang="en-US" sz="2400" dirty="0">
                <a:solidFill>
                  <a:schemeClr val="accent1">
                    <a:lumMod val="50000"/>
                  </a:schemeClr>
                </a:solidFill>
                <a:latin typeface="Century Gothic" panose="020B0502020202020204" pitchFamily="34" charset="0"/>
              </a:rPr>
              <a:t>No cure, but there is a preventative vaccine</a:t>
            </a:r>
          </a:p>
          <a:p>
            <a:pPr marL="342900" indent="-342900">
              <a:buFont typeface="Arial" panose="020B0604020202020204" pitchFamily="34" charset="0"/>
              <a:buChar char="•"/>
            </a:pPr>
            <a:endParaRPr lang="en-US" sz="2400" dirty="0">
              <a:solidFill>
                <a:schemeClr val="accent1">
                  <a:lumMod val="50000"/>
                </a:schemeClr>
              </a:solidFill>
              <a:latin typeface="Century Gothic" panose="020B0502020202020204" pitchFamily="34" charset="0"/>
            </a:endParaRPr>
          </a:p>
        </p:txBody>
      </p:sp>
      <p:pic>
        <p:nvPicPr>
          <p:cNvPr id="7" name="Picture 10" descr="HBV">
            <a:extLst>
              <a:ext uri="{FF2B5EF4-FFF2-40B4-BE49-F238E27FC236}">
                <a16:creationId xmlns:a16="http://schemas.microsoft.com/office/drawing/2014/main" id="{D29B444E-DFCB-4174-8AC8-E5B0BE2C32DD}"/>
              </a:ext>
            </a:extLst>
          </p:cNvPr>
          <p:cNvPicPr>
            <a:picLocks noChangeAspect="1" noChangeArrowheads="1"/>
          </p:cNvPicPr>
          <p:nvPr/>
        </p:nvPicPr>
        <p:blipFill>
          <a:blip r:embed="rId3"/>
          <a:srcRect/>
          <a:stretch>
            <a:fillRect/>
          </a:stretch>
        </p:blipFill>
        <p:spPr bwMode="auto">
          <a:xfrm>
            <a:off x="7774767" y="1783608"/>
            <a:ext cx="3770281" cy="285761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275180078"/>
      </p:ext>
    </p:extLst>
  </p:cSld>
  <p:clrMapOvr>
    <a:masterClrMapping/>
  </p:clrMapOvr>
  <mc:AlternateContent xmlns:mc="http://schemas.openxmlformats.org/markup-compatibility/2006" xmlns:p14="http://schemas.microsoft.com/office/powerpoint/2010/main">
    <mc:Choice Requires="p14">
      <p:transition spd="slow" p14:dur="1200" advTm="12907">
        <p14:prism/>
      </p:transition>
    </mc:Choice>
    <mc:Fallback xmlns="">
      <p:transition spd="slow" advTm="12907">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0393" y="187235"/>
            <a:ext cx="11299970" cy="638388"/>
          </a:xfrm>
        </p:spPr>
        <p:txBody>
          <a:bodyPr>
            <a:normAutofit/>
          </a:bodyPr>
          <a:lstStyle/>
          <a:p>
            <a:r>
              <a:rPr lang="en-US" sz="3600" b="1" dirty="0">
                <a:solidFill>
                  <a:srgbClr val="002060"/>
                </a:solidFill>
                <a:latin typeface="+mn-lt"/>
                <a:cs typeface="Times New Roman" panose="02020603050405020304" pitchFamily="18" charset="0"/>
              </a:rPr>
              <a:t>Hepatitis B (Continued)</a:t>
            </a:r>
          </a:p>
        </p:txBody>
      </p:sp>
      <p:sp>
        <p:nvSpPr>
          <p:cNvPr id="5" name="Text Placeholder 4">
            <a:extLst>
              <a:ext uri="{FF2B5EF4-FFF2-40B4-BE49-F238E27FC236}">
                <a16:creationId xmlns:a16="http://schemas.microsoft.com/office/drawing/2014/main" id="{C22E58B8-BEB8-472C-8A51-8A601957EB0D}"/>
              </a:ext>
            </a:extLst>
          </p:cNvPr>
          <p:cNvSpPr>
            <a:spLocks noGrp="1"/>
          </p:cNvSpPr>
          <p:nvPr>
            <p:ph type="body" idx="1"/>
          </p:nvPr>
        </p:nvSpPr>
        <p:spPr>
          <a:xfrm>
            <a:off x="310393" y="948041"/>
            <a:ext cx="2719246" cy="441209"/>
          </a:xfrm>
        </p:spPr>
        <p:txBody>
          <a:bodyPr>
            <a:normAutofit/>
          </a:bodyPr>
          <a:lstStyle/>
          <a:p>
            <a:r>
              <a:rPr lang="en-US" u="sng" dirty="0">
                <a:solidFill>
                  <a:schemeClr val="accent1">
                    <a:lumMod val="50000"/>
                  </a:schemeClr>
                </a:solidFill>
                <a:latin typeface="Century Gothic" panose="020B0502020202020204" pitchFamily="34" charset="0"/>
              </a:rPr>
              <a:t>Clinical Features:</a:t>
            </a:r>
          </a:p>
          <a:p>
            <a:endParaRPr lang="en-US" sz="2400" u="sng" dirty="0">
              <a:solidFill>
                <a:schemeClr val="accent1">
                  <a:lumMod val="50000"/>
                </a:schemeClr>
              </a:solidFill>
              <a:latin typeface="Century Gothic" panose="020B0502020202020204" pitchFamily="34" charset="0"/>
            </a:endParaRPr>
          </a:p>
          <a:p>
            <a:pPr marL="342900" indent="-342900">
              <a:buFont typeface="Arial" panose="020B0604020202020204" pitchFamily="34" charset="0"/>
              <a:buChar char="•"/>
            </a:pPr>
            <a:endParaRPr lang="en-US" sz="2400" dirty="0">
              <a:solidFill>
                <a:schemeClr val="accent1">
                  <a:lumMod val="50000"/>
                </a:schemeClr>
              </a:solidFill>
              <a:latin typeface="Century Gothic" panose="020B0502020202020204" pitchFamily="34" charset="0"/>
            </a:endParaRPr>
          </a:p>
        </p:txBody>
      </p:sp>
      <p:graphicFrame>
        <p:nvGraphicFramePr>
          <p:cNvPr id="6" name="Group 25">
            <a:extLst>
              <a:ext uri="{FF2B5EF4-FFF2-40B4-BE49-F238E27FC236}">
                <a16:creationId xmlns:a16="http://schemas.microsoft.com/office/drawing/2014/main" id="{EDD02D36-B3DA-4B7E-9BE0-8C036E4F44A8}"/>
              </a:ext>
            </a:extLst>
          </p:cNvPr>
          <p:cNvGraphicFramePr>
            <a:graphicFrameLocks noGrp="1"/>
          </p:cNvGraphicFramePr>
          <p:nvPr>
            <p:extLst>
              <p:ext uri="{D42A27DB-BD31-4B8C-83A1-F6EECF244321}">
                <p14:modId xmlns:p14="http://schemas.microsoft.com/office/powerpoint/2010/main" val="2113559551"/>
              </p:ext>
            </p:extLst>
          </p:nvPr>
        </p:nvGraphicFramePr>
        <p:xfrm>
          <a:off x="1483604" y="1389250"/>
          <a:ext cx="8683625" cy="3822701"/>
        </p:xfrm>
        <a:graphic>
          <a:graphicData uri="http://schemas.openxmlformats.org/drawingml/2006/table">
            <a:tbl>
              <a:tblPr/>
              <a:tblGrid>
                <a:gridCol w="4376738">
                  <a:extLst>
                    <a:ext uri="{9D8B030D-6E8A-4147-A177-3AD203B41FA5}">
                      <a16:colId xmlns:a16="http://schemas.microsoft.com/office/drawing/2014/main" val="20000"/>
                    </a:ext>
                  </a:extLst>
                </a:gridCol>
                <a:gridCol w="4306887">
                  <a:extLst>
                    <a:ext uri="{9D8B030D-6E8A-4147-A177-3AD203B41FA5}">
                      <a16:colId xmlns:a16="http://schemas.microsoft.com/office/drawing/2014/main" val="20001"/>
                    </a:ext>
                  </a:extLst>
                </a:gridCol>
              </a:tblGrid>
              <a:tr h="841360">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kumimoji="0" lang="en-US" sz="2400" b="0" i="0" u="none" strike="noStrike" cap="none" normalizeH="0" baseline="0" dirty="0">
                          <a:ln>
                            <a:noFill/>
                          </a:ln>
                          <a:solidFill>
                            <a:srgbClr val="0070C0"/>
                          </a:solidFill>
                          <a:effectLst>
                            <a:outerShdw blurRad="38100" dist="38100" dir="2700000" algn="tl">
                              <a:srgbClr val="000000"/>
                            </a:outerShdw>
                          </a:effectLst>
                          <a:latin typeface="Arial" pitchFamily="34" charset="0"/>
                        </a:rPr>
                        <a:t>Incubation period</a:t>
                      </a:r>
                    </a:p>
                  </a:txBody>
                  <a:tcPr marL="137160" marR="137160" marT="73162" marB="73162" anchor="ctr" horzOverflow="overflow">
                    <a:lnL>
                      <a:noFill/>
                    </a:lnL>
                    <a:lnR>
                      <a:noFill/>
                    </a:lnR>
                    <a:lnT>
                      <a:noFill/>
                    </a:lnT>
                    <a:lnB>
                      <a:noFill/>
                    </a:lnB>
                    <a:lnTlToBr>
                      <a:noFill/>
                    </a:lnTlToBr>
                    <a:lnBlToTr>
                      <a:noFill/>
                    </a:lnBlToTr>
                    <a:solidFill>
                      <a:schemeClr val="tx2">
                        <a:alpha val="50000"/>
                      </a:schemeClr>
                    </a:solidFill>
                  </a:tcPr>
                </a:tc>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kumimoji="0" lang="en-US" sz="2400" b="0" i="0" u="none" strike="noStrike" cap="none" normalizeH="0" baseline="0" dirty="0">
                          <a:ln>
                            <a:noFill/>
                          </a:ln>
                          <a:solidFill>
                            <a:srgbClr val="0070C0"/>
                          </a:solidFill>
                          <a:effectLst>
                            <a:outerShdw blurRad="38100" dist="38100" dir="2700000" algn="tl">
                              <a:srgbClr val="000000"/>
                            </a:outerShdw>
                          </a:effectLst>
                          <a:latin typeface="Arial" pitchFamily="34" charset="0"/>
                        </a:rPr>
                        <a:t>Average 60-90 days</a:t>
                      </a:r>
                      <a:br>
                        <a:rPr kumimoji="0" lang="en-US" sz="2400" b="0" i="0" u="none" strike="noStrike" cap="none" normalizeH="0" baseline="0" dirty="0">
                          <a:ln>
                            <a:noFill/>
                          </a:ln>
                          <a:solidFill>
                            <a:srgbClr val="0070C0"/>
                          </a:solidFill>
                          <a:effectLst>
                            <a:outerShdw blurRad="38100" dist="38100" dir="2700000" algn="tl">
                              <a:srgbClr val="000000"/>
                            </a:outerShdw>
                          </a:effectLst>
                          <a:latin typeface="Arial" pitchFamily="34" charset="0"/>
                        </a:rPr>
                      </a:br>
                      <a:r>
                        <a:rPr kumimoji="0" lang="en-US" sz="2400" b="0" i="0" u="none" strike="noStrike" cap="none" normalizeH="0" baseline="0" dirty="0">
                          <a:ln>
                            <a:noFill/>
                          </a:ln>
                          <a:solidFill>
                            <a:srgbClr val="0070C0"/>
                          </a:solidFill>
                          <a:effectLst>
                            <a:outerShdw blurRad="38100" dist="38100" dir="2700000" algn="tl">
                              <a:srgbClr val="000000"/>
                            </a:outerShdw>
                          </a:effectLst>
                          <a:latin typeface="Arial" pitchFamily="34" charset="0"/>
                        </a:rPr>
                        <a:t>Range 45-180 days</a:t>
                      </a:r>
                    </a:p>
                  </a:txBody>
                  <a:tcPr marL="137160" marR="137160" marT="73162" marB="73162" anchor="ctr" horzOverflow="overflow">
                    <a:lnL>
                      <a:noFill/>
                    </a:lnL>
                    <a:lnR>
                      <a:noFill/>
                    </a:lnR>
                    <a:lnT>
                      <a:noFill/>
                    </a:lnT>
                    <a:lnB>
                      <a:noFill/>
                    </a:lnB>
                    <a:lnTlToBr>
                      <a:noFill/>
                    </a:lnTlToBr>
                    <a:lnBlToTr>
                      <a:noFill/>
                    </a:lnBlToTr>
                    <a:solidFill>
                      <a:schemeClr val="tx2">
                        <a:alpha val="50000"/>
                      </a:schemeClr>
                    </a:solidFill>
                  </a:tcPr>
                </a:tc>
                <a:extLst>
                  <a:ext uri="{0D108BD9-81ED-4DB2-BD59-A6C34878D82A}">
                    <a16:rowId xmlns:a16="http://schemas.microsoft.com/office/drawing/2014/main" val="10000"/>
                  </a:ext>
                </a:extLst>
              </a:tr>
              <a:tr h="841360">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kumimoji="0" lang="en-US" sz="2400" b="0" i="0" u="none" strike="noStrike" cap="none" normalizeH="0" baseline="0" dirty="0">
                          <a:ln>
                            <a:noFill/>
                          </a:ln>
                          <a:solidFill>
                            <a:srgbClr val="0070C0"/>
                          </a:solidFill>
                          <a:effectLst>
                            <a:outerShdw blurRad="38100" dist="38100" dir="2700000" algn="tl">
                              <a:srgbClr val="000000"/>
                            </a:outerShdw>
                          </a:effectLst>
                          <a:latin typeface="Arial" pitchFamily="34" charset="0"/>
                        </a:rPr>
                        <a:t>No sign or symptoms</a:t>
                      </a:r>
                    </a:p>
                    <a:p>
                      <a:pPr marL="0" marR="0" lvl="0" indent="0" algn="l" defTabSz="914400" rtl="0" eaLnBrk="1" fontAlgn="base" latinLnBrk="0" hangingPunct="1">
                        <a:lnSpc>
                          <a:spcPct val="95000"/>
                        </a:lnSpc>
                        <a:spcBef>
                          <a:spcPct val="0"/>
                        </a:spcBef>
                        <a:spcAft>
                          <a:spcPct val="0"/>
                        </a:spcAft>
                        <a:buClrTx/>
                        <a:buSzTx/>
                        <a:buFontTx/>
                        <a:buNone/>
                        <a:tabLst/>
                      </a:pPr>
                      <a:r>
                        <a:rPr kumimoji="0" lang="en-US" sz="2400" b="0" i="0" u="none" strike="noStrike" cap="none" normalizeH="0" baseline="0" dirty="0">
                          <a:ln>
                            <a:noFill/>
                          </a:ln>
                          <a:solidFill>
                            <a:srgbClr val="0070C0"/>
                          </a:solidFill>
                          <a:effectLst>
                            <a:outerShdw blurRad="38100" dist="38100" dir="2700000" algn="tl">
                              <a:srgbClr val="000000"/>
                            </a:outerShdw>
                          </a:effectLst>
                          <a:latin typeface="Arial" pitchFamily="34" charset="0"/>
                        </a:rPr>
                        <a:t>Acute illness (jaundice)</a:t>
                      </a:r>
                    </a:p>
                  </a:txBody>
                  <a:tcPr marL="137160" marR="137160" marT="73162" marB="73162" anchor="ctr" horzOverflow="overflow">
                    <a:lnL>
                      <a:noFill/>
                    </a:lnL>
                    <a:lnR>
                      <a:noFill/>
                    </a:lnR>
                    <a:lnT>
                      <a:noFill/>
                    </a:lnT>
                    <a:lnB>
                      <a:noFill/>
                    </a:lnB>
                    <a:lnTlToBr>
                      <a:noFill/>
                    </a:lnTlToBr>
                    <a:lnBlToTr>
                      <a:noFill/>
                    </a:lnBlToTr>
                    <a:solidFill>
                      <a:srgbClr val="EAEAEA">
                        <a:alpha val="50000"/>
                      </a:srgbClr>
                    </a:solidFill>
                  </a:tcPr>
                </a:tc>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kumimoji="0" lang="en-US" sz="2400" b="0" i="0" u="none" strike="noStrike" cap="none" normalizeH="0" baseline="0" dirty="0">
                          <a:ln>
                            <a:noFill/>
                          </a:ln>
                          <a:solidFill>
                            <a:srgbClr val="0070C0"/>
                          </a:solidFill>
                          <a:effectLst>
                            <a:outerShdw blurRad="38100" dist="38100" dir="2700000" algn="tl">
                              <a:srgbClr val="000000"/>
                            </a:outerShdw>
                          </a:effectLst>
                          <a:latin typeface="Arial" pitchFamily="34" charset="0"/>
                          <a:sym typeface="Symbol" pitchFamily="18" charset="2"/>
                        </a:rPr>
                        <a:t>30%</a:t>
                      </a:r>
                      <a:endParaRPr kumimoji="0" lang="en-US" sz="2400" b="0" i="0" u="none" strike="noStrike" cap="none" normalizeH="0" baseline="0" dirty="0">
                        <a:ln>
                          <a:noFill/>
                        </a:ln>
                        <a:solidFill>
                          <a:srgbClr val="0070C0"/>
                        </a:solidFill>
                        <a:effectLst>
                          <a:outerShdw blurRad="38100" dist="38100" dir="2700000" algn="tl">
                            <a:srgbClr val="000000"/>
                          </a:outerShdw>
                        </a:effectLst>
                        <a:latin typeface="Arial" pitchFamily="34" charset="0"/>
                      </a:endParaRPr>
                    </a:p>
                    <a:p>
                      <a:pPr marL="0" marR="0" lvl="0" indent="0" algn="l" defTabSz="914400" rtl="0" eaLnBrk="1" fontAlgn="base" latinLnBrk="0" hangingPunct="1">
                        <a:lnSpc>
                          <a:spcPct val="95000"/>
                        </a:lnSpc>
                        <a:spcBef>
                          <a:spcPct val="0"/>
                        </a:spcBef>
                        <a:spcAft>
                          <a:spcPct val="0"/>
                        </a:spcAft>
                        <a:buClrTx/>
                        <a:buSzTx/>
                        <a:buFontTx/>
                        <a:buNone/>
                        <a:tabLst/>
                      </a:pPr>
                      <a:r>
                        <a:rPr kumimoji="0" lang="en-US" sz="2400" b="0" i="0" u="none" strike="noStrike" cap="none" normalizeH="0" baseline="0" dirty="0">
                          <a:ln>
                            <a:noFill/>
                          </a:ln>
                          <a:solidFill>
                            <a:srgbClr val="0070C0"/>
                          </a:solidFill>
                          <a:effectLst>
                            <a:outerShdw blurRad="38100" dist="38100" dir="2700000" algn="tl">
                              <a:srgbClr val="000000"/>
                            </a:outerShdw>
                          </a:effectLst>
                          <a:latin typeface="Arial" pitchFamily="34" charset="0"/>
                          <a:sym typeface="Symbol" pitchFamily="18" charset="2"/>
                        </a:rPr>
                        <a:t>30%-50% (5 years old)</a:t>
                      </a:r>
                    </a:p>
                  </a:txBody>
                  <a:tcPr marL="137160" marR="137160" marT="73162" marB="73162" anchor="ctr" horzOverflow="overflow">
                    <a:lnL>
                      <a:noFill/>
                    </a:lnL>
                    <a:lnR>
                      <a:noFill/>
                    </a:lnR>
                    <a:lnT>
                      <a:noFill/>
                    </a:lnT>
                    <a:lnB>
                      <a:noFill/>
                    </a:lnB>
                    <a:lnTlToBr>
                      <a:noFill/>
                    </a:lnTlToBr>
                    <a:lnBlToTr>
                      <a:noFill/>
                    </a:lnBlToTr>
                    <a:solidFill>
                      <a:srgbClr val="EAEAEA">
                        <a:alpha val="50000"/>
                      </a:srgbClr>
                    </a:solidFill>
                  </a:tcPr>
                </a:tc>
                <a:extLst>
                  <a:ext uri="{0D108BD9-81ED-4DB2-BD59-A6C34878D82A}">
                    <a16:rowId xmlns:a16="http://schemas.microsoft.com/office/drawing/2014/main" val="10001"/>
                  </a:ext>
                </a:extLst>
              </a:tr>
              <a:tr h="493842">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kumimoji="0" lang="en-US" sz="2400" b="0" i="0" u="none" strike="noStrike" cap="none" normalizeH="0" baseline="0" dirty="0">
                          <a:ln>
                            <a:noFill/>
                          </a:ln>
                          <a:solidFill>
                            <a:srgbClr val="0070C0"/>
                          </a:solidFill>
                          <a:effectLst>
                            <a:outerShdw blurRad="38100" dist="38100" dir="2700000" algn="tl">
                              <a:srgbClr val="000000"/>
                            </a:outerShdw>
                          </a:effectLst>
                          <a:latin typeface="Arial" pitchFamily="34" charset="0"/>
                        </a:rPr>
                        <a:t>Chronic infection (carrier)</a:t>
                      </a:r>
                    </a:p>
                  </a:txBody>
                  <a:tcPr marL="137160" marR="137160" marT="73162" marB="73162" anchor="ctr" horzOverflow="overflow">
                    <a:lnL>
                      <a:noFill/>
                    </a:lnL>
                    <a:lnR>
                      <a:noFill/>
                    </a:lnR>
                    <a:lnT>
                      <a:noFill/>
                    </a:lnT>
                    <a:lnB>
                      <a:noFill/>
                    </a:lnB>
                    <a:lnTlToBr>
                      <a:noFill/>
                    </a:lnTlToBr>
                    <a:lnBlToTr>
                      <a:noFill/>
                    </a:lnBlToTr>
                    <a:solidFill>
                      <a:schemeClr val="tx2">
                        <a:alpha val="50000"/>
                      </a:schemeClr>
                    </a:solidFill>
                  </a:tcPr>
                </a:tc>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kumimoji="0" lang="en-US" sz="2400" b="0" i="0" u="none" strike="noStrike" cap="none" normalizeH="0" baseline="0" dirty="0">
                          <a:ln>
                            <a:noFill/>
                          </a:ln>
                          <a:solidFill>
                            <a:srgbClr val="0070C0"/>
                          </a:solidFill>
                          <a:effectLst>
                            <a:outerShdw blurRad="38100" dist="38100" dir="2700000" algn="tl">
                              <a:srgbClr val="000000"/>
                            </a:outerShdw>
                          </a:effectLst>
                          <a:latin typeface="Arial" pitchFamily="34" charset="0"/>
                        </a:rPr>
                        <a:t>2%-10% (of infected adults)</a:t>
                      </a:r>
                    </a:p>
                  </a:txBody>
                  <a:tcPr marL="137160" marR="137160" marT="73162" marB="73162" anchor="ctr" horzOverflow="overflow">
                    <a:lnL>
                      <a:noFill/>
                    </a:lnL>
                    <a:lnR>
                      <a:noFill/>
                    </a:lnR>
                    <a:lnT>
                      <a:noFill/>
                    </a:lnT>
                    <a:lnB>
                      <a:noFill/>
                    </a:lnB>
                    <a:lnTlToBr>
                      <a:noFill/>
                    </a:lnTlToBr>
                    <a:lnBlToTr>
                      <a:noFill/>
                    </a:lnBlToTr>
                    <a:solidFill>
                      <a:schemeClr val="tx2">
                        <a:alpha val="50000"/>
                      </a:schemeClr>
                    </a:solidFill>
                  </a:tcPr>
                </a:tc>
                <a:extLst>
                  <a:ext uri="{0D108BD9-81ED-4DB2-BD59-A6C34878D82A}">
                    <a16:rowId xmlns:a16="http://schemas.microsoft.com/office/drawing/2014/main" val="10002"/>
                  </a:ext>
                </a:extLst>
              </a:tr>
              <a:tr h="841360">
                <a:tc>
                  <a:txBody>
                    <a:bodyPr/>
                    <a:lstStyle/>
                    <a:p>
                      <a:pPr marL="517525" marR="0" lvl="0" indent="-166688" algn="l" defTabSz="914400" rtl="0" eaLnBrk="1" fontAlgn="base" latinLnBrk="0" hangingPunct="1">
                        <a:lnSpc>
                          <a:spcPct val="85000"/>
                        </a:lnSpc>
                        <a:spcBef>
                          <a:spcPct val="0"/>
                        </a:spcBef>
                        <a:spcAft>
                          <a:spcPct val="0"/>
                        </a:spcAft>
                        <a:buClrTx/>
                        <a:buSzTx/>
                        <a:buFontTx/>
                        <a:buNone/>
                        <a:tabLst/>
                      </a:pPr>
                      <a:r>
                        <a:rPr kumimoji="0" lang="en-US" sz="2400" b="0" i="0" u="none" strike="noStrike" cap="none" normalizeH="0" baseline="0" dirty="0">
                          <a:ln>
                            <a:noFill/>
                          </a:ln>
                          <a:solidFill>
                            <a:srgbClr val="0070C0"/>
                          </a:solidFill>
                          <a:effectLst>
                            <a:outerShdw blurRad="38100" dist="38100" dir="2700000" algn="tl">
                              <a:srgbClr val="000000"/>
                            </a:outerShdw>
                          </a:effectLst>
                          <a:latin typeface="Arial" pitchFamily="34" charset="0"/>
                        </a:rPr>
                        <a:t>- Premature death from   chronic liver disease</a:t>
                      </a:r>
                    </a:p>
                  </a:txBody>
                  <a:tcPr marL="137160" marR="137160" marT="73162" marB="73162" anchor="ctr" horzOverflow="overflow">
                    <a:lnL>
                      <a:noFill/>
                    </a:lnL>
                    <a:lnR>
                      <a:noFill/>
                    </a:lnR>
                    <a:lnT>
                      <a:noFill/>
                    </a:lnT>
                    <a:lnB>
                      <a:noFill/>
                    </a:lnB>
                    <a:lnTlToBr>
                      <a:noFill/>
                    </a:lnTlToBr>
                    <a:lnBlToTr>
                      <a:noFill/>
                    </a:lnBlToTr>
                    <a:solidFill>
                      <a:schemeClr val="tx2">
                        <a:alpha val="50000"/>
                      </a:schemeClr>
                    </a:solidFill>
                  </a:tcPr>
                </a:tc>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kumimoji="0" lang="en-US" sz="2400" b="0" i="0" u="none" strike="noStrike" cap="none" normalizeH="0" baseline="0" dirty="0">
                          <a:ln>
                            <a:noFill/>
                          </a:ln>
                          <a:solidFill>
                            <a:srgbClr val="0070C0"/>
                          </a:solidFill>
                          <a:effectLst>
                            <a:outerShdw blurRad="38100" dist="38100" dir="2700000" algn="tl">
                              <a:srgbClr val="000000"/>
                            </a:outerShdw>
                          </a:effectLst>
                          <a:latin typeface="Arial" pitchFamily="34" charset="0"/>
                        </a:rPr>
                        <a:t>15-25% (of chronically infected)</a:t>
                      </a:r>
                    </a:p>
                  </a:txBody>
                  <a:tcPr marL="137160" marR="137160" marT="73162" marB="73162" anchor="ctr" horzOverflow="overflow">
                    <a:lnL>
                      <a:noFill/>
                    </a:lnL>
                    <a:lnR>
                      <a:noFill/>
                    </a:lnR>
                    <a:lnT>
                      <a:noFill/>
                    </a:lnT>
                    <a:lnB>
                      <a:noFill/>
                    </a:lnB>
                    <a:lnTlToBr>
                      <a:noFill/>
                    </a:lnTlToBr>
                    <a:lnBlToTr>
                      <a:noFill/>
                    </a:lnBlToTr>
                    <a:solidFill>
                      <a:schemeClr val="tx2">
                        <a:alpha val="50000"/>
                      </a:schemeClr>
                    </a:solidFill>
                  </a:tcPr>
                </a:tc>
                <a:extLst>
                  <a:ext uri="{0D108BD9-81ED-4DB2-BD59-A6C34878D82A}">
                    <a16:rowId xmlns:a16="http://schemas.microsoft.com/office/drawing/2014/main" val="10003"/>
                  </a:ext>
                </a:extLst>
              </a:tr>
              <a:tr h="804779">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kumimoji="0" lang="en-US" sz="2400" b="0" i="0" u="none" strike="noStrike" cap="none" normalizeH="0" baseline="0" dirty="0">
                          <a:ln>
                            <a:noFill/>
                          </a:ln>
                          <a:solidFill>
                            <a:srgbClr val="0070C0"/>
                          </a:solidFill>
                          <a:effectLst>
                            <a:outerShdw blurRad="38100" dist="38100" dir="2700000" algn="tl">
                              <a:srgbClr val="000000"/>
                            </a:outerShdw>
                          </a:effectLst>
                          <a:latin typeface="Arial" pitchFamily="34" charset="0"/>
                        </a:rPr>
                        <a:t>Immunity</a:t>
                      </a:r>
                    </a:p>
                  </a:txBody>
                  <a:tcPr marL="137160" marR="137160" marT="73162" marB="73162" anchor="ctr" horzOverflow="overflow">
                    <a:lnL>
                      <a:noFill/>
                    </a:lnL>
                    <a:lnR>
                      <a:noFill/>
                    </a:lnR>
                    <a:lnT>
                      <a:noFill/>
                    </a:lnT>
                    <a:lnB>
                      <a:noFill/>
                    </a:lnB>
                    <a:lnTlToBr>
                      <a:noFill/>
                    </a:lnTlToBr>
                    <a:lnBlToTr>
                      <a:noFill/>
                    </a:lnBlToTr>
                    <a:solidFill>
                      <a:srgbClr val="EAEAEA">
                        <a:alpha val="50000"/>
                      </a:srgbClr>
                    </a:solid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en-US" sz="2400" b="0" i="0" u="none" strike="noStrike" cap="none" normalizeH="0" baseline="0" dirty="0">
                          <a:ln>
                            <a:noFill/>
                          </a:ln>
                          <a:solidFill>
                            <a:srgbClr val="0070C0"/>
                          </a:solidFill>
                          <a:effectLst>
                            <a:outerShdw blurRad="38100" dist="38100" dir="2700000" algn="tl">
                              <a:srgbClr val="000000"/>
                            </a:outerShdw>
                          </a:effectLst>
                          <a:latin typeface="Arial" pitchFamily="34" charset="0"/>
                        </a:rPr>
                        <a:t>Protected from future infection</a:t>
                      </a:r>
                    </a:p>
                  </a:txBody>
                  <a:tcPr marL="137160" marR="137160" marT="73162" marB="73162" anchor="ctr" horzOverflow="overflow">
                    <a:lnL>
                      <a:noFill/>
                    </a:lnL>
                    <a:lnR>
                      <a:noFill/>
                    </a:lnR>
                    <a:lnT>
                      <a:noFill/>
                    </a:lnT>
                    <a:lnB>
                      <a:noFill/>
                    </a:lnB>
                    <a:lnTlToBr>
                      <a:noFill/>
                    </a:lnTlToBr>
                    <a:lnBlToTr>
                      <a:noFill/>
                    </a:lnBlToTr>
                    <a:solidFill>
                      <a:srgbClr val="EAEAEA">
                        <a:alpha val="50000"/>
                      </a:srgb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81381242"/>
      </p:ext>
    </p:extLst>
  </p:cSld>
  <p:clrMapOvr>
    <a:masterClrMapping/>
  </p:clrMapOvr>
  <mc:AlternateContent xmlns:mc="http://schemas.openxmlformats.org/markup-compatibility/2006" xmlns:p14="http://schemas.microsoft.com/office/powerpoint/2010/main">
    <mc:Choice Requires="p14">
      <p:transition spd="slow" p14:dur="1200" advTm="12907">
        <p14:prism/>
      </p:transition>
    </mc:Choice>
    <mc:Fallback xmlns="">
      <p:transition spd="slow" advTm="12907">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0393" y="187235"/>
            <a:ext cx="11299970" cy="638388"/>
          </a:xfrm>
        </p:spPr>
        <p:txBody>
          <a:bodyPr>
            <a:normAutofit/>
          </a:bodyPr>
          <a:lstStyle/>
          <a:p>
            <a:r>
              <a:rPr lang="en-US" sz="3600" b="1" dirty="0">
                <a:solidFill>
                  <a:srgbClr val="002060"/>
                </a:solidFill>
                <a:latin typeface="+mn-lt"/>
                <a:cs typeface="Times New Roman" panose="02020603050405020304" pitchFamily="18" charset="0"/>
              </a:rPr>
              <a:t>Hepatitis B (Continued) </a:t>
            </a:r>
          </a:p>
        </p:txBody>
      </p:sp>
      <p:sp>
        <p:nvSpPr>
          <p:cNvPr id="5" name="Text Placeholder 4">
            <a:extLst>
              <a:ext uri="{FF2B5EF4-FFF2-40B4-BE49-F238E27FC236}">
                <a16:creationId xmlns:a16="http://schemas.microsoft.com/office/drawing/2014/main" id="{C22E58B8-BEB8-472C-8A51-8A601957EB0D}"/>
              </a:ext>
            </a:extLst>
          </p:cNvPr>
          <p:cNvSpPr>
            <a:spLocks noGrp="1"/>
          </p:cNvSpPr>
          <p:nvPr>
            <p:ph type="body" idx="1"/>
          </p:nvPr>
        </p:nvSpPr>
        <p:spPr>
          <a:xfrm>
            <a:off x="310393" y="948110"/>
            <a:ext cx="4041270" cy="4185749"/>
          </a:xfrm>
        </p:spPr>
        <p:txBody>
          <a:bodyPr>
            <a:normAutofit/>
          </a:bodyPr>
          <a:lstStyle/>
          <a:p>
            <a:r>
              <a:rPr lang="en-US" u="sng" dirty="0">
                <a:solidFill>
                  <a:schemeClr val="accent1">
                    <a:lumMod val="50000"/>
                  </a:schemeClr>
                </a:solidFill>
                <a:latin typeface="Century Gothic" panose="020B0502020202020204" pitchFamily="34" charset="0"/>
              </a:rPr>
              <a:t>Symptoms:</a:t>
            </a:r>
          </a:p>
          <a:p>
            <a:endParaRPr lang="en-US" sz="2400" u="sng" dirty="0">
              <a:solidFill>
                <a:schemeClr val="accent1">
                  <a:lumMod val="50000"/>
                </a:schemeClr>
              </a:solidFill>
              <a:latin typeface="Century Gothic" panose="020B0502020202020204" pitchFamily="34" charset="0"/>
            </a:endParaRPr>
          </a:p>
          <a:p>
            <a:pPr marL="342900" indent="-342900">
              <a:buFont typeface="Arial" panose="020B0604020202020204" pitchFamily="34" charset="0"/>
              <a:buChar char="•"/>
            </a:pPr>
            <a:r>
              <a:rPr lang="en-US" sz="2400" dirty="0">
                <a:solidFill>
                  <a:schemeClr val="accent1">
                    <a:lumMod val="50000"/>
                  </a:schemeClr>
                </a:solidFill>
                <a:latin typeface="Century Gothic" panose="020B0502020202020204" pitchFamily="34" charset="0"/>
              </a:rPr>
              <a:t>Flu-like symptoms</a:t>
            </a:r>
          </a:p>
          <a:p>
            <a:pPr marL="342900" indent="-342900">
              <a:buFont typeface="Arial" panose="020B0604020202020204" pitchFamily="34" charset="0"/>
              <a:buChar char="•"/>
            </a:pPr>
            <a:r>
              <a:rPr lang="en-US" dirty="0">
                <a:solidFill>
                  <a:schemeClr val="accent1">
                    <a:lumMod val="50000"/>
                  </a:schemeClr>
                </a:solidFill>
                <a:latin typeface="Century Gothic" panose="020B0502020202020204" pitchFamily="34" charset="0"/>
              </a:rPr>
              <a:t>Fatigue</a:t>
            </a:r>
          </a:p>
          <a:p>
            <a:pPr marL="342900" indent="-342900">
              <a:buFont typeface="Arial" panose="020B0604020202020204" pitchFamily="34" charset="0"/>
              <a:buChar char="•"/>
            </a:pPr>
            <a:r>
              <a:rPr lang="en-US" sz="2400" dirty="0">
                <a:solidFill>
                  <a:schemeClr val="accent1">
                    <a:lumMod val="50000"/>
                  </a:schemeClr>
                </a:solidFill>
                <a:latin typeface="Century Gothic" panose="020B0502020202020204" pitchFamily="34" charset="0"/>
              </a:rPr>
              <a:t>Abdominal pain</a:t>
            </a:r>
          </a:p>
          <a:p>
            <a:pPr marL="342900" indent="-342900">
              <a:buFont typeface="Arial" panose="020B0604020202020204" pitchFamily="34" charset="0"/>
              <a:buChar char="•"/>
            </a:pPr>
            <a:r>
              <a:rPr lang="en-US" dirty="0">
                <a:solidFill>
                  <a:schemeClr val="accent1">
                    <a:lumMod val="50000"/>
                  </a:schemeClr>
                </a:solidFill>
                <a:latin typeface="Century Gothic" panose="020B0502020202020204" pitchFamily="34" charset="0"/>
              </a:rPr>
              <a:t>Loss of appetite</a:t>
            </a:r>
          </a:p>
          <a:p>
            <a:pPr marL="342900" indent="-342900">
              <a:buFont typeface="Arial" panose="020B0604020202020204" pitchFamily="34" charset="0"/>
              <a:buChar char="•"/>
            </a:pPr>
            <a:r>
              <a:rPr lang="en-US" dirty="0">
                <a:solidFill>
                  <a:schemeClr val="accent1">
                    <a:lumMod val="50000"/>
                  </a:schemeClr>
                </a:solidFill>
                <a:latin typeface="Century Gothic" panose="020B0502020202020204" pitchFamily="34" charset="0"/>
              </a:rPr>
              <a:t>Nausea, vomiting</a:t>
            </a:r>
          </a:p>
          <a:p>
            <a:pPr marL="342900" indent="-342900">
              <a:buFont typeface="Arial" panose="020B0604020202020204" pitchFamily="34" charset="0"/>
              <a:buChar char="•"/>
            </a:pPr>
            <a:r>
              <a:rPr lang="en-US" sz="2400" dirty="0">
                <a:solidFill>
                  <a:schemeClr val="accent1">
                    <a:lumMod val="50000"/>
                  </a:schemeClr>
                </a:solidFill>
                <a:latin typeface="Century Gothic" panose="020B0502020202020204" pitchFamily="34" charset="0"/>
              </a:rPr>
              <a:t>Joint pain</a:t>
            </a:r>
          </a:p>
          <a:p>
            <a:pPr marL="342900" indent="-342900">
              <a:buFont typeface="Arial" panose="020B0604020202020204" pitchFamily="34" charset="0"/>
              <a:buChar char="•"/>
            </a:pPr>
            <a:r>
              <a:rPr lang="en-US" dirty="0">
                <a:solidFill>
                  <a:schemeClr val="accent1">
                    <a:lumMod val="50000"/>
                  </a:schemeClr>
                </a:solidFill>
                <a:latin typeface="Century Gothic" panose="020B0502020202020204" pitchFamily="34" charset="0"/>
              </a:rPr>
              <a:t>Jaundice</a:t>
            </a:r>
            <a:endParaRPr lang="en-US" sz="2400" dirty="0">
              <a:solidFill>
                <a:schemeClr val="accent1">
                  <a:lumMod val="50000"/>
                </a:schemeClr>
              </a:solidFill>
              <a:latin typeface="Century Gothic" panose="020B0502020202020204" pitchFamily="34" charset="0"/>
            </a:endParaRPr>
          </a:p>
          <a:p>
            <a:pPr marL="342900" indent="-342900">
              <a:buFont typeface="Arial" panose="020B0604020202020204" pitchFamily="34" charset="0"/>
              <a:buChar char="•"/>
            </a:pPr>
            <a:endParaRPr lang="en-US" sz="2400" dirty="0">
              <a:solidFill>
                <a:schemeClr val="accent1">
                  <a:lumMod val="50000"/>
                </a:schemeClr>
              </a:solidFill>
              <a:latin typeface="Century Gothic" panose="020B0502020202020204" pitchFamily="34" charset="0"/>
            </a:endParaRPr>
          </a:p>
        </p:txBody>
      </p:sp>
      <p:pic>
        <p:nvPicPr>
          <p:cNvPr id="6" name="Picture 11">
            <a:extLst>
              <a:ext uri="{FF2B5EF4-FFF2-40B4-BE49-F238E27FC236}">
                <a16:creationId xmlns:a16="http://schemas.microsoft.com/office/drawing/2014/main" id="{700DB490-C3EC-47B3-BEA8-96AFFE0F68E1}"/>
              </a:ext>
            </a:extLst>
          </p:cNvPr>
          <p:cNvPicPr>
            <a:picLocks noChangeAspect="1" noChangeArrowheads="1"/>
          </p:cNvPicPr>
          <p:nvPr/>
        </p:nvPicPr>
        <p:blipFill>
          <a:blip r:embed="rId3"/>
          <a:srcRect/>
          <a:stretch>
            <a:fillRect/>
          </a:stretch>
        </p:blipFill>
        <p:spPr bwMode="auto">
          <a:xfrm>
            <a:off x="5145808" y="1261793"/>
            <a:ext cx="3011342" cy="205152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 name="Picture 1">
            <a:extLst>
              <a:ext uri="{FF2B5EF4-FFF2-40B4-BE49-F238E27FC236}">
                <a16:creationId xmlns:a16="http://schemas.microsoft.com/office/drawing/2014/main" id="{056D202D-611A-4155-A0F9-1F621B0D3025}"/>
              </a:ext>
            </a:extLst>
          </p:cNvPr>
          <p:cNvPicPr>
            <a:picLocks noChangeAspect="1"/>
          </p:cNvPicPr>
          <p:nvPr/>
        </p:nvPicPr>
        <p:blipFill>
          <a:blip r:embed="rId4"/>
          <a:stretch>
            <a:fillRect/>
          </a:stretch>
        </p:blipFill>
        <p:spPr>
          <a:xfrm>
            <a:off x="8373680" y="3363980"/>
            <a:ext cx="3149963" cy="1769879"/>
          </a:xfrm>
          <a:prstGeom prst="rect">
            <a:avLst/>
          </a:prstGeom>
        </p:spPr>
      </p:pic>
    </p:spTree>
    <p:extLst>
      <p:ext uri="{BB962C8B-B14F-4D97-AF65-F5344CB8AC3E}">
        <p14:creationId xmlns:p14="http://schemas.microsoft.com/office/powerpoint/2010/main" val="1264634974"/>
      </p:ext>
    </p:extLst>
  </p:cSld>
  <p:clrMapOvr>
    <a:masterClrMapping/>
  </p:clrMapOvr>
  <mc:AlternateContent xmlns:mc="http://schemas.openxmlformats.org/markup-compatibility/2006" xmlns:p14="http://schemas.microsoft.com/office/powerpoint/2010/main">
    <mc:Choice Requires="p14">
      <p:transition spd="slow" p14:dur="1200" advTm="12907">
        <p14:prism/>
      </p:transition>
    </mc:Choice>
    <mc:Fallback xmlns="">
      <p:transition spd="slow" advTm="12907">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0393" y="187235"/>
            <a:ext cx="11299970" cy="638388"/>
          </a:xfrm>
        </p:spPr>
        <p:txBody>
          <a:bodyPr>
            <a:normAutofit/>
          </a:bodyPr>
          <a:lstStyle/>
          <a:p>
            <a:r>
              <a:rPr lang="en-US" sz="3600" b="1" dirty="0">
                <a:solidFill>
                  <a:srgbClr val="002060"/>
                </a:solidFill>
                <a:latin typeface="+mn-lt"/>
                <a:cs typeface="Times New Roman" panose="02020603050405020304" pitchFamily="18" charset="0"/>
              </a:rPr>
              <a:t>Hepatitis B (Continued) </a:t>
            </a:r>
          </a:p>
        </p:txBody>
      </p:sp>
      <p:sp>
        <p:nvSpPr>
          <p:cNvPr id="5" name="Text Placeholder 4">
            <a:extLst>
              <a:ext uri="{FF2B5EF4-FFF2-40B4-BE49-F238E27FC236}">
                <a16:creationId xmlns:a16="http://schemas.microsoft.com/office/drawing/2014/main" id="{C22E58B8-BEB8-472C-8A51-8A601957EB0D}"/>
              </a:ext>
            </a:extLst>
          </p:cNvPr>
          <p:cNvSpPr>
            <a:spLocks noGrp="1"/>
          </p:cNvSpPr>
          <p:nvPr>
            <p:ph type="body" idx="1"/>
          </p:nvPr>
        </p:nvSpPr>
        <p:spPr>
          <a:xfrm>
            <a:off x="310394" y="1145220"/>
            <a:ext cx="6560924" cy="3693110"/>
          </a:xfrm>
        </p:spPr>
        <p:txBody>
          <a:bodyPr>
            <a:normAutofit/>
          </a:bodyPr>
          <a:lstStyle/>
          <a:p>
            <a:r>
              <a:rPr lang="en-US" u="sng" dirty="0">
                <a:solidFill>
                  <a:schemeClr val="accent1">
                    <a:lumMod val="50000"/>
                  </a:schemeClr>
                </a:solidFill>
                <a:latin typeface="Century Gothic" panose="020B0502020202020204" pitchFamily="34" charset="0"/>
              </a:rPr>
              <a:t>Transmission:</a:t>
            </a:r>
          </a:p>
          <a:p>
            <a:endParaRPr lang="en-US" sz="2400" u="sng" dirty="0">
              <a:solidFill>
                <a:schemeClr val="accent1">
                  <a:lumMod val="50000"/>
                </a:schemeClr>
              </a:solidFill>
              <a:latin typeface="Century Gothic" panose="020B0502020202020204" pitchFamily="34" charset="0"/>
            </a:endParaRPr>
          </a:p>
          <a:p>
            <a:pPr marL="342900" indent="-342900">
              <a:buFont typeface="Arial" panose="020B0604020202020204" pitchFamily="34" charset="0"/>
              <a:buChar char="•"/>
            </a:pPr>
            <a:r>
              <a:rPr lang="en-US" sz="2400" dirty="0">
                <a:solidFill>
                  <a:schemeClr val="accent1">
                    <a:lumMod val="50000"/>
                  </a:schemeClr>
                </a:solidFill>
                <a:latin typeface="Century Gothic" panose="020B0502020202020204" pitchFamily="34" charset="0"/>
              </a:rPr>
              <a:t>Unprotected sex with multiple partners</a:t>
            </a:r>
          </a:p>
          <a:p>
            <a:pPr marL="342900" indent="-342900">
              <a:buFont typeface="Arial" panose="020B0604020202020204" pitchFamily="34" charset="0"/>
              <a:buChar char="•"/>
            </a:pPr>
            <a:r>
              <a:rPr lang="en-US" dirty="0">
                <a:solidFill>
                  <a:schemeClr val="accent1">
                    <a:lumMod val="50000"/>
                  </a:schemeClr>
                </a:solidFill>
                <a:latin typeface="Century Gothic" panose="020B0502020202020204" pitchFamily="34" charset="0"/>
              </a:rPr>
              <a:t>Sharing needles during injecting drug use</a:t>
            </a:r>
          </a:p>
          <a:p>
            <a:pPr marL="342900" indent="-342900">
              <a:buFont typeface="Arial" panose="020B0604020202020204" pitchFamily="34" charset="0"/>
              <a:buChar char="•"/>
            </a:pPr>
            <a:r>
              <a:rPr lang="en-US" sz="2400" dirty="0">
                <a:solidFill>
                  <a:schemeClr val="accent1">
                    <a:lumMod val="50000"/>
                  </a:schemeClr>
                </a:solidFill>
                <a:latin typeface="Century Gothic" panose="020B0502020202020204" pitchFamily="34" charset="0"/>
              </a:rPr>
              <a:t>From infected mother to child during birth</a:t>
            </a:r>
          </a:p>
          <a:p>
            <a:pPr marL="342900" indent="-342900">
              <a:buFont typeface="Arial" panose="020B0604020202020204" pitchFamily="34" charset="0"/>
              <a:buChar char="•"/>
            </a:pPr>
            <a:r>
              <a:rPr lang="en-US" dirty="0">
                <a:solidFill>
                  <a:schemeClr val="accent1">
                    <a:lumMod val="50000"/>
                  </a:schemeClr>
                </a:solidFill>
                <a:latin typeface="Century Gothic" panose="020B0502020202020204" pitchFamily="34" charset="0"/>
              </a:rPr>
              <a:t>Sharps/needle sticks</a:t>
            </a:r>
          </a:p>
          <a:p>
            <a:pPr marL="342900" indent="-342900">
              <a:buFont typeface="Arial" panose="020B0604020202020204" pitchFamily="34" charset="0"/>
              <a:buChar char="•"/>
            </a:pPr>
            <a:endParaRPr lang="en-US" sz="2400" dirty="0">
              <a:solidFill>
                <a:schemeClr val="accent1">
                  <a:lumMod val="50000"/>
                </a:schemeClr>
              </a:solidFill>
              <a:latin typeface="Century Gothic" panose="020B0502020202020204" pitchFamily="34" charset="0"/>
            </a:endParaRPr>
          </a:p>
        </p:txBody>
      </p:sp>
      <p:pic>
        <p:nvPicPr>
          <p:cNvPr id="7" name="Picture 10" descr="HBV">
            <a:extLst>
              <a:ext uri="{FF2B5EF4-FFF2-40B4-BE49-F238E27FC236}">
                <a16:creationId xmlns:a16="http://schemas.microsoft.com/office/drawing/2014/main" id="{D29B444E-DFCB-4174-8AC8-E5B0BE2C32DD}"/>
              </a:ext>
            </a:extLst>
          </p:cNvPr>
          <p:cNvPicPr>
            <a:picLocks noChangeAspect="1" noChangeArrowheads="1"/>
          </p:cNvPicPr>
          <p:nvPr/>
        </p:nvPicPr>
        <p:blipFill>
          <a:blip r:embed="rId3"/>
          <a:srcRect/>
          <a:stretch>
            <a:fillRect/>
          </a:stretch>
        </p:blipFill>
        <p:spPr bwMode="auto">
          <a:xfrm>
            <a:off x="7774767" y="1783608"/>
            <a:ext cx="3770281" cy="285761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846209238"/>
      </p:ext>
    </p:extLst>
  </p:cSld>
  <p:clrMapOvr>
    <a:masterClrMapping/>
  </p:clrMapOvr>
  <mc:AlternateContent xmlns:mc="http://schemas.openxmlformats.org/markup-compatibility/2006" xmlns:p14="http://schemas.microsoft.com/office/powerpoint/2010/main">
    <mc:Choice Requires="p14">
      <p:transition spd="slow" p14:dur="1200" advTm="12907">
        <p14:prism/>
      </p:transition>
    </mc:Choice>
    <mc:Fallback xmlns="">
      <p:transition spd="slow" advTm="12907">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0393" y="187235"/>
            <a:ext cx="11299970" cy="638388"/>
          </a:xfrm>
        </p:spPr>
        <p:txBody>
          <a:bodyPr>
            <a:normAutofit/>
          </a:bodyPr>
          <a:lstStyle/>
          <a:p>
            <a:r>
              <a:rPr lang="en-US" sz="3600" b="1" dirty="0">
                <a:solidFill>
                  <a:srgbClr val="002060"/>
                </a:solidFill>
                <a:latin typeface="+mn-lt"/>
                <a:cs typeface="Times New Roman" panose="02020603050405020304" pitchFamily="18" charset="0"/>
              </a:rPr>
              <a:t>Hepatitis B (Continued) </a:t>
            </a:r>
          </a:p>
        </p:txBody>
      </p:sp>
      <p:sp>
        <p:nvSpPr>
          <p:cNvPr id="5" name="Text Placeholder 4">
            <a:extLst>
              <a:ext uri="{FF2B5EF4-FFF2-40B4-BE49-F238E27FC236}">
                <a16:creationId xmlns:a16="http://schemas.microsoft.com/office/drawing/2014/main" id="{C22E58B8-BEB8-472C-8A51-8A601957EB0D}"/>
              </a:ext>
            </a:extLst>
          </p:cNvPr>
          <p:cNvSpPr>
            <a:spLocks noGrp="1"/>
          </p:cNvSpPr>
          <p:nvPr>
            <p:ph type="body" idx="1"/>
          </p:nvPr>
        </p:nvSpPr>
        <p:spPr>
          <a:xfrm>
            <a:off x="310392" y="948110"/>
            <a:ext cx="6409897" cy="4185749"/>
          </a:xfrm>
        </p:spPr>
        <p:txBody>
          <a:bodyPr>
            <a:normAutofit fontScale="92500"/>
          </a:bodyPr>
          <a:lstStyle/>
          <a:p>
            <a:r>
              <a:rPr lang="en-US" u="sng" dirty="0">
                <a:solidFill>
                  <a:schemeClr val="accent1">
                    <a:lumMod val="50000"/>
                  </a:schemeClr>
                </a:solidFill>
                <a:latin typeface="Century Gothic" panose="020B0502020202020204" pitchFamily="34" charset="0"/>
              </a:rPr>
              <a:t>Vaccine:</a:t>
            </a:r>
          </a:p>
          <a:p>
            <a:endParaRPr lang="en-US" sz="2400" u="sng" dirty="0">
              <a:solidFill>
                <a:schemeClr val="accent1">
                  <a:lumMod val="50000"/>
                </a:schemeClr>
              </a:solidFill>
              <a:latin typeface="Century Gothic" panose="020B0502020202020204" pitchFamily="34" charset="0"/>
            </a:endParaRPr>
          </a:p>
          <a:p>
            <a:pPr marL="342900" indent="-342900">
              <a:buFont typeface="Arial" panose="020B0604020202020204" pitchFamily="34" charset="0"/>
              <a:buChar char="•"/>
            </a:pPr>
            <a:r>
              <a:rPr lang="en-US" sz="2400" dirty="0">
                <a:solidFill>
                  <a:schemeClr val="accent1">
                    <a:lumMod val="50000"/>
                  </a:schemeClr>
                </a:solidFill>
                <a:latin typeface="Century Gothic" panose="020B0502020202020204" pitchFamily="34" charset="0"/>
              </a:rPr>
              <a:t>No cost to employee</a:t>
            </a:r>
          </a:p>
          <a:p>
            <a:pPr marL="342900" indent="-342900">
              <a:buFont typeface="Arial" panose="020B0604020202020204" pitchFamily="34" charset="0"/>
              <a:buChar char="•"/>
            </a:pPr>
            <a:r>
              <a:rPr lang="en-US" dirty="0">
                <a:solidFill>
                  <a:schemeClr val="accent1">
                    <a:lumMod val="50000"/>
                  </a:schemeClr>
                </a:solidFill>
                <a:latin typeface="Century Gothic" panose="020B0502020202020204" pitchFamily="34" charset="0"/>
              </a:rPr>
              <a:t>3 shots: 0, 1, &amp; 6 months</a:t>
            </a:r>
          </a:p>
          <a:p>
            <a:pPr marL="342900" indent="-342900">
              <a:buFont typeface="Arial" panose="020B0604020202020204" pitchFamily="34" charset="0"/>
              <a:buChar char="•"/>
            </a:pPr>
            <a:r>
              <a:rPr lang="en-US" sz="2400" dirty="0">
                <a:solidFill>
                  <a:schemeClr val="accent1">
                    <a:lumMod val="50000"/>
                  </a:schemeClr>
                </a:solidFill>
                <a:latin typeface="Century Gothic" panose="020B0502020202020204" pitchFamily="34" charset="0"/>
              </a:rPr>
              <a:t>Effective for 95% of adults</a:t>
            </a:r>
          </a:p>
          <a:p>
            <a:pPr marL="342900" indent="-342900">
              <a:buFont typeface="Arial" panose="020B0604020202020204" pitchFamily="34" charset="0"/>
              <a:buChar char="•"/>
            </a:pPr>
            <a:r>
              <a:rPr lang="en-US" dirty="0">
                <a:solidFill>
                  <a:schemeClr val="accent1">
                    <a:lumMod val="50000"/>
                  </a:schemeClr>
                </a:solidFill>
                <a:latin typeface="Century Gothic" panose="020B0502020202020204" pitchFamily="34" charset="0"/>
              </a:rPr>
              <a:t>Post-vaccination testing for high-risk HCW</a:t>
            </a:r>
          </a:p>
          <a:p>
            <a:pPr marL="342900" indent="-342900">
              <a:buFont typeface="Arial" panose="020B0604020202020204" pitchFamily="34" charset="0"/>
              <a:buChar char="•"/>
            </a:pPr>
            <a:r>
              <a:rPr lang="en-US" dirty="0">
                <a:solidFill>
                  <a:schemeClr val="accent1">
                    <a:lumMod val="50000"/>
                  </a:schemeClr>
                </a:solidFill>
                <a:latin typeface="Century Gothic" panose="020B0502020202020204" pitchFamily="34" charset="0"/>
              </a:rPr>
              <a:t>Post-exposure treatment (if not vaccinated)</a:t>
            </a:r>
          </a:p>
          <a:p>
            <a:pPr marL="342900" indent="-342900">
              <a:buFont typeface="Arial" panose="020B0604020202020204" pitchFamily="34" charset="0"/>
              <a:buChar char="•"/>
            </a:pPr>
            <a:r>
              <a:rPr lang="en-US" dirty="0">
                <a:solidFill>
                  <a:schemeClr val="accent1">
                    <a:lumMod val="50000"/>
                  </a:schemeClr>
                </a:solidFill>
                <a:latin typeface="Century Gothic" panose="020B0502020202020204" pitchFamily="34" charset="0"/>
              </a:rPr>
              <a:t>If decline, must sign Declination Form</a:t>
            </a:r>
          </a:p>
          <a:p>
            <a:pPr marL="800100" lvl="1" indent="-342900">
              <a:buFont typeface="Courier New" panose="02070309020205020404" pitchFamily="49" charset="0"/>
              <a:buChar char="o"/>
            </a:pPr>
            <a:r>
              <a:rPr lang="en-US" dirty="0">
                <a:solidFill>
                  <a:schemeClr val="accent1">
                    <a:lumMod val="50000"/>
                  </a:schemeClr>
                </a:solidFill>
                <a:latin typeface="Century Gothic" panose="020B0502020202020204" pitchFamily="34" charset="0"/>
              </a:rPr>
              <a:t>Vaccine available at later date if desired </a:t>
            </a:r>
          </a:p>
          <a:p>
            <a:pPr marL="342900" indent="-342900">
              <a:buFont typeface="Arial" panose="020B0604020202020204" pitchFamily="34" charset="0"/>
              <a:buChar char="•"/>
            </a:pPr>
            <a:endParaRPr lang="en-US" dirty="0">
              <a:solidFill>
                <a:schemeClr val="accent1">
                  <a:lumMod val="50000"/>
                </a:schemeClr>
              </a:solidFill>
              <a:latin typeface="Century Gothic" panose="020B0502020202020204" pitchFamily="34" charset="0"/>
            </a:endParaRPr>
          </a:p>
        </p:txBody>
      </p:sp>
      <p:pic>
        <p:nvPicPr>
          <p:cNvPr id="8" name="Picture 40" descr="C:\Nancy\Tiff Photos\HBVaccine copy.jpg">
            <a:extLst>
              <a:ext uri="{FF2B5EF4-FFF2-40B4-BE49-F238E27FC236}">
                <a16:creationId xmlns:a16="http://schemas.microsoft.com/office/drawing/2014/main" id="{DB3F742E-4B70-487A-B4DE-C843BDDBE2F0}"/>
              </a:ext>
            </a:extLst>
          </p:cNvPr>
          <p:cNvPicPr>
            <a:picLocks noChangeAspect="1" noChangeArrowheads="1"/>
          </p:cNvPicPr>
          <p:nvPr/>
        </p:nvPicPr>
        <p:blipFill>
          <a:blip r:embed="rId3">
            <a:lum contrast="-6000"/>
          </a:blip>
          <a:srcRect/>
          <a:stretch>
            <a:fillRect/>
          </a:stretch>
        </p:blipFill>
        <p:spPr bwMode="auto">
          <a:xfrm>
            <a:off x="6920951" y="1740821"/>
            <a:ext cx="1666875" cy="26003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Picture 7" descr="vaccine shot">
            <a:extLst>
              <a:ext uri="{FF2B5EF4-FFF2-40B4-BE49-F238E27FC236}">
                <a16:creationId xmlns:a16="http://schemas.microsoft.com/office/drawing/2014/main" id="{949DC552-9521-4AAB-A3B6-3875450378F2}"/>
              </a:ext>
            </a:extLst>
          </p:cNvPr>
          <p:cNvPicPr>
            <a:picLocks noChangeAspect="1" noChangeArrowheads="1"/>
          </p:cNvPicPr>
          <p:nvPr/>
        </p:nvPicPr>
        <p:blipFill>
          <a:blip r:embed="rId4"/>
          <a:srcRect/>
          <a:stretch>
            <a:fillRect/>
          </a:stretch>
        </p:blipFill>
        <p:spPr bwMode="auto">
          <a:xfrm>
            <a:off x="8865607" y="2212078"/>
            <a:ext cx="3170237" cy="21097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036362220"/>
      </p:ext>
    </p:extLst>
  </p:cSld>
  <p:clrMapOvr>
    <a:masterClrMapping/>
  </p:clrMapOvr>
  <mc:AlternateContent xmlns:mc="http://schemas.openxmlformats.org/markup-compatibility/2006" xmlns:p14="http://schemas.microsoft.com/office/powerpoint/2010/main">
    <mc:Choice Requires="p14">
      <p:transition spd="slow" p14:dur="1200" advTm="12907">
        <p14:prism/>
      </p:transition>
    </mc:Choice>
    <mc:Fallback xmlns="">
      <p:transition spd="slow" advTm="12907">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0393" y="187235"/>
            <a:ext cx="11299970" cy="638388"/>
          </a:xfrm>
        </p:spPr>
        <p:txBody>
          <a:bodyPr>
            <a:normAutofit/>
          </a:bodyPr>
          <a:lstStyle/>
          <a:p>
            <a:r>
              <a:rPr lang="en-US" sz="3600" b="1" dirty="0">
                <a:solidFill>
                  <a:srgbClr val="002060"/>
                </a:solidFill>
                <a:latin typeface="+mn-lt"/>
                <a:cs typeface="Times New Roman" panose="02020603050405020304" pitchFamily="18" charset="0"/>
              </a:rPr>
              <a:t>Hepatitis C </a:t>
            </a:r>
          </a:p>
        </p:txBody>
      </p:sp>
      <p:sp>
        <p:nvSpPr>
          <p:cNvPr id="5" name="Text Placeholder 4">
            <a:extLst>
              <a:ext uri="{FF2B5EF4-FFF2-40B4-BE49-F238E27FC236}">
                <a16:creationId xmlns:a16="http://schemas.microsoft.com/office/drawing/2014/main" id="{C22E58B8-BEB8-472C-8A51-8A601957EB0D}"/>
              </a:ext>
            </a:extLst>
          </p:cNvPr>
          <p:cNvSpPr>
            <a:spLocks noGrp="1"/>
          </p:cNvSpPr>
          <p:nvPr>
            <p:ph type="body" idx="1"/>
          </p:nvPr>
        </p:nvSpPr>
        <p:spPr>
          <a:xfrm>
            <a:off x="310394" y="903383"/>
            <a:ext cx="6560924" cy="4142342"/>
          </a:xfrm>
        </p:spPr>
        <p:txBody>
          <a:bodyPr>
            <a:normAutofit fontScale="85000" lnSpcReduction="20000"/>
          </a:bodyPr>
          <a:lstStyle/>
          <a:p>
            <a:r>
              <a:rPr lang="en-US" sz="2800" u="sng" dirty="0">
                <a:solidFill>
                  <a:schemeClr val="accent1">
                    <a:lumMod val="50000"/>
                  </a:schemeClr>
                </a:solidFill>
                <a:latin typeface="Century Gothic" panose="020B0502020202020204" pitchFamily="34" charset="0"/>
              </a:rPr>
              <a:t>General Facts:</a:t>
            </a:r>
          </a:p>
          <a:p>
            <a:endParaRPr lang="en-US" sz="2400" u="sng" dirty="0">
              <a:solidFill>
                <a:schemeClr val="accent1">
                  <a:lumMod val="50000"/>
                </a:schemeClr>
              </a:solidFill>
              <a:latin typeface="Century Gothic" panose="020B0502020202020204" pitchFamily="34" charset="0"/>
            </a:endParaRPr>
          </a:p>
          <a:p>
            <a:pPr marL="342900" indent="-3429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The most common chronic bloodborne infection in the U.S.</a:t>
            </a:r>
          </a:p>
          <a:p>
            <a:pPr marL="342900" indent="-3429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3.9 million (1.8%) Americans infected; 2.4 million chronically infected</a:t>
            </a:r>
          </a:p>
          <a:p>
            <a:pPr marL="342900" indent="-3429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57,500 new infections per year in 2019</a:t>
            </a:r>
          </a:p>
          <a:p>
            <a:pPr marL="342900" indent="-3429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Leading cause of liver transplantation in U.S.</a:t>
            </a:r>
          </a:p>
          <a:p>
            <a:pPr marL="342900" indent="-3429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No vaccine available</a:t>
            </a:r>
          </a:p>
          <a:p>
            <a:pPr marL="342900" indent="-3429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New medication to treat for HCV have been approved in recent years</a:t>
            </a:r>
          </a:p>
        </p:txBody>
      </p:sp>
      <p:pic>
        <p:nvPicPr>
          <p:cNvPr id="2050" name="Picture 2" descr="7 Celebrities With Hepatitis C | Health.com">
            <a:extLst>
              <a:ext uri="{FF2B5EF4-FFF2-40B4-BE49-F238E27FC236}">
                <a16:creationId xmlns:a16="http://schemas.microsoft.com/office/drawing/2014/main" id="{BC1178BA-C9AC-45B0-9954-1FF8DC2EA9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3072" y="1933287"/>
            <a:ext cx="4495313" cy="2991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222862"/>
      </p:ext>
    </p:extLst>
  </p:cSld>
  <p:clrMapOvr>
    <a:masterClrMapping/>
  </p:clrMapOvr>
  <mc:AlternateContent xmlns:mc="http://schemas.openxmlformats.org/markup-compatibility/2006" xmlns:p14="http://schemas.microsoft.com/office/powerpoint/2010/main">
    <mc:Choice Requires="p14">
      <p:transition spd="slow" p14:dur="1200" advTm="12907">
        <p14:prism/>
      </p:transition>
    </mc:Choice>
    <mc:Fallback xmlns="">
      <p:transition spd="slow" advTm="12907">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0393" y="187235"/>
            <a:ext cx="11299970" cy="638388"/>
          </a:xfrm>
        </p:spPr>
        <p:txBody>
          <a:bodyPr>
            <a:normAutofit/>
          </a:bodyPr>
          <a:lstStyle/>
          <a:p>
            <a:r>
              <a:rPr lang="en-US" sz="3600" b="1" dirty="0">
                <a:solidFill>
                  <a:srgbClr val="002060"/>
                </a:solidFill>
                <a:latin typeface="+mn-lt"/>
                <a:cs typeface="Times New Roman" panose="02020603050405020304" pitchFamily="18" charset="0"/>
              </a:rPr>
              <a:t>Hepatitis C (Continued)</a:t>
            </a:r>
          </a:p>
        </p:txBody>
      </p:sp>
      <p:sp>
        <p:nvSpPr>
          <p:cNvPr id="5" name="Text Placeholder 4">
            <a:extLst>
              <a:ext uri="{FF2B5EF4-FFF2-40B4-BE49-F238E27FC236}">
                <a16:creationId xmlns:a16="http://schemas.microsoft.com/office/drawing/2014/main" id="{C22E58B8-BEB8-472C-8A51-8A601957EB0D}"/>
              </a:ext>
            </a:extLst>
          </p:cNvPr>
          <p:cNvSpPr>
            <a:spLocks noGrp="1"/>
          </p:cNvSpPr>
          <p:nvPr>
            <p:ph type="body" idx="1"/>
          </p:nvPr>
        </p:nvSpPr>
        <p:spPr>
          <a:xfrm>
            <a:off x="310393" y="750863"/>
            <a:ext cx="2719246" cy="427942"/>
          </a:xfrm>
        </p:spPr>
        <p:txBody>
          <a:bodyPr>
            <a:normAutofit/>
          </a:bodyPr>
          <a:lstStyle/>
          <a:p>
            <a:r>
              <a:rPr lang="en-US" u="sng" dirty="0">
                <a:solidFill>
                  <a:schemeClr val="accent1">
                    <a:lumMod val="50000"/>
                  </a:schemeClr>
                </a:solidFill>
                <a:latin typeface="Century Gothic" panose="020B0502020202020204" pitchFamily="34" charset="0"/>
              </a:rPr>
              <a:t>Clinical Features:</a:t>
            </a:r>
          </a:p>
          <a:p>
            <a:endParaRPr lang="en-US" sz="2400" u="sng" dirty="0">
              <a:solidFill>
                <a:schemeClr val="accent1">
                  <a:lumMod val="50000"/>
                </a:schemeClr>
              </a:solidFill>
              <a:latin typeface="Century Gothic" panose="020B0502020202020204" pitchFamily="34" charset="0"/>
            </a:endParaRPr>
          </a:p>
          <a:p>
            <a:pPr marL="342900" indent="-342900">
              <a:buFont typeface="Arial" panose="020B0604020202020204" pitchFamily="34" charset="0"/>
              <a:buChar char="•"/>
            </a:pPr>
            <a:endParaRPr lang="en-US" sz="2400" dirty="0">
              <a:solidFill>
                <a:schemeClr val="accent1">
                  <a:lumMod val="50000"/>
                </a:schemeClr>
              </a:solidFill>
              <a:latin typeface="Century Gothic" panose="020B0502020202020204" pitchFamily="34" charset="0"/>
            </a:endParaRPr>
          </a:p>
        </p:txBody>
      </p:sp>
      <p:graphicFrame>
        <p:nvGraphicFramePr>
          <p:cNvPr id="7" name="Group 20">
            <a:extLst>
              <a:ext uri="{FF2B5EF4-FFF2-40B4-BE49-F238E27FC236}">
                <a16:creationId xmlns:a16="http://schemas.microsoft.com/office/drawing/2014/main" id="{3AFB73AD-65E5-4618-9DCC-0EA7FE39A2EE}"/>
              </a:ext>
            </a:extLst>
          </p:cNvPr>
          <p:cNvGraphicFramePr>
            <a:graphicFrameLocks noGrp="1"/>
          </p:cNvGraphicFramePr>
          <p:nvPr>
            <p:extLst>
              <p:ext uri="{D42A27DB-BD31-4B8C-83A1-F6EECF244321}">
                <p14:modId xmlns:p14="http://schemas.microsoft.com/office/powerpoint/2010/main" val="2983341277"/>
              </p:ext>
            </p:extLst>
          </p:nvPr>
        </p:nvGraphicFramePr>
        <p:xfrm>
          <a:off x="2104221" y="1178805"/>
          <a:ext cx="8328753" cy="3973997"/>
        </p:xfrm>
        <a:graphic>
          <a:graphicData uri="http://schemas.openxmlformats.org/drawingml/2006/table">
            <a:tbl>
              <a:tblPr/>
              <a:tblGrid>
                <a:gridCol w="3936067">
                  <a:extLst>
                    <a:ext uri="{9D8B030D-6E8A-4147-A177-3AD203B41FA5}">
                      <a16:colId xmlns:a16="http://schemas.microsoft.com/office/drawing/2014/main" val="20000"/>
                    </a:ext>
                  </a:extLst>
                </a:gridCol>
                <a:gridCol w="4392686">
                  <a:extLst>
                    <a:ext uri="{9D8B030D-6E8A-4147-A177-3AD203B41FA5}">
                      <a16:colId xmlns:a16="http://schemas.microsoft.com/office/drawing/2014/main" val="20001"/>
                    </a:ext>
                  </a:extLst>
                </a:gridCol>
              </a:tblGrid>
              <a:tr h="820441">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kumimoji="0" lang="en-US" sz="2000" b="1" i="0" u="none" strike="noStrike" cap="none" normalizeH="0" baseline="0" dirty="0">
                          <a:ln>
                            <a:noFill/>
                          </a:ln>
                          <a:solidFill>
                            <a:srgbClr val="0070C0"/>
                          </a:solidFill>
                          <a:effectLst>
                            <a:outerShdw blurRad="38100" dist="38100" dir="2700000" algn="tl">
                              <a:srgbClr val="000000"/>
                            </a:outerShdw>
                          </a:effectLst>
                          <a:latin typeface="Arial" pitchFamily="34" charset="0"/>
                        </a:rPr>
                        <a:t>Incubation period</a:t>
                      </a:r>
                    </a:p>
                  </a:txBody>
                  <a:tcPr marL="137160" marR="137160" marT="45712" marB="45712" anchor="ctr" horzOverflow="overflow">
                    <a:lnL>
                      <a:noFill/>
                    </a:lnL>
                    <a:lnR>
                      <a:noFill/>
                    </a:lnR>
                    <a:lnT>
                      <a:noFill/>
                    </a:lnT>
                    <a:lnB>
                      <a:noFill/>
                    </a:lnB>
                    <a:lnTlToBr>
                      <a:noFill/>
                    </a:lnTlToBr>
                    <a:lnBlToTr>
                      <a:noFill/>
                    </a:lnBlToTr>
                    <a:solidFill>
                      <a:schemeClr val="tx2">
                        <a:alpha val="50000"/>
                      </a:schemeClr>
                    </a:solidFill>
                  </a:tcPr>
                </a:tc>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kumimoji="0" lang="en-US" sz="2000" b="1" i="0" u="none" strike="noStrike" cap="none" normalizeH="0" baseline="0" dirty="0">
                          <a:ln>
                            <a:noFill/>
                          </a:ln>
                          <a:solidFill>
                            <a:srgbClr val="0070C0"/>
                          </a:solidFill>
                          <a:effectLst>
                            <a:outerShdw blurRad="38100" dist="38100" dir="2700000" algn="tl">
                              <a:srgbClr val="000000"/>
                            </a:outerShdw>
                          </a:effectLst>
                          <a:latin typeface="Arial" pitchFamily="34" charset="0"/>
                        </a:rPr>
                        <a:t>Average 6-7 weeks</a:t>
                      </a:r>
                      <a:br>
                        <a:rPr kumimoji="0" lang="en-US" sz="2000" b="1" i="0" u="none" strike="noStrike" cap="none" normalizeH="0" baseline="0" dirty="0">
                          <a:ln>
                            <a:noFill/>
                          </a:ln>
                          <a:solidFill>
                            <a:srgbClr val="0070C0"/>
                          </a:solidFill>
                          <a:effectLst>
                            <a:outerShdw blurRad="38100" dist="38100" dir="2700000" algn="tl">
                              <a:srgbClr val="000000"/>
                            </a:outerShdw>
                          </a:effectLst>
                          <a:latin typeface="Arial" pitchFamily="34" charset="0"/>
                        </a:rPr>
                      </a:br>
                      <a:r>
                        <a:rPr kumimoji="0" lang="en-US" sz="2000" b="1" i="0" u="none" strike="noStrike" cap="none" normalizeH="0" baseline="0" dirty="0">
                          <a:ln>
                            <a:noFill/>
                          </a:ln>
                          <a:solidFill>
                            <a:srgbClr val="0070C0"/>
                          </a:solidFill>
                          <a:effectLst>
                            <a:outerShdw blurRad="38100" dist="38100" dir="2700000" algn="tl">
                              <a:srgbClr val="000000"/>
                            </a:outerShdw>
                          </a:effectLst>
                          <a:latin typeface="Arial" pitchFamily="34" charset="0"/>
                        </a:rPr>
                        <a:t>Range 2-26 weeks</a:t>
                      </a:r>
                    </a:p>
                  </a:txBody>
                  <a:tcPr marL="137160" marR="137160" marT="45712" marB="45712" anchor="ctr" horzOverflow="overflow">
                    <a:lnL>
                      <a:noFill/>
                    </a:lnL>
                    <a:lnR>
                      <a:noFill/>
                    </a:lnR>
                    <a:lnT>
                      <a:noFill/>
                    </a:lnT>
                    <a:lnB>
                      <a:noFill/>
                    </a:lnB>
                    <a:lnTlToBr>
                      <a:noFill/>
                    </a:lnTlToBr>
                    <a:lnBlToTr>
                      <a:noFill/>
                    </a:lnBlToTr>
                    <a:solidFill>
                      <a:schemeClr val="tx2">
                        <a:alpha val="50000"/>
                      </a:schemeClr>
                    </a:solidFill>
                  </a:tcPr>
                </a:tc>
                <a:extLst>
                  <a:ext uri="{0D108BD9-81ED-4DB2-BD59-A6C34878D82A}">
                    <a16:rowId xmlns:a16="http://schemas.microsoft.com/office/drawing/2014/main" val="10000"/>
                  </a:ext>
                </a:extLst>
              </a:tr>
              <a:tr h="689864">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kumimoji="0" lang="en-US" sz="2000" b="1" i="0" u="none" strike="noStrike" cap="none" normalizeH="0" baseline="0" dirty="0">
                          <a:ln>
                            <a:noFill/>
                          </a:ln>
                          <a:solidFill>
                            <a:srgbClr val="0070C0"/>
                          </a:solidFill>
                          <a:effectLst>
                            <a:outerShdw blurRad="38100" dist="38100" dir="2700000" algn="tl">
                              <a:srgbClr val="000000"/>
                            </a:outerShdw>
                          </a:effectLst>
                          <a:latin typeface="Arial" pitchFamily="34" charset="0"/>
                        </a:rPr>
                        <a:t>No sign or symptoms</a:t>
                      </a:r>
                    </a:p>
                    <a:p>
                      <a:pPr marL="0" marR="0" lvl="0" indent="0" algn="l" defTabSz="914400" rtl="0" eaLnBrk="1" fontAlgn="base" latinLnBrk="0" hangingPunct="1">
                        <a:lnSpc>
                          <a:spcPct val="95000"/>
                        </a:lnSpc>
                        <a:spcBef>
                          <a:spcPct val="0"/>
                        </a:spcBef>
                        <a:spcAft>
                          <a:spcPct val="0"/>
                        </a:spcAft>
                        <a:buClrTx/>
                        <a:buSzTx/>
                        <a:buFontTx/>
                        <a:buNone/>
                        <a:tabLst/>
                      </a:pPr>
                      <a:r>
                        <a:rPr kumimoji="0" lang="en-US" sz="2000" b="1" i="0" u="none" strike="noStrike" cap="none" normalizeH="0" baseline="0" dirty="0">
                          <a:ln>
                            <a:noFill/>
                          </a:ln>
                          <a:solidFill>
                            <a:srgbClr val="0070C0"/>
                          </a:solidFill>
                          <a:effectLst>
                            <a:outerShdw blurRad="38100" dist="38100" dir="2700000" algn="tl">
                              <a:srgbClr val="000000"/>
                            </a:outerShdw>
                          </a:effectLst>
                          <a:latin typeface="Arial" pitchFamily="34" charset="0"/>
                        </a:rPr>
                        <a:t>Acute illness (jaundice)</a:t>
                      </a:r>
                    </a:p>
                  </a:txBody>
                  <a:tcPr marL="137160" marR="137160" marT="45712" marB="45712" anchor="ctr" horzOverflow="overflow">
                    <a:lnL>
                      <a:noFill/>
                    </a:lnL>
                    <a:lnR>
                      <a:noFill/>
                    </a:lnR>
                    <a:lnT>
                      <a:noFill/>
                    </a:lnT>
                    <a:lnB>
                      <a:noFill/>
                    </a:lnB>
                    <a:lnTlToBr>
                      <a:noFill/>
                    </a:lnTlToBr>
                    <a:lnBlToTr>
                      <a:noFill/>
                    </a:lnBlToTr>
                    <a:solidFill>
                      <a:srgbClr val="EAEAEA">
                        <a:alpha val="50000"/>
                      </a:srgbClr>
                    </a:solidFill>
                  </a:tcPr>
                </a:tc>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kumimoji="0" lang="en-US" sz="2000" b="1" i="0" u="none" strike="noStrike" cap="none" normalizeH="0" baseline="0" dirty="0">
                          <a:ln>
                            <a:noFill/>
                          </a:ln>
                          <a:solidFill>
                            <a:srgbClr val="0070C0"/>
                          </a:solidFill>
                          <a:effectLst>
                            <a:outerShdw blurRad="38100" dist="38100" dir="2700000" algn="tl">
                              <a:srgbClr val="000000"/>
                            </a:outerShdw>
                          </a:effectLst>
                          <a:latin typeface="Arial" pitchFamily="34" charset="0"/>
                          <a:sym typeface="Symbol" pitchFamily="18" charset="2"/>
                        </a:rPr>
                        <a:t>80%</a:t>
                      </a:r>
                    </a:p>
                    <a:p>
                      <a:pPr marL="0" marR="0" lvl="0" indent="0" algn="l" defTabSz="914400" rtl="0" eaLnBrk="1" fontAlgn="base" latinLnBrk="0" hangingPunct="1">
                        <a:lnSpc>
                          <a:spcPct val="95000"/>
                        </a:lnSpc>
                        <a:spcBef>
                          <a:spcPct val="0"/>
                        </a:spcBef>
                        <a:spcAft>
                          <a:spcPct val="0"/>
                        </a:spcAft>
                        <a:buClrTx/>
                        <a:buSzTx/>
                        <a:buFontTx/>
                        <a:buNone/>
                        <a:tabLst/>
                      </a:pPr>
                      <a:r>
                        <a:rPr kumimoji="0" lang="en-US" sz="2000" b="1" i="0" u="none" strike="noStrike" cap="none" normalizeH="0" baseline="0" dirty="0">
                          <a:ln>
                            <a:noFill/>
                          </a:ln>
                          <a:solidFill>
                            <a:srgbClr val="0070C0"/>
                          </a:solidFill>
                          <a:effectLst>
                            <a:outerShdw blurRad="38100" dist="38100" dir="2700000" algn="tl">
                              <a:srgbClr val="000000"/>
                            </a:outerShdw>
                          </a:effectLst>
                          <a:latin typeface="Arial" pitchFamily="34" charset="0"/>
                          <a:sym typeface="Symbol" pitchFamily="18" charset="2"/>
                        </a:rPr>
                        <a:t>20% (Mild)</a:t>
                      </a:r>
                      <a:endParaRPr kumimoji="0" lang="en-US" sz="2000" b="1" i="0" u="none" strike="noStrike" cap="none" normalizeH="0" baseline="0" dirty="0">
                        <a:ln>
                          <a:noFill/>
                        </a:ln>
                        <a:solidFill>
                          <a:srgbClr val="0070C0"/>
                        </a:solidFill>
                        <a:effectLst>
                          <a:outerShdw blurRad="38100" dist="38100" dir="2700000" algn="tl">
                            <a:srgbClr val="000000"/>
                          </a:outerShdw>
                        </a:effectLst>
                        <a:latin typeface="Arial" pitchFamily="34" charset="0"/>
                      </a:endParaRPr>
                    </a:p>
                  </a:txBody>
                  <a:tcPr marL="137160" marR="137160" marT="45712" marB="45712" anchor="ctr" horzOverflow="overflow">
                    <a:lnL>
                      <a:noFill/>
                    </a:lnL>
                    <a:lnR>
                      <a:noFill/>
                    </a:lnR>
                    <a:lnT>
                      <a:noFill/>
                    </a:lnT>
                    <a:lnB>
                      <a:noFill/>
                    </a:lnB>
                    <a:lnTlToBr>
                      <a:noFill/>
                    </a:lnTlToBr>
                    <a:lnBlToTr>
                      <a:noFill/>
                    </a:lnBlToTr>
                    <a:solidFill>
                      <a:srgbClr val="EAEAEA">
                        <a:alpha val="50000"/>
                      </a:srgbClr>
                    </a:solidFill>
                  </a:tcPr>
                </a:tc>
                <a:extLst>
                  <a:ext uri="{0D108BD9-81ED-4DB2-BD59-A6C34878D82A}">
                    <a16:rowId xmlns:a16="http://schemas.microsoft.com/office/drawing/2014/main" val="10001"/>
                  </a:ext>
                </a:extLst>
              </a:tr>
              <a:tr h="987767">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kumimoji="0" lang="en-US" sz="2000" b="1" i="0" u="none" strike="noStrike" cap="none" normalizeH="0" baseline="0" dirty="0">
                          <a:ln>
                            <a:noFill/>
                          </a:ln>
                          <a:solidFill>
                            <a:srgbClr val="0070C0"/>
                          </a:solidFill>
                          <a:effectLst>
                            <a:outerShdw blurRad="38100" dist="38100" dir="2700000" algn="tl">
                              <a:srgbClr val="000000"/>
                            </a:outerShdw>
                          </a:effectLst>
                          <a:latin typeface="Arial" pitchFamily="34" charset="0"/>
                        </a:rPr>
                        <a:t>Chronic infection</a:t>
                      </a:r>
                      <a:br>
                        <a:rPr kumimoji="0" lang="en-US" sz="2000" b="1" i="0" u="none" strike="noStrike" cap="none" normalizeH="0" baseline="0" dirty="0">
                          <a:ln>
                            <a:noFill/>
                          </a:ln>
                          <a:solidFill>
                            <a:srgbClr val="0070C0"/>
                          </a:solidFill>
                          <a:effectLst>
                            <a:outerShdw blurRad="38100" dist="38100" dir="2700000" algn="tl">
                              <a:srgbClr val="000000"/>
                            </a:outerShdw>
                          </a:effectLst>
                          <a:latin typeface="Arial" pitchFamily="34" charset="0"/>
                        </a:rPr>
                      </a:br>
                      <a:r>
                        <a:rPr kumimoji="0" lang="en-US" sz="2000" b="1" i="0" u="none" strike="noStrike" cap="none" normalizeH="0" baseline="0" dirty="0">
                          <a:ln>
                            <a:noFill/>
                          </a:ln>
                          <a:solidFill>
                            <a:srgbClr val="0070C0"/>
                          </a:solidFill>
                          <a:effectLst>
                            <a:outerShdw blurRad="38100" dist="38100" dir="2700000" algn="tl">
                              <a:srgbClr val="000000"/>
                            </a:outerShdw>
                          </a:effectLst>
                          <a:latin typeface="Arial" pitchFamily="34" charset="0"/>
                        </a:rPr>
                        <a:t>Chronic liver disease</a:t>
                      </a:r>
                    </a:p>
                  </a:txBody>
                  <a:tcPr marL="137160" marR="137160" marT="45712" marB="45712" anchor="ctr" horzOverflow="overflow">
                    <a:lnL>
                      <a:noFill/>
                    </a:lnL>
                    <a:lnR>
                      <a:noFill/>
                    </a:lnR>
                    <a:lnT>
                      <a:noFill/>
                    </a:lnT>
                    <a:lnB>
                      <a:noFill/>
                    </a:lnB>
                    <a:lnTlToBr>
                      <a:noFill/>
                    </a:lnTlToBr>
                    <a:lnBlToTr>
                      <a:noFill/>
                    </a:lnBlToTr>
                    <a:solidFill>
                      <a:schemeClr val="tx2">
                        <a:alpha val="50000"/>
                      </a:schemeClr>
                    </a:solidFill>
                  </a:tcPr>
                </a:tc>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kumimoji="0" lang="en-US" sz="2000" b="1" i="0" u="none" strike="noStrike" cap="none" normalizeH="0" baseline="0" dirty="0">
                          <a:ln>
                            <a:noFill/>
                          </a:ln>
                          <a:solidFill>
                            <a:srgbClr val="0070C0"/>
                          </a:solidFill>
                          <a:effectLst>
                            <a:outerShdw blurRad="38100" dist="38100" dir="2700000" algn="tl">
                              <a:srgbClr val="000000"/>
                            </a:outerShdw>
                          </a:effectLst>
                          <a:latin typeface="Arial" pitchFamily="34" charset="0"/>
                        </a:rPr>
                        <a:t>75%-85%</a:t>
                      </a:r>
                      <a:br>
                        <a:rPr kumimoji="0" lang="en-US" sz="2000" b="1" i="0" u="none" strike="noStrike" cap="none" normalizeH="0" baseline="0" dirty="0">
                          <a:ln>
                            <a:noFill/>
                          </a:ln>
                          <a:solidFill>
                            <a:srgbClr val="0070C0"/>
                          </a:solidFill>
                          <a:effectLst>
                            <a:outerShdw blurRad="38100" dist="38100" dir="2700000" algn="tl">
                              <a:srgbClr val="000000"/>
                            </a:outerShdw>
                          </a:effectLst>
                          <a:latin typeface="Arial" pitchFamily="34" charset="0"/>
                        </a:rPr>
                      </a:br>
                      <a:r>
                        <a:rPr kumimoji="0" lang="en-US" sz="2000" b="1" i="0" u="none" strike="noStrike" cap="none" normalizeH="0" baseline="0" dirty="0">
                          <a:ln>
                            <a:noFill/>
                          </a:ln>
                          <a:solidFill>
                            <a:srgbClr val="0070C0"/>
                          </a:solidFill>
                          <a:effectLst>
                            <a:outerShdw blurRad="38100" dist="38100" dir="2700000" algn="tl">
                              <a:srgbClr val="000000"/>
                            </a:outerShdw>
                          </a:effectLst>
                          <a:latin typeface="Arial" pitchFamily="34" charset="0"/>
                        </a:rPr>
                        <a:t>10%-70% (most are asymptomatic)</a:t>
                      </a:r>
                    </a:p>
                  </a:txBody>
                  <a:tcPr marL="137160" marR="137160" marT="45712" marB="45712" anchor="ctr" horzOverflow="overflow">
                    <a:lnL>
                      <a:noFill/>
                    </a:lnL>
                    <a:lnR>
                      <a:noFill/>
                    </a:lnR>
                    <a:lnT>
                      <a:noFill/>
                    </a:lnT>
                    <a:lnB>
                      <a:noFill/>
                    </a:lnB>
                    <a:lnTlToBr>
                      <a:noFill/>
                    </a:lnTlToBr>
                    <a:lnBlToTr>
                      <a:noFill/>
                    </a:lnBlToTr>
                    <a:solidFill>
                      <a:schemeClr val="tx2">
                        <a:alpha val="50000"/>
                      </a:schemeClr>
                    </a:solidFill>
                  </a:tcPr>
                </a:tc>
                <a:extLst>
                  <a:ext uri="{0D108BD9-81ED-4DB2-BD59-A6C34878D82A}">
                    <a16:rowId xmlns:a16="http://schemas.microsoft.com/office/drawing/2014/main" val="10002"/>
                  </a:ext>
                </a:extLst>
              </a:tr>
              <a:tr h="729281">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kumimoji="0" lang="en-US" sz="2000" b="1" i="0" u="none" strike="noStrike" cap="none" normalizeH="0" baseline="0" dirty="0">
                          <a:ln>
                            <a:noFill/>
                          </a:ln>
                          <a:solidFill>
                            <a:srgbClr val="0070C0"/>
                          </a:solidFill>
                          <a:effectLst>
                            <a:outerShdw blurRad="38100" dist="38100" dir="2700000" algn="tl">
                              <a:srgbClr val="000000"/>
                            </a:outerShdw>
                          </a:effectLst>
                          <a:latin typeface="Arial" pitchFamily="34" charset="0"/>
                        </a:rPr>
                        <a:t>Deaths from chronic liver disease</a:t>
                      </a:r>
                    </a:p>
                  </a:txBody>
                  <a:tcPr marL="137160" marR="137160" marT="45712" marB="45712" anchor="ctr" horzOverflow="overflow">
                    <a:lnL>
                      <a:noFill/>
                    </a:lnL>
                    <a:lnR>
                      <a:noFill/>
                    </a:lnR>
                    <a:lnT>
                      <a:noFill/>
                    </a:lnT>
                    <a:lnB>
                      <a:noFill/>
                    </a:lnB>
                    <a:lnTlToBr>
                      <a:noFill/>
                    </a:lnTlToBr>
                    <a:lnBlToTr>
                      <a:noFill/>
                    </a:lnBlToTr>
                    <a:solidFill>
                      <a:srgbClr val="EAEAEA">
                        <a:alpha val="50000"/>
                      </a:srgbClr>
                    </a:solidFill>
                  </a:tcPr>
                </a:tc>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kumimoji="0" lang="en-US" sz="2000" b="1" i="0" u="none" strike="noStrike" cap="none" normalizeH="0" baseline="0" dirty="0">
                          <a:ln>
                            <a:noFill/>
                          </a:ln>
                          <a:solidFill>
                            <a:srgbClr val="0070C0"/>
                          </a:solidFill>
                          <a:effectLst>
                            <a:outerShdw blurRad="38100" dist="38100" dir="2700000" algn="tl">
                              <a:srgbClr val="000000"/>
                            </a:outerShdw>
                          </a:effectLst>
                          <a:latin typeface="Arial" pitchFamily="34" charset="0"/>
                        </a:rPr>
                        <a:t>1%-5%</a:t>
                      </a:r>
                    </a:p>
                  </a:txBody>
                  <a:tcPr marL="137160" marR="137160" marT="45712" marB="45712" anchor="ctr" horzOverflow="overflow">
                    <a:lnL>
                      <a:noFill/>
                    </a:lnL>
                    <a:lnR>
                      <a:noFill/>
                    </a:lnR>
                    <a:lnT>
                      <a:noFill/>
                    </a:lnT>
                    <a:lnB>
                      <a:noFill/>
                    </a:lnB>
                    <a:lnTlToBr>
                      <a:noFill/>
                    </a:lnTlToBr>
                    <a:lnBlToTr>
                      <a:noFill/>
                    </a:lnBlToTr>
                    <a:solidFill>
                      <a:srgbClr val="EAEAEA">
                        <a:alpha val="50000"/>
                      </a:srgbClr>
                    </a:solidFill>
                  </a:tcPr>
                </a:tc>
                <a:extLst>
                  <a:ext uri="{0D108BD9-81ED-4DB2-BD59-A6C34878D82A}">
                    <a16:rowId xmlns:a16="http://schemas.microsoft.com/office/drawing/2014/main" val="10003"/>
                  </a:ext>
                </a:extLst>
              </a:tr>
              <a:tr h="746644">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kumimoji="0" lang="en-US" sz="2000" b="1" i="0" u="none" strike="noStrike" cap="none" normalizeH="0" baseline="0" dirty="0">
                          <a:ln>
                            <a:noFill/>
                          </a:ln>
                          <a:solidFill>
                            <a:srgbClr val="0070C0"/>
                          </a:solidFill>
                          <a:effectLst>
                            <a:outerShdw blurRad="38100" dist="38100" dir="2700000" algn="tl">
                              <a:srgbClr val="000000"/>
                            </a:outerShdw>
                          </a:effectLst>
                          <a:latin typeface="Arial" pitchFamily="34" charset="0"/>
                        </a:rPr>
                        <a:t>Immunity</a:t>
                      </a:r>
                    </a:p>
                  </a:txBody>
                  <a:tcPr marL="137160" marR="137160" marT="45712" marB="45712" anchor="ctr" horzOverflow="overflow">
                    <a:lnL>
                      <a:noFill/>
                    </a:lnL>
                    <a:lnR>
                      <a:noFill/>
                    </a:lnR>
                    <a:lnT>
                      <a:noFill/>
                    </a:lnT>
                    <a:lnB>
                      <a:noFill/>
                    </a:lnB>
                    <a:lnTlToBr>
                      <a:noFill/>
                    </a:lnTlToBr>
                    <a:lnBlToTr>
                      <a:noFill/>
                    </a:lnBlToTr>
                    <a:solidFill>
                      <a:schemeClr val="tx2">
                        <a:alpha val="50000"/>
                      </a:schemeClr>
                    </a:solid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en-US" sz="2000" b="1" i="0" u="none" strike="noStrike" cap="none" normalizeH="0" baseline="0" dirty="0">
                          <a:ln>
                            <a:noFill/>
                          </a:ln>
                          <a:solidFill>
                            <a:srgbClr val="0070C0"/>
                          </a:solidFill>
                          <a:effectLst>
                            <a:outerShdw blurRad="38100" dist="38100" dir="2700000" algn="tl">
                              <a:srgbClr val="000000"/>
                            </a:outerShdw>
                          </a:effectLst>
                          <a:latin typeface="Arial" pitchFamily="34" charset="0"/>
                        </a:rPr>
                        <a:t>No protection from future infection identified</a:t>
                      </a:r>
                    </a:p>
                  </a:txBody>
                  <a:tcPr marL="137160" marR="137160" marT="45712" marB="45712" anchor="ctr" horzOverflow="overflow">
                    <a:lnL>
                      <a:noFill/>
                    </a:lnL>
                    <a:lnR>
                      <a:noFill/>
                    </a:lnR>
                    <a:lnT>
                      <a:noFill/>
                    </a:lnT>
                    <a:lnB>
                      <a:noFill/>
                    </a:lnB>
                    <a:lnTlToBr>
                      <a:noFill/>
                    </a:lnTlToBr>
                    <a:lnBlToTr>
                      <a:noFill/>
                    </a:lnBlToTr>
                    <a:solidFill>
                      <a:schemeClr val="tx2">
                        <a:alpha val="5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81308479"/>
      </p:ext>
    </p:extLst>
  </p:cSld>
  <p:clrMapOvr>
    <a:masterClrMapping/>
  </p:clrMapOvr>
  <mc:AlternateContent xmlns:mc="http://schemas.openxmlformats.org/markup-compatibility/2006" xmlns:p14="http://schemas.microsoft.com/office/powerpoint/2010/main">
    <mc:Choice Requires="p14">
      <p:transition spd="slow" p14:dur="1200" advTm="12907">
        <p14:prism/>
      </p:transition>
    </mc:Choice>
    <mc:Fallback xmlns="">
      <p:transition spd="slow" advTm="12907">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59391" y="1812022"/>
            <a:ext cx="11820088" cy="3212983"/>
          </a:xfrm>
        </p:spPr>
        <p:txBody>
          <a:bodyPr>
            <a:noAutofit/>
          </a:bodyPr>
          <a:lstStyle/>
          <a:p>
            <a:pPr algn="l"/>
            <a:r>
              <a:rPr lang="en-US" dirty="0">
                <a:solidFill>
                  <a:srgbClr val="002060"/>
                </a:solidFill>
                <a:latin typeface="Century Gothic" panose="020B0502020202020204" pitchFamily="34" charset="0"/>
                <a:cs typeface="Times New Roman" panose="02020603050405020304" pitchFamily="18" charset="0"/>
                <a:hlinkClick r:id="rId3"/>
              </a:rPr>
              <a:t>KRS 311A.120 </a:t>
            </a:r>
            <a:r>
              <a:rPr lang="en-US" dirty="0">
                <a:solidFill>
                  <a:srgbClr val="002060"/>
                </a:solidFill>
                <a:latin typeface="Century Gothic" panose="020B0502020202020204" pitchFamily="34" charset="0"/>
                <a:cs typeface="Times New Roman" panose="02020603050405020304" pitchFamily="18" charset="0"/>
              </a:rPr>
              <a:t> Education and Continuing Education - states, as a condition of being issued a certificate or license as an emergency medical technician, advanced emergency medical technician, emergency medical responder, or paramedic, the applicant shall have completed a Kentucky Board of Emergency Medical Services-approved educational course on the transmission, control, treatment, and prevention of the human immunodeficiency virus and acquired immunodeficiency syndrome with an emphasis on appropriate behavior and attitude change.</a:t>
            </a:r>
          </a:p>
          <a:p>
            <a:pPr algn="l">
              <a:buFont typeface="Arial" pitchFamily="34" charset="0"/>
              <a:buChar char="•"/>
            </a:pP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3" name="Title 2"/>
          <p:cNvSpPr>
            <a:spLocks noGrp="1"/>
          </p:cNvSpPr>
          <p:nvPr>
            <p:ph type="title"/>
          </p:nvPr>
        </p:nvSpPr>
        <p:spPr>
          <a:xfrm>
            <a:off x="310393" y="187235"/>
            <a:ext cx="11299970" cy="914400"/>
          </a:xfrm>
        </p:spPr>
        <p:txBody>
          <a:bodyPr>
            <a:normAutofit/>
          </a:bodyPr>
          <a:lstStyle/>
          <a:p>
            <a:r>
              <a:rPr lang="en-US" sz="3600" b="1" dirty="0">
                <a:solidFill>
                  <a:srgbClr val="002060"/>
                </a:solidFill>
                <a:latin typeface="+mn-lt"/>
                <a:cs typeface="Times New Roman" panose="02020603050405020304" pitchFamily="18" charset="0"/>
              </a:rPr>
              <a:t>Introduction</a:t>
            </a:r>
          </a:p>
        </p:txBody>
      </p:sp>
    </p:spTree>
    <p:extLst>
      <p:ext uri="{BB962C8B-B14F-4D97-AF65-F5344CB8AC3E}">
        <p14:creationId xmlns:p14="http://schemas.microsoft.com/office/powerpoint/2010/main" val="291552775"/>
      </p:ext>
    </p:extLst>
  </p:cSld>
  <p:clrMapOvr>
    <a:masterClrMapping/>
  </p:clrMapOvr>
  <mc:AlternateContent xmlns:mc="http://schemas.openxmlformats.org/markup-compatibility/2006" xmlns:p14="http://schemas.microsoft.com/office/powerpoint/2010/main">
    <mc:Choice Requires="p14">
      <p:transition spd="slow" p14:dur="1200" advTm="12907">
        <p14:prism/>
      </p:transition>
    </mc:Choice>
    <mc:Fallback xmlns="">
      <p:transition spd="slow" advTm="12907">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0393" y="187235"/>
            <a:ext cx="11299970" cy="638388"/>
          </a:xfrm>
        </p:spPr>
        <p:txBody>
          <a:bodyPr>
            <a:normAutofit/>
          </a:bodyPr>
          <a:lstStyle/>
          <a:p>
            <a:r>
              <a:rPr lang="en-US" sz="3600" b="1" dirty="0">
                <a:solidFill>
                  <a:srgbClr val="002060"/>
                </a:solidFill>
                <a:latin typeface="+mn-lt"/>
                <a:cs typeface="Times New Roman" panose="02020603050405020304" pitchFamily="18" charset="0"/>
              </a:rPr>
              <a:t>Hepatitis C (Continued) </a:t>
            </a:r>
          </a:p>
        </p:txBody>
      </p:sp>
      <p:sp>
        <p:nvSpPr>
          <p:cNvPr id="5" name="Text Placeholder 4">
            <a:extLst>
              <a:ext uri="{FF2B5EF4-FFF2-40B4-BE49-F238E27FC236}">
                <a16:creationId xmlns:a16="http://schemas.microsoft.com/office/drawing/2014/main" id="{C22E58B8-BEB8-472C-8A51-8A601957EB0D}"/>
              </a:ext>
            </a:extLst>
          </p:cNvPr>
          <p:cNvSpPr>
            <a:spLocks noGrp="1"/>
          </p:cNvSpPr>
          <p:nvPr>
            <p:ph type="body" idx="1"/>
          </p:nvPr>
        </p:nvSpPr>
        <p:spPr>
          <a:xfrm>
            <a:off x="310392" y="948110"/>
            <a:ext cx="6167525" cy="4185749"/>
          </a:xfrm>
        </p:spPr>
        <p:txBody>
          <a:bodyPr>
            <a:normAutofit/>
          </a:bodyPr>
          <a:lstStyle/>
          <a:p>
            <a:r>
              <a:rPr lang="en-US" u="sng" dirty="0">
                <a:solidFill>
                  <a:schemeClr val="accent1">
                    <a:lumMod val="50000"/>
                  </a:schemeClr>
                </a:solidFill>
                <a:latin typeface="Century Gothic" panose="020B0502020202020204" pitchFamily="34" charset="0"/>
              </a:rPr>
              <a:t>Symptoms:</a:t>
            </a:r>
          </a:p>
          <a:p>
            <a:endParaRPr lang="en-US" sz="2400" u="sng" dirty="0">
              <a:solidFill>
                <a:schemeClr val="accent1">
                  <a:lumMod val="50000"/>
                </a:schemeClr>
              </a:solidFill>
              <a:latin typeface="Century Gothic" panose="020B0502020202020204" pitchFamily="34" charset="0"/>
            </a:endParaRPr>
          </a:p>
          <a:p>
            <a:pPr marL="342900" indent="-342900">
              <a:buFont typeface="Arial" panose="020B0604020202020204" pitchFamily="34" charset="0"/>
              <a:buChar char="•"/>
            </a:pPr>
            <a:r>
              <a:rPr lang="en-US" sz="2400" dirty="0">
                <a:solidFill>
                  <a:schemeClr val="accent1">
                    <a:lumMod val="50000"/>
                  </a:schemeClr>
                </a:solidFill>
                <a:latin typeface="Century Gothic" panose="020B0502020202020204" pitchFamily="34" charset="0"/>
              </a:rPr>
              <a:t>Flu-like symptoms</a:t>
            </a:r>
          </a:p>
          <a:p>
            <a:pPr marL="342900" indent="-342900">
              <a:buFont typeface="Arial" panose="020B0604020202020204" pitchFamily="34" charset="0"/>
              <a:buChar char="•"/>
            </a:pPr>
            <a:r>
              <a:rPr lang="en-US" dirty="0">
                <a:solidFill>
                  <a:schemeClr val="accent1">
                    <a:lumMod val="50000"/>
                  </a:schemeClr>
                </a:solidFill>
                <a:latin typeface="Century Gothic" panose="020B0502020202020204" pitchFamily="34" charset="0"/>
              </a:rPr>
              <a:t>Fatigue</a:t>
            </a:r>
          </a:p>
          <a:p>
            <a:pPr marL="342900" indent="-342900">
              <a:buFont typeface="Arial" panose="020B0604020202020204" pitchFamily="34" charset="0"/>
              <a:buChar char="•"/>
            </a:pPr>
            <a:r>
              <a:rPr lang="en-US" sz="2400" dirty="0">
                <a:solidFill>
                  <a:schemeClr val="accent1">
                    <a:lumMod val="50000"/>
                  </a:schemeClr>
                </a:solidFill>
                <a:latin typeface="Century Gothic" panose="020B0502020202020204" pitchFamily="34" charset="0"/>
              </a:rPr>
              <a:t>Abdominal pain</a:t>
            </a:r>
          </a:p>
          <a:p>
            <a:pPr marL="342900" indent="-342900">
              <a:buFont typeface="Arial" panose="020B0604020202020204" pitchFamily="34" charset="0"/>
              <a:buChar char="•"/>
            </a:pPr>
            <a:r>
              <a:rPr lang="en-US" dirty="0">
                <a:solidFill>
                  <a:schemeClr val="accent1">
                    <a:lumMod val="50000"/>
                  </a:schemeClr>
                </a:solidFill>
                <a:latin typeface="Century Gothic" panose="020B0502020202020204" pitchFamily="34" charset="0"/>
              </a:rPr>
              <a:t>Loss of appetite</a:t>
            </a:r>
          </a:p>
          <a:p>
            <a:pPr marL="342900" indent="-342900">
              <a:buFont typeface="Arial" panose="020B0604020202020204" pitchFamily="34" charset="0"/>
              <a:buChar char="•"/>
            </a:pPr>
            <a:r>
              <a:rPr lang="en-US" dirty="0">
                <a:solidFill>
                  <a:schemeClr val="accent1">
                    <a:lumMod val="50000"/>
                  </a:schemeClr>
                </a:solidFill>
                <a:latin typeface="Century Gothic" panose="020B0502020202020204" pitchFamily="34" charset="0"/>
              </a:rPr>
              <a:t>Nausea, vomiting</a:t>
            </a:r>
          </a:p>
          <a:p>
            <a:pPr marL="342900" indent="-342900">
              <a:buFont typeface="Arial" panose="020B0604020202020204" pitchFamily="34" charset="0"/>
              <a:buChar char="•"/>
            </a:pPr>
            <a:r>
              <a:rPr lang="en-US" sz="2400" dirty="0">
                <a:solidFill>
                  <a:schemeClr val="accent1">
                    <a:lumMod val="50000"/>
                  </a:schemeClr>
                </a:solidFill>
                <a:latin typeface="Century Gothic" panose="020B0502020202020204" pitchFamily="34" charset="0"/>
              </a:rPr>
              <a:t>Dark urine</a:t>
            </a:r>
          </a:p>
          <a:p>
            <a:pPr marL="342900" indent="-342900">
              <a:buFont typeface="Arial" panose="020B0604020202020204" pitchFamily="34" charset="0"/>
              <a:buChar char="•"/>
            </a:pPr>
            <a:r>
              <a:rPr lang="en-US" dirty="0">
                <a:solidFill>
                  <a:schemeClr val="accent1">
                    <a:lumMod val="50000"/>
                  </a:schemeClr>
                </a:solidFill>
                <a:latin typeface="Century Gothic" panose="020B0502020202020204" pitchFamily="34" charset="0"/>
              </a:rPr>
              <a:t>Jaundice</a:t>
            </a:r>
            <a:endParaRPr lang="en-US" sz="2400" dirty="0">
              <a:solidFill>
                <a:schemeClr val="accent1">
                  <a:lumMod val="50000"/>
                </a:schemeClr>
              </a:solidFill>
              <a:latin typeface="Century Gothic" panose="020B0502020202020204" pitchFamily="34" charset="0"/>
            </a:endParaRPr>
          </a:p>
          <a:p>
            <a:pPr marL="342900" indent="-342900">
              <a:buFont typeface="Arial" panose="020B0604020202020204" pitchFamily="34" charset="0"/>
              <a:buChar char="•"/>
            </a:pPr>
            <a:endParaRPr lang="en-US" sz="2400" dirty="0">
              <a:solidFill>
                <a:schemeClr val="accent1">
                  <a:lumMod val="50000"/>
                </a:schemeClr>
              </a:solidFill>
              <a:latin typeface="Century Gothic" panose="020B0502020202020204" pitchFamily="34" charset="0"/>
            </a:endParaRPr>
          </a:p>
        </p:txBody>
      </p:sp>
      <p:pic>
        <p:nvPicPr>
          <p:cNvPr id="7" name="Picture 6" descr="A picture containing indoor, seat, sofa&#10;&#10;Description automatically generated">
            <a:extLst>
              <a:ext uri="{FF2B5EF4-FFF2-40B4-BE49-F238E27FC236}">
                <a16:creationId xmlns:a16="http://schemas.microsoft.com/office/drawing/2014/main" id="{CF019D3A-2EC5-41B8-AFBB-4E0F5191B1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7407" y="1360788"/>
            <a:ext cx="4933650" cy="3074845"/>
          </a:xfrm>
          <a:prstGeom prst="rect">
            <a:avLst/>
          </a:prstGeom>
        </p:spPr>
      </p:pic>
    </p:spTree>
    <p:extLst>
      <p:ext uri="{BB962C8B-B14F-4D97-AF65-F5344CB8AC3E}">
        <p14:creationId xmlns:p14="http://schemas.microsoft.com/office/powerpoint/2010/main" val="3217042216"/>
      </p:ext>
    </p:extLst>
  </p:cSld>
  <p:clrMapOvr>
    <a:masterClrMapping/>
  </p:clrMapOvr>
  <mc:AlternateContent xmlns:mc="http://schemas.openxmlformats.org/markup-compatibility/2006" xmlns:p14="http://schemas.microsoft.com/office/powerpoint/2010/main">
    <mc:Choice Requires="p14">
      <p:transition spd="slow" p14:dur="1200" advTm="12907">
        <p14:prism/>
      </p:transition>
    </mc:Choice>
    <mc:Fallback xmlns="">
      <p:transition spd="slow" advTm="12907">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0393" y="187235"/>
            <a:ext cx="11299970" cy="638388"/>
          </a:xfrm>
        </p:spPr>
        <p:txBody>
          <a:bodyPr>
            <a:normAutofit/>
          </a:bodyPr>
          <a:lstStyle/>
          <a:p>
            <a:r>
              <a:rPr lang="en-US" sz="3600" b="1" dirty="0">
                <a:solidFill>
                  <a:srgbClr val="002060"/>
                </a:solidFill>
                <a:latin typeface="+mn-lt"/>
                <a:cs typeface="Times New Roman" panose="02020603050405020304" pitchFamily="18" charset="0"/>
              </a:rPr>
              <a:t>Hepatitis C (Continued) </a:t>
            </a:r>
          </a:p>
        </p:txBody>
      </p:sp>
      <p:sp>
        <p:nvSpPr>
          <p:cNvPr id="5" name="Text Placeholder 4">
            <a:extLst>
              <a:ext uri="{FF2B5EF4-FFF2-40B4-BE49-F238E27FC236}">
                <a16:creationId xmlns:a16="http://schemas.microsoft.com/office/drawing/2014/main" id="{C22E58B8-BEB8-472C-8A51-8A601957EB0D}"/>
              </a:ext>
            </a:extLst>
          </p:cNvPr>
          <p:cNvSpPr>
            <a:spLocks noGrp="1"/>
          </p:cNvSpPr>
          <p:nvPr>
            <p:ph type="body" idx="1"/>
          </p:nvPr>
        </p:nvSpPr>
        <p:spPr>
          <a:xfrm>
            <a:off x="310394" y="1145220"/>
            <a:ext cx="6222608" cy="3693110"/>
          </a:xfrm>
        </p:spPr>
        <p:txBody>
          <a:bodyPr>
            <a:normAutofit fontScale="92500"/>
          </a:bodyPr>
          <a:lstStyle/>
          <a:p>
            <a:r>
              <a:rPr lang="en-US" u="sng" dirty="0">
                <a:solidFill>
                  <a:schemeClr val="accent1">
                    <a:lumMod val="50000"/>
                  </a:schemeClr>
                </a:solidFill>
                <a:latin typeface="Century Gothic" panose="020B0502020202020204" pitchFamily="34" charset="0"/>
              </a:rPr>
              <a:t>Transmission:</a:t>
            </a:r>
          </a:p>
          <a:p>
            <a:endParaRPr lang="en-US" sz="2400" u="sng" dirty="0">
              <a:solidFill>
                <a:schemeClr val="accent1">
                  <a:lumMod val="50000"/>
                </a:schemeClr>
              </a:solidFill>
              <a:latin typeface="Century Gothic" panose="020B0502020202020204" pitchFamily="34" charset="0"/>
            </a:endParaRPr>
          </a:p>
          <a:p>
            <a:pPr marL="342900" indent="-342900">
              <a:buFont typeface="Arial" panose="020B0604020202020204" pitchFamily="34" charset="0"/>
              <a:buChar char="•"/>
            </a:pPr>
            <a:r>
              <a:rPr lang="en-US" sz="2400" dirty="0">
                <a:solidFill>
                  <a:schemeClr val="accent1">
                    <a:lumMod val="50000"/>
                  </a:schemeClr>
                </a:solidFill>
                <a:latin typeface="Century Gothic" panose="020B0502020202020204" pitchFamily="34" charset="0"/>
              </a:rPr>
              <a:t>Injecting drug use</a:t>
            </a:r>
          </a:p>
          <a:p>
            <a:pPr marL="342900" indent="-342900">
              <a:buFont typeface="Arial" panose="020B0604020202020204" pitchFamily="34" charset="0"/>
              <a:buChar char="•"/>
            </a:pPr>
            <a:r>
              <a:rPr lang="en-US" dirty="0">
                <a:solidFill>
                  <a:schemeClr val="accent1">
                    <a:lumMod val="50000"/>
                  </a:schemeClr>
                </a:solidFill>
                <a:latin typeface="Century Gothic" panose="020B0502020202020204" pitchFamily="34" charset="0"/>
              </a:rPr>
              <a:t>Unprotected sex with multiple partners</a:t>
            </a:r>
          </a:p>
          <a:p>
            <a:pPr marL="342900" indent="-342900">
              <a:buFont typeface="Arial" panose="020B0604020202020204" pitchFamily="34" charset="0"/>
              <a:buChar char="•"/>
            </a:pPr>
            <a:r>
              <a:rPr lang="en-US" sz="2400" dirty="0">
                <a:solidFill>
                  <a:schemeClr val="accent1">
                    <a:lumMod val="50000"/>
                  </a:schemeClr>
                </a:solidFill>
                <a:latin typeface="Century Gothic" panose="020B0502020202020204" pitchFamily="34" charset="0"/>
              </a:rPr>
              <a:t>From infected mother to child during birth</a:t>
            </a:r>
          </a:p>
          <a:p>
            <a:pPr marL="342900" indent="-342900">
              <a:buFont typeface="Arial" panose="020B0604020202020204" pitchFamily="34" charset="0"/>
              <a:buChar char="•"/>
            </a:pPr>
            <a:r>
              <a:rPr lang="en-US" dirty="0">
                <a:solidFill>
                  <a:schemeClr val="accent1">
                    <a:lumMod val="50000"/>
                  </a:schemeClr>
                </a:solidFill>
                <a:latin typeface="Century Gothic" panose="020B0502020202020204" pitchFamily="34" charset="0"/>
              </a:rPr>
              <a:t>Sharps/needle sticks</a:t>
            </a:r>
          </a:p>
          <a:p>
            <a:pPr marL="342900" indent="-342900">
              <a:buFont typeface="Arial" panose="020B0604020202020204" pitchFamily="34" charset="0"/>
              <a:buChar char="•"/>
            </a:pPr>
            <a:r>
              <a:rPr lang="en-US" dirty="0">
                <a:solidFill>
                  <a:schemeClr val="accent1">
                    <a:lumMod val="50000"/>
                  </a:schemeClr>
                </a:solidFill>
                <a:latin typeface="Century Gothic" panose="020B0502020202020204" pitchFamily="34" charset="0"/>
              </a:rPr>
              <a:t>Blood transfusion and/or organ transplant before 1992 or from outside the U.S.</a:t>
            </a:r>
          </a:p>
          <a:p>
            <a:pPr marL="342900" indent="-342900">
              <a:buFont typeface="Arial" panose="020B0604020202020204" pitchFamily="34" charset="0"/>
              <a:buChar char="•"/>
            </a:pPr>
            <a:endParaRPr lang="en-US" dirty="0">
              <a:solidFill>
                <a:schemeClr val="accent1">
                  <a:lumMod val="50000"/>
                </a:schemeClr>
              </a:solidFill>
              <a:latin typeface="Century Gothic" panose="020B0502020202020204" pitchFamily="34" charset="0"/>
            </a:endParaRPr>
          </a:p>
          <a:p>
            <a:pPr marL="342900" indent="-342900">
              <a:buFont typeface="Arial" panose="020B0604020202020204" pitchFamily="34" charset="0"/>
              <a:buChar char="•"/>
            </a:pPr>
            <a:endParaRPr lang="en-US" dirty="0">
              <a:solidFill>
                <a:schemeClr val="accent1">
                  <a:lumMod val="50000"/>
                </a:schemeClr>
              </a:solidFill>
              <a:latin typeface="Century Gothic" panose="020B0502020202020204" pitchFamily="34" charset="0"/>
            </a:endParaRPr>
          </a:p>
          <a:p>
            <a:pPr marL="342900" indent="-342900">
              <a:buFont typeface="Arial" panose="020B0604020202020204" pitchFamily="34" charset="0"/>
              <a:buChar char="•"/>
            </a:pPr>
            <a:endParaRPr lang="en-US" sz="2400" dirty="0">
              <a:solidFill>
                <a:schemeClr val="accent1">
                  <a:lumMod val="50000"/>
                </a:schemeClr>
              </a:solidFill>
              <a:latin typeface="Century Gothic" panose="020B0502020202020204" pitchFamily="34" charset="0"/>
            </a:endParaRPr>
          </a:p>
        </p:txBody>
      </p:sp>
      <p:pic>
        <p:nvPicPr>
          <p:cNvPr id="6" name="Picture 2" descr="7 Celebrities With Hepatitis C | Health.com">
            <a:extLst>
              <a:ext uri="{FF2B5EF4-FFF2-40B4-BE49-F238E27FC236}">
                <a16:creationId xmlns:a16="http://schemas.microsoft.com/office/drawing/2014/main" id="{6F49322E-E434-4C88-AB8C-A2E2BD58D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2506" y="1520328"/>
            <a:ext cx="5115880" cy="3404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310706"/>
      </p:ext>
    </p:extLst>
  </p:cSld>
  <p:clrMapOvr>
    <a:masterClrMapping/>
  </p:clrMapOvr>
  <mc:AlternateContent xmlns:mc="http://schemas.openxmlformats.org/markup-compatibility/2006" xmlns:p14="http://schemas.microsoft.com/office/powerpoint/2010/main">
    <mc:Choice Requires="p14">
      <p:transition spd="slow" p14:dur="1200" advTm="12907">
        <p14:prism/>
      </p:transition>
    </mc:Choice>
    <mc:Fallback xmlns="">
      <p:transition spd="slow" advTm="12907">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0393" y="187235"/>
            <a:ext cx="11299970" cy="638388"/>
          </a:xfrm>
        </p:spPr>
        <p:txBody>
          <a:bodyPr>
            <a:normAutofit/>
          </a:bodyPr>
          <a:lstStyle/>
          <a:p>
            <a:r>
              <a:rPr lang="en-US" sz="3600" b="1" dirty="0">
                <a:solidFill>
                  <a:srgbClr val="002060"/>
                </a:solidFill>
                <a:latin typeface="+mn-lt"/>
                <a:cs typeface="Times New Roman" panose="02020603050405020304" pitchFamily="18" charset="0"/>
              </a:rPr>
              <a:t>Human Immunodeficiency Virus </a:t>
            </a:r>
          </a:p>
        </p:txBody>
      </p:sp>
      <p:sp>
        <p:nvSpPr>
          <p:cNvPr id="5" name="Text Placeholder 4">
            <a:extLst>
              <a:ext uri="{FF2B5EF4-FFF2-40B4-BE49-F238E27FC236}">
                <a16:creationId xmlns:a16="http://schemas.microsoft.com/office/drawing/2014/main" id="{C22E58B8-BEB8-472C-8A51-8A601957EB0D}"/>
              </a:ext>
            </a:extLst>
          </p:cNvPr>
          <p:cNvSpPr>
            <a:spLocks noGrp="1"/>
          </p:cNvSpPr>
          <p:nvPr>
            <p:ph type="body" idx="1"/>
          </p:nvPr>
        </p:nvSpPr>
        <p:spPr>
          <a:xfrm>
            <a:off x="310394" y="903383"/>
            <a:ext cx="6560924" cy="4142342"/>
          </a:xfrm>
        </p:spPr>
        <p:txBody>
          <a:bodyPr>
            <a:normAutofit lnSpcReduction="10000"/>
          </a:bodyPr>
          <a:lstStyle/>
          <a:p>
            <a:r>
              <a:rPr lang="en-US" sz="2800" u="sng" dirty="0">
                <a:solidFill>
                  <a:schemeClr val="accent1">
                    <a:lumMod val="50000"/>
                  </a:schemeClr>
                </a:solidFill>
                <a:latin typeface="Century Gothic" panose="020B0502020202020204" pitchFamily="34" charset="0"/>
              </a:rPr>
              <a:t>General Facts:</a:t>
            </a:r>
          </a:p>
          <a:p>
            <a:endParaRPr lang="en-US" sz="2400" u="sng" dirty="0">
              <a:solidFill>
                <a:schemeClr val="accent1">
                  <a:lumMod val="50000"/>
                </a:schemeClr>
              </a:solidFill>
              <a:latin typeface="Century Gothic" panose="020B0502020202020204" pitchFamily="34" charset="0"/>
            </a:endParaRPr>
          </a:p>
          <a:p>
            <a:pPr marL="342900" indent="-3429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Fragile – few hours in dry environment</a:t>
            </a:r>
          </a:p>
          <a:p>
            <a:pPr marL="342900" indent="-3429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Attacks the human immune system</a:t>
            </a:r>
          </a:p>
          <a:p>
            <a:pPr marL="342900" indent="-3429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Cause of AIDS</a:t>
            </a:r>
          </a:p>
          <a:p>
            <a:pPr marL="342900" indent="-3429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1.2 million infected persons in U.S.</a:t>
            </a:r>
          </a:p>
          <a:p>
            <a:pPr marL="342900" indent="-3429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No cure; no vaccine available yet</a:t>
            </a:r>
          </a:p>
        </p:txBody>
      </p:sp>
      <p:pic>
        <p:nvPicPr>
          <p:cNvPr id="3074" name="Picture 2" descr="HIV Microscopy in Pictures">
            <a:extLst>
              <a:ext uri="{FF2B5EF4-FFF2-40B4-BE49-F238E27FC236}">
                <a16:creationId xmlns:a16="http://schemas.microsoft.com/office/drawing/2014/main" id="{60CD3F10-B087-48BC-B2A3-A3EC211807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0977" y="1923819"/>
            <a:ext cx="4771953" cy="2681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872737"/>
      </p:ext>
    </p:extLst>
  </p:cSld>
  <p:clrMapOvr>
    <a:masterClrMapping/>
  </p:clrMapOvr>
  <mc:AlternateContent xmlns:mc="http://schemas.openxmlformats.org/markup-compatibility/2006" xmlns:p14="http://schemas.microsoft.com/office/powerpoint/2010/main">
    <mc:Choice Requires="p14">
      <p:transition spd="slow" p14:dur="1200" advTm="12907">
        <p14:prism/>
      </p:transition>
    </mc:Choice>
    <mc:Fallback xmlns="">
      <p:transition spd="slow" advTm="12907">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0393" y="187235"/>
            <a:ext cx="11299970" cy="638388"/>
          </a:xfrm>
        </p:spPr>
        <p:txBody>
          <a:bodyPr>
            <a:normAutofit/>
          </a:bodyPr>
          <a:lstStyle/>
          <a:p>
            <a:r>
              <a:rPr lang="en-US" sz="3600" b="1" dirty="0">
                <a:solidFill>
                  <a:srgbClr val="002060"/>
                </a:solidFill>
                <a:latin typeface="+mn-lt"/>
                <a:cs typeface="Times New Roman" panose="02020603050405020304" pitchFamily="18" charset="0"/>
              </a:rPr>
              <a:t>Human Immunodeficiency Virus (Continued)</a:t>
            </a:r>
          </a:p>
        </p:txBody>
      </p:sp>
      <p:sp>
        <p:nvSpPr>
          <p:cNvPr id="5" name="Text Placeholder 4">
            <a:extLst>
              <a:ext uri="{FF2B5EF4-FFF2-40B4-BE49-F238E27FC236}">
                <a16:creationId xmlns:a16="http://schemas.microsoft.com/office/drawing/2014/main" id="{C22E58B8-BEB8-472C-8A51-8A601957EB0D}"/>
              </a:ext>
            </a:extLst>
          </p:cNvPr>
          <p:cNvSpPr>
            <a:spLocks noGrp="1"/>
          </p:cNvSpPr>
          <p:nvPr>
            <p:ph type="body" idx="1"/>
          </p:nvPr>
        </p:nvSpPr>
        <p:spPr>
          <a:xfrm>
            <a:off x="310393" y="750863"/>
            <a:ext cx="2719246" cy="427942"/>
          </a:xfrm>
        </p:spPr>
        <p:txBody>
          <a:bodyPr>
            <a:normAutofit/>
          </a:bodyPr>
          <a:lstStyle/>
          <a:p>
            <a:r>
              <a:rPr lang="en-US" u="sng" dirty="0">
                <a:solidFill>
                  <a:schemeClr val="accent1">
                    <a:lumMod val="50000"/>
                  </a:schemeClr>
                </a:solidFill>
                <a:latin typeface="Century Gothic" panose="020B0502020202020204" pitchFamily="34" charset="0"/>
              </a:rPr>
              <a:t>Clinical Features:</a:t>
            </a:r>
          </a:p>
          <a:p>
            <a:endParaRPr lang="en-US" sz="2400" u="sng" dirty="0">
              <a:solidFill>
                <a:schemeClr val="accent1">
                  <a:lumMod val="50000"/>
                </a:schemeClr>
              </a:solidFill>
              <a:latin typeface="Century Gothic" panose="020B0502020202020204" pitchFamily="34" charset="0"/>
            </a:endParaRPr>
          </a:p>
          <a:p>
            <a:pPr marL="342900" indent="-342900">
              <a:buFont typeface="Arial" panose="020B0604020202020204" pitchFamily="34" charset="0"/>
              <a:buChar char="•"/>
            </a:pPr>
            <a:endParaRPr lang="en-US" sz="2400" dirty="0">
              <a:solidFill>
                <a:schemeClr val="accent1">
                  <a:lumMod val="50000"/>
                </a:schemeClr>
              </a:solidFill>
              <a:latin typeface="Century Gothic" panose="020B0502020202020204" pitchFamily="34" charset="0"/>
            </a:endParaRPr>
          </a:p>
        </p:txBody>
      </p:sp>
      <p:pic>
        <p:nvPicPr>
          <p:cNvPr id="4" name="Picture 3">
            <a:extLst>
              <a:ext uri="{FF2B5EF4-FFF2-40B4-BE49-F238E27FC236}">
                <a16:creationId xmlns:a16="http://schemas.microsoft.com/office/drawing/2014/main" id="{EFC068C4-F702-4AC4-AC36-DCFC71EC1764}"/>
              </a:ext>
            </a:extLst>
          </p:cNvPr>
          <p:cNvPicPr>
            <a:picLocks noChangeAspect="1"/>
          </p:cNvPicPr>
          <p:nvPr/>
        </p:nvPicPr>
        <p:blipFill>
          <a:blip r:embed="rId3"/>
          <a:stretch>
            <a:fillRect/>
          </a:stretch>
        </p:blipFill>
        <p:spPr>
          <a:xfrm>
            <a:off x="3492347" y="805948"/>
            <a:ext cx="6037243" cy="4305879"/>
          </a:xfrm>
          <a:prstGeom prst="rect">
            <a:avLst/>
          </a:prstGeom>
        </p:spPr>
      </p:pic>
    </p:spTree>
    <p:extLst>
      <p:ext uri="{BB962C8B-B14F-4D97-AF65-F5344CB8AC3E}">
        <p14:creationId xmlns:p14="http://schemas.microsoft.com/office/powerpoint/2010/main" val="2951179703"/>
      </p:ext>
    </p:extLst>
  </p:cSld>
  <p:clrMapOvr>
    <a:masterClrMapping/>
  </p:clrMapOvr>
  <mc:AlternateContent xmlns:mc="http://schemas.openxmlformats.org/markup-compatibility/2006" xmlns:p14="http://schemas.microsoft.com/office/powerpoint/2010/main">
    <mc:Choice Requires="p14">
      <p:transition spd="slow" p14:dur="1200" advTm="12907">
        <p14:prism/>
      </p:transition>
    </mc:Choice>
    <mc:Fallback xmlns="">
      <p:transition spd="slow" advTm="12907">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0393" y="187235"/>
            <a:ext cx="11299970" cy="638388"/>
          </a:xfrm>
        </p:spPr>
        <p:txBody>
          <a:bodyPr>
            <a:normAutofit/>
          </a:bodyPr>
          <a:lstStyle/>
          <a:p>
            <a:r>
              <a:rPr lang="en-US" sz="3600" b="1" dirty="0">
                <a:solidFill>
                  <a:srgbClr val="002060"/>
                </a:solidFill>
                <a:latin typeface="+mn-lt"/>
                <a:cs typeface="Times New Roman" panose="02020603050405020304" pitchFamily="18" charset="0"/>
              </a:rPr>
              <a:t>Human Immunodeficiency Virus  (Continued) </a:t>
            </a:r>
          </a:p>
        </p:txBody>
      </p:sp>
      <p:sp>
        <p:nvSpPr>
          <p:cNvPr id="5" name="Text Placeholder 4">
            <a:extLst>
              <a:ext uri="{FF2B5EF4-FFF2-40B4-BE49-F238E27FC236}">
                <a16:creationId xmlns:a16="http://schemas.microsoft.com/office/drawing/2014/main" id="{C22E58B8-BEB8-472C-8A51-8A601957EB0D}"/>
              </a:ext>
            </a:extLst>
          </p:cNvPr>
          <p:cNvSpPr>
            <a:spLocks noGrp="1"/>
          </p:cNvSpPr>
          <p:nvPr>
            <p:ph type="body" idx="1"/>
          </p:nvPr>
        </p:nvSpPr>
        <p:spPr>
          <a:xfrm>
            <a:off x="310394" y="1145219"/>
            <a:ext cx="5785606" cy="3900505"/>
          </a:xfrm>
        </p:spPr>
        <p:txBody>
          <a:bodyPr>
            <a:normAutofit/>
          </a:bodyPr>
          <a:lstStyle/>
          <a:p>
            <a:r>
              <a:rPr lang="en-US" u="sng" dirty="0">
                <a:solidFill>
                  <a:schemeClr val="accent1">
                    <a:lumMod val="50000"/>
                  </a:schemeClr>
                </a:solidFill>
                <a:latin typeface="Century Gothic" panose="020B0502020202020204" pitchFamily="34" charset="0"/>
              </a:rPr>
              <a:t>Transmission:</a:t>
            </a:r>
          </a:p>
          <a:p>
            <a:endParaRPr lang="en-US" sz="2400" u="sng" dirty="0">
              <a:solidFill>
                <a:schemeClr val="accent1">
                  <a:lumMod val="50000"/>
                </a:schemeClr>
              </a:solidFill>
              <a:latin typeface="Century Gothic" panose="020B0502020202020204" pitchFamily="34" charset="0"/>
            </a:endParaRPr>
          </a:p>
          <a:p>
            <a:pPr marL="342900" indent="-342900">
              <a:buFont typeface="Arial" panose="020B0604020202020204" pitchFamily="34" charset="0"/>
              <a:buChar char="•"/>
            </a:pPr>
            <a:r>
              <a:rPr lang="en-US" sz="2400" dirty="0">
                <a:solidFill>
                  <a:schemeClr val="accent1">
                    <a:lumMod val="50000"/>
                  </a:schemeClr>
                </a:solidFill>
                <a:latin typeface="Century Gothic" panose="020B0502020202020204" pitchFamily="34" charset="0"/>
              </a:rPr>
              <a:t>Sexual contact</a:t>
            </a:r>
          </a:p>
          <a:p>
            <a:pPr marL="342900" indent="-342900">
              <a:buFont typeface="Arial" panose="020B0604020202020204" pitchFamily="34" charset="0"/>
              <a:buChar char="•"/>
            </a:pPr>
            <a:r>
              <a:rPr lang="en-US" dirty="0">
                <a:solidFill>
                  <a:schemeClr val="accent1">
                    <a:lumMod val="50000"/>
                  </a:schemeClr>
                </a:solidFill>
                <a:latin typeface="Century Gothic" panose="020B0502020202020204" pitchFamily="34" charset="0"/>
              </a:rPr>
              <a:t>Sharing needles and/or syringes</a:t>
            </a:r>
          </a:p>
          <a:p>
            <a:pPr marL="342900" indent="-342900">
              <a:buFont typeface="Arial" panose="020B0604020202020204" pitchFamily="34" charset="0"/>
              <a:buChar char="•"/>
            </a:pPr>
            <a:r>
              <a:rPr lang="en-US" dirty="0">
                <a:solidFill>
                  <a:schemeClr val="accent1">
                    <a:lumMod val="50000"/>
                  </a:schemeClr>
                </a:solidFill>
                <a:latin typeface="Century Gothic" panose="020B0502020202020204" pitchFamily="34" charset="0"/>
              </a:rPr>
              <a:t>From HIV-infected women to their babies during pregnancy or delivery</a:t>
            </a:r>
          </a:p>
          <a:p>
            <a:pPr marL="342900" indent="-342900">
              <a:buFont typeface="Arial" panose="020B0604020202020204" pitchFamily="34" charset="0"/>
              <a:buChar char="•"/>
            </a:pPr>
            <a:r>
              <a:rPr lang="en-US" dirty="0">
                <a:solidFill>
                  <a:schemeClr val="accent1">
                    <a:lumMod val="50000"/>
                  </a:schemeClr>
                </a:solidFill>
                <a:latin typeface="Century Gothic" panose="020B0502020202020204" pitchFamily="34" charset="0"/>
              </a:rPr>
              <a:t>Breast-feeding</a:t>
            </a:r>
          </a:p>
          <a:p>
            <a:pPr marL="342900" indent="-342900">
              <a:buFont typeface="Arial" panose="020B0604020202020204" pitchFamily="34" charset="0"/>
              <a:buChar char="•"/>
            </a:pPr>
            <a:r>
              <a:rPr lang="en-US" dirty="0">
                <a:solidFill>
                  <a:schemeClr val="accent1">
                    <a:lumMod val="50000"/>
                  </a:schemeClr>
                </a:solidFill>
                <a:latin typeface="Century Gothic" panose="020B0502020202020204" pitchFamily="34" charset="0"/>
              </a:rPr>
              <a:t>Needlesticks</a:t>
            </a:r>
          </a:p>
          <a:p>
            <a:pPr marL="342900" indent="-342900">
              <a:buFont typeface="Arial" panose="020B0604020202020204" pitchFamily="34" charset="0"/>
              <a:buChar char="•"/>
            </a:pPr>
            <a:endParaRPr lang="en-US" dirty="0">
              <a:solidFill>
                <a:schemeClr val="accent1">
                  <a:lumMod val="50000"/>
                </a:schemeClr>
              </a:solidFill>
              <a:latin typeface="Century Gothic" panose="020B0502020202020204" pitchFamily="34" charset="0"/>
            </a:endParaRPr>
          </a:p>
          <a:p>
            <a:pPr marL="342900" indent="-342900">
              <a:buFont typeface="Arial" panose="020B0604020202020204" pitchFamily="34" charset="0"/>
              <a:buChar char="•"/>
            </a:pPr>
            <a:endParaRPr lang="en-US" dirty="0">
              <a:solidFill>
                <a:schemeClr val="accent1">
                  <a:lumMod val="50000"/>
                </a:schemeClr>
              </a:solidFill>
              <a:latin typeface="Century Gothic" panose="020B0502020202020204" pitchFamily="34" charset="0"/>
            </a:endParaRPr>
          </a:p>
          <a:p>
            <a:pPr marL="342900" indent="-342900">
              <a:buFont typeface="Arial" panose="020B0604020202020204" pitchFamily="34" charset="0"/>
              <a:buChar char="•"/>
            </a:pPr>
            <a:endParaRPr lang="en-US" dirty="0">
              <a:solidFill>
                <a:schemeClr val="accent1">
                  <a:lumMod val="50000"/>
                </a:schemeClr>
              </a:solidFill>
              <a:latin typeface="Century Gothic" panose="020B0502020202020204" pitchFamily="34" charset="0"/>
            </a:endParaRPr>
          </a:p>
          <a:p>
            <a:pPr marL="342900" indent="-342900">
              <a:buFont typeface="Arial" panose="020B0604020202020204" pitchFamily="34" charset="0"/>
              <a:buChar char="•"/>
            </a:pPr>
            <a:endParaRPr lang="en-US" sz="2400" dirty="0">
              <a:solidFill>
                <a:schemeClr val="accent1">
                  <a:lumMod val="50000"/>
                </a:schemeClr>
              </a:solidFill>
              <a:latin typeface="Century Gothic" panose="020B0502020202020204" pitchFamily="34" charset="0"/>
            </a:endParaRPr>
          </a:p>
        </p:txBody>
      </p:sp>
      <p:pic>
        <p:nvPicPr>
          <p:cNvPr id="7" name="Picture 6" descr="Diagram, text&#10;&#10;Description automatically generated">
            <a:extLst>
              <a:ext uri="{FF2B5EF4-FFF2-40B4-BE49-F238E27FC236}">
                <a16:creationId xmlns:a16="http://schemas.microsoft.com/office/drawing/2014/main" id="{C9BD4C9E-48EF-482D-860B-5E5B8A63B6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8596" y="2319318"/>
            <a:ext cx="5709661" cy="1721295"/>
          </a:xfrm>
          <a:prstGeom prst="rect">
            <a:avLst/>
          </a:prstGeom>
        </p:spPr>
      </p:pic>
    </p:spTree>
    <p:extLst>
      <p:ext uri="{BB962C8B-B14F-4D97-AF65-F5344CB8AC3E}">
        <p14:creationId xmlns:p14="http://schemas.microsoft.com/office/powerpoint/2010/main" val="4283450492"/>
      </p:ext>
    </p:extLst>
  </p:cSld>
  <p:clrMapOvr>
    <a:masterClrMapping/>
  </p:clrMapOvr>
  <mc:AlternateContent xmlns:mc="http://schemas.openxmlformats.org/markup-compatibility/2006" xmlns:p14="http://schemas.microsoft.com/office/powerpoint/2010/main">
    <mc:Choice Requires="p14">
      <p:transition spd="slow" p14:dur="1200" advTm="12907">
        <p14:prism/>
      </p:transition>
    </mc:Choice>
    <mc:Fallback xmlns="">
      <p:transition spd="slow" advTm="12907">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0393" y="187235"/>
            <a:ext cx="11299970" cy="638388"/>
          </a:xfrm>
        </p:spPr>
        <p:txBody>
          <a:bodyPr>
            <a:normAutofit/>
          </a:bodyPr>
          <a:lstStyle/>
          <a:p>
            <a:r>
              <a:rPr lang="en-US" sz="3600" b="1" dirty="0">
                <a:solidFill>
                  <a:srgbClr val="002060"/>
                </a:solidFill>
                <a:latin typeface="+mn-lt"/>
                <a:cs typeface="Times New Roman" panose="02020603050405020304" pitchFamily="18" charset="0"/>
              </a:rPr>
              <a:t>Human Immunodeficiency Virus (Continued) </a:t>
            </a:r>
          </a:p>
        </p:txBody>
      </p:sp>
      <p:sp>
        <p:nvSpPr>
          <p:cNvPr id="5" name="Text Placeholder 4">
            <a:extLst>
              <a:ext uri="{FF2B5EF4-FFF2-40B4-BE49-F238E27FC236}">
                <a16:creationId xmlns:a16="http://schemas.microsoft.com/office/drawing/2014/main" id="{C22E58B8-BEB8-472C-8A51-8A601957EB0D}"/>
              </a:ext>
            </a:extLst>
          </p:cNvPr>
          <p:cNvSpPr>
            <a:spLocks noGrp="1"/>
          </p:cNvSpPr>
          <p:nvPr>
            <p:ph type="body" idx="1"/>
          </p:nvPr>
        </p:nvSpPr>
        <p:spPr>
          <a:xfrm>
            <a:off x="310394" y="903383"/>
            <a:ext cx="6560924" cy="4142342"/>
          </a:xfrm>
        </p:spPr>
        <p:txBody>
          <a:bodyPr>
            <a:normAutofit/>
          </a:bodyPr>
          <a:lstStyle/>
          <a:p>
            <a:r>
              <a:rPr lang="en-US" sz="2800" u="sng" dirty="0">
                <a:solidFill>
                  <a:schemeClr val="accent1">
                    <a:lumMod val="50000"/>
                  </a:schemeClr>
                </a:solidFill>
                <a:latin typeface="Century Gothic" panose="020B0502020202020204" pitchFamily="34" charset="0"/>
              </a:rPr>
              <a:t>Testing:</a:t>
            </a:r>
          </a:p>
          <a:p>
            <a:endParaRPr lang="en-US" sz="2400" u="sng" dirty="0">
              <a:solidFill>
                <a:schemeClr val="accent1">
                  <a:lumMod val="50000"/>
                </a:schemeClr>
              </a:solidFill>
              <a:latin typeface="Century Gothic" panose="020B0502020202020204" pitchFamily="34" charset="0"/>
            </a:endParaRPr>
          </a:p>
          <a:p>
            <a:pPr marL="342900" indent="-3429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The most common HIV tests use blood </a:t>
            </a:r>
          </a:p>
          <a:p>
            <a:pPr marL="342900" indent="-3429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Tests using saliva or urine are also available</a:t>
            </a:r>
          </a:p>
          <a:p>
            <a:pPr marL="342900" indent="-3429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All positive HIV tests must be followed up by another test to confirm the positive result.</a:t>
            </a:r>
          </a:p>
          <a:p>
            <a:pPr marL="342900" indent="-342900">
              <a:buFont typeface="Arial" panose="020B0604020202020204" pitchFamily="34" charset="0"/>
              <a:buChar char="•"/>
            </a:pPr>
            <a:endParaRPr lang="en-US" sz="2800" dirty="0">
              <a:solidFill>
                <a:schemeClr val="accent1">
                  <a:lumMod val="50000"/>
                </a:schemeClr>
              </a:solidFill>
              <a:latin typeface="Century Gothic" panose="020B0502020202020204" pitchFamily="34" charset="0"/>
            </a:endParaRPr>
          </a:p>
        </p:txBody>
      </p:sp>
      <p:pic>
        <p:nvPicPr>
          <p:cNvPr id="7" name="Picture 6">
            <a:extLst>
              <a:ext uri="{FF2B5EF4-FFF2-40B4-BE49-F238E27FC236}">
                <a16:creationId xmlns:a16="http://schemas.microsoft.com/office/drawing/2014/main" id="{6A6E3315-A604-4ADF-ADE7-8FF2BE9B814A}"/>
              </a:ext>
            </a:extLst>
          </p:cNvPr>
          <p:cNvPicPr>
            <a:picLocks noChangeAspect="1"/>
          </p:cNvPicPr>
          <p:nvPr/>
        </p:nvPicPr>
        <p:blipFill>
          <a:blip r:embed="rId3"/>
          <a:stretch>
            <a:fillRect/>
          </a:stretch>
        </p:blipFill>
        <p:spPr>
          <a:xfrm>
            <a:off x="6955473" y="1946565"/>
            <a:ext cx="4926133" cy="2498763"/>
          </a:xfrm>
          <a:prstGeom prst="rect">
            <a:avLst/>
          </a:prstGeom>
        </p:spPr>
      </p:pic>
    </p:spTree>
    <p:extLst>
      <p:ext uri="{BB962C8B-B14F-4D97-AF65-F5344CB8AC3E}">
        <p14:creationId xmlns:p14="http://schemas.microsoft.com/office/powerpoint/2010/main" val="1371791857"/>
      </p:ext>
    </p:extLst>
  </p:cSld>
  <p:clrMapOvr>
    <a:masterClrMapping/>
  </p:clrMapOvr>
  <mc:AlternateContent xmlns:mc="http://schemas.openxmlformats.org/markup-compatibility/2006" xmlns:p14="http://schemas.microsoft.com/office/powerpoint/2010/main">
    <mc:Choice Requires="p14">
      <p:transition spd="slow" p14:dur="1200" advTm="12907">
        <p14:prism/>
      </p:transition>
    </mc:Choice>
    <mc:Fallback xmlns="">
      <p:transition spd="slow" advTm="12907">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0393" y="187235"/>
            <a:ext cx="11299970" cy="638388"/>
          </a:xfrm>
        </p:spPr>
        <p:txBody>
          <a:bodyPr>
            <a:normAutofit/>
          </a:bodyPr>
          <a:lstStyle/>
          <a:p>
            <a:r>
              <a:rPr lang="en-US" sz="3600" b="1" dirty="0">
                <a:solidFill>
                  <a:srgbClr val="002060"/>
                </a:solidFill>
                <a:latin typeface="+mn-lt"/>
                <a:cs typeface="Times New Roman" panose="02020603050405020304" pitchFamily="18" charset="0"/>
              </a:rPr>
              <a:t>Human Immunodeficiency Virus (Continued) </a:t>
            </a:r>
          </a:p>
        </p:txBody>
      </p:sp>
      <p:sp>
        <p:nvSpPr>
          <p:cNvPr id="5" name="Text Placeholder 4">
            <a:extLst>
              <a:ext uri="{FF2B5EF4-FFF2-40B4-BE49-F238E27FC236}">
                <a16:creationId xmlns:a16="http://schemas.microsoft.com/office/drawing/2014/main" id="{C22E58B8-BEB8-472C-8A51-8A601957EB0D}"/>
              </a:ext>
            </a:extLst>
          </p:cNvPr>
          <p:cNvSpPr>
            <a:spLocks noGrp="1"/>
          </p:cNvSpPr>
          <p:nvPr>
            <p:ph type="body" idx="1"/>
          </p:nvPr>
        </p:nvSpPr>
        <p:spPr>
          <a:xfrm>
            <a:off x="310394" y="903383"/>
            <a:ext cx="6560924" cy="4142342"/>
          </a:xfrm>
        </p:spPr>
        <p:txBody>
          <a:bodyPr>
            <a:normAutofit/>
          </a:bodyPr>
          <a:lstStyle/>
          <a:p>
            <a:r>
              <a:rPr lang="en-US" sz="2800" u="sng" dirty="0">
                <a:solidFill>
                  <a:schemeClr val="accent1">
                    <a:lumMod val="50000"/>
                  </a:schemeClr>
                </a:solidFill>
                <a:latin typeface="Century Gothic" panose="020B0502020202020204" pitchFamily="34" charset="0"/>
              </a:rPr>
              <a:t>Prevention:</a:t>
            </a:r>
          </a:p>
          <a:p>
            <a:endParaRPr lang="en-US" sz="2400" u="sng" dirty="0">
              <a:solidFill>
                <a:schemeClr val="accent1">
                  <a:lumMod val="50000"/>
                </a:schemeClr>
              </a:solidFill>
              <a:latin typeface="Century Gothic" panose="020B0502020202020204" pitchFamily="34" charset="0"/>
            </a:endParaRPr>
          </a:p>
          <a:p>
            <a:pPr marL="342900" indent="-3429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Not sharing needles</a:t>
            </a:r>
          </a:p>
          <a:p>
            <a:pPr marL="342900" indent="-3429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Use Latex / polyurethane condoms</a:t>
            </a:r>
          </a:p>
          <a:p>
            <a:pPr marL="342900" indent="-3429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Preventing occupational HIV transmission to healthcare workers.</a:t>
            </a:r>
          </a:p>
          <a:p>
            <a:pPr marL="342900" indent="-3429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HIV screening for mother-to-child transmission </a:t>
            </a:r>
          </a:p>
          <a:p>
            <a:pPr marL="342900" indent="-342900">
              <a:buFont typeface="Arial" panose="020B0604020202020204" pitchFamily="34" charset="0"/>
              <a:buChar char="•"/>
            </a:pPr>
            <a:endParaRPr lang="en-US" sz="2800" dirty="0">
              <a:solidFill>
                <a:schemeClr val="accent1">
                  <a:lumMod val="50000"/>
                </a:schemeClr>
              </a:solidFill>
              <a:latin typeface="Century Gothic" panose="020B0502020202020204" pitchFamily="34" charset="0"/>
            </a:endParaRPr>
          </a:p>
        </p:txBody>
      </p:sp>
      <p:pic>
        <p:nvPicPr>
          <p:cNvPr id="4" name="Picture 3">
            <a:extLst>
              <a:ext uri="{FF2B5EF4-FFF2-40B4-BE49-F238E27FC236}">
                <a16:creationId xmlns:a16="http://schemas.microsoft.com/office/drawing/2014/main" id="{2FA2DD88-1419-409C-9F0F-DC05F03BBB3C}"/>
              </a:ext>
            </a:extLst>
          </p:cNvPr>
          <p:cNvPicPr>
            <a:picLocks noChangeAspect="1"/>
          </p:cNvPicPr>
          <p:nvPr/>
        </p:nvPicPr>
        <p:blipFill>
          <a:blip r:embed="rId3"/>
          <a:stretch>
            <a:fillRect/>
          </a:stretch>
        </p:blipFill>
        <p:spPr>
          <a:xfrm>
            <a:off x="7950333" y="1580117"/>
            <a:ext cx="3782630" cy="3344878"/>
          </a:xfrm>
          <a:prstGeom prst="rect">
            <a:avLst/>
          </a:prstGeom>
        </p:spPr>
      </p:pic>
    </p:spTree>
    <p:extLst>
      <p:ext uri="{BB962C8B-B14F-4D97-AF65-F5344CB8AC3E}">
        <p14:creationId xmlns:p14="http://schemas.microsoft.com/office/powerpoint/2010/main" val="1163209921"/>
      </p:ext>
    </p:extLst>
  </p:cSld>
  <p:clrMapOvr>
    <a:masterClrMapping/>
  </p:clrMapOvr>
  <mc:AlternateContent xmlns:mc="http://schemas.openxmlformats.org/markup-compatibility/2006" xmlns:p14="http://schemas.microsoft.com/office/powerpoint/2010/main">
    <mc:Choice Requires="p14">
      <p:transition spd="slow" p14:dur="1200" advTm="12907">
        <p14:prism/>
      </p:transition>
    </mc:Choice>
    <mc:Fallback xmlns="">
      <p:transition spd="slow" advTm="12907">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0393" y="187235"/>
            <a:ext cx="11299970" cy="638388"/>
          </a:xfrm>
        </p:spPr>
        <p:txBody>
          <a:bodyPr>
            <a:normAutofit/>
          </a:bodyPr>
          <a:lstStyle/>
          <a:p>
            <a:r>
              <a:rPr lang="en-US" sz="3600" b="1" dirty="0">
                <a:solidFill>
                  <a:srgbClr val="002060"/>
                </a:solidFill>
                <a:latin typeface="+mn-lt"/>
                <a:cs typeface="Times New Roman" panose="02020603050405020304" pitchFamily="18" charset="0"/>
              </a:rPr>
              <a:t>Human Immunodeficiency Virus (Continued) </a:t>
            </a:r>
          </a:p>
        </p:txBody>
      </p:sp>
      <p:sp>
        <p:nvSpPr>
          <p:cNvPr id="5" name="Text Placeholder 4">
            <a:extLst>
              <a:ext uri="{FF2B5EF4-FFF2-40B4-BE49-F238E27FC236}">
                <a16:creationId xmlns:a16="http://schemas.microsoft.com/office/drawing/2014/main" id="{C22E58B8-BEB8-472C-8A51-8A601957EB0D}"/>
              </a:ext>
            </a:extLst>
          </p:cNvPr>
          <p:cNvSpPr>
            <a:spLocks noGrp="1"/>
          </p:cNvSpPr>
          <p:nvPr>
            <p:ph type="body" idx="1"/>
          </p:nvPr>
        </p:nvSpPr>
        <p:spPr>
          <a:xfrm>
            <a:off x="150564" y="825623"/>
            <a:ext cx="7957850" cy="4319254"/>
          </a:xfrm>
        </p:spPr>
        <p:txBody>
          <a:bodyPr>
            <a:normAutofit fontScale="92500" lnSpcReduction="10000"/>
          </a:bodyPr>
          <a:lstStyle/>
          <a:p>
            <a:r>
              <a:rPr lang="en-US" sz="2800" u="sng" dirty="0">
                <a:solidFill>
                  <a:schemeClr val="accent1">
                    <a:lumMod val="50000"/>
                  </a:schemeClr>
                </a:solidFill>
                <a:latin typeface="Century Gothic" panose="020B0502020202020204" pitchFamily="34" charset="0"/>
              </a:rPr>
              <a:t>Post-Exposure Prophylaxis:</a:t>
            </a:r>
          </a:p>
          <a:p>
            <a:endParaRPr lang="en-US" sz="2400" u="sng" dirty="0">
              <a:solidFill>
                <a:schemeClr val="accent1">
                  <a:lumMod val="50000"/>
                </a:schemeClr>
              </a:solidFill>
              <a:latin typeface="Century Gothic" panose="020B0502020202020204" pitchFamily="34" charset="0"/>
            </a:endParaRPr>
          </a:p>
          <a:p>
            <a:pPr marL="342900" indent="-3429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Recommendations for HIV PEP include a basic 4-week regimen of two drugs</a:t>
            </a:r>
          </a:p>
          <a:p>
            <a:pPr marL="342900" indent="-3429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For most HIV exposures: zidovudine [AZT or ZDV] and lamivudine [3TC]; 3TC and stavudine [d4T]; or didanosine [ddI] and d4T</a:t>
            </a:r>
          </a:p>
          <a:p>
            <a:pPr marL="342900" indent="-3429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The drugs have demonstrated effectiveness in preventing the virus (79% or better) in those who received treatment within the initial 24 hours of exposure</a:t>
            </a:r>
          </a:p>
        </p:txBody>
      </p:sp>
      <p:pic>
        <p:nvPicPr>
          <p:cNvPr id="6" name="Picture 5">
            <a:extLst>
              <a:ext uri="{FF2B5EF4-FFF2-40B4-BE49-F238E27FC236}">
                <a16:creationId xmlns:a16="http://schemas.microsoft.com/office/drawing/2014/main" id="{49639AE5-C87E-47C3-B9F2-942F74415AC1}"/>
              </a:ext>
            </a:extLst>
          </p:cNvPr>
          <p:cNvPicPr>
            <a:picLocks noChangeAspect="1"/>
          </p:cNvPicPr>
          <p:nvPr/>
        </p:nvPicPr>
        <p:blipFill>
          <a:blip r:embed="rId3"/>
          <a:stretch>
            <a:fillRect/>
          </a:stretch>
        </p:blipFill>
        <p:spPr>
          <a:xfrm>
            <a:off x="8419526" y="1460773"/>
            <a:ext cx="3621910" cy="3584952"/>
          </a:xfrm>
          <a:prstGeom prst="rect">
            <a:avLst/>
          </a:prstGeom>
        </p:spPr>
      </p:pic>
    </p:spTree>
    <p:extLst>
      <p:ext uri="{BB962C8B-B14F-4D97-AF65-F5344CB8AC3E}">
        <p14:creationId xmlns:p14="http://schemas.microsoft.com/office/powerpoint/2010/main" val="515936360"/>
      </p:ext>
    </p:extLst>
  </p:cSld>
  <p:clrMapOvr>
    <a:masterClrMapping/>
  </p:clrMapOvr>
  <mc:AlternateContent xmlns:mc="http://schemas.openxmlformats.org/markup-compatibility/2006" xmlns:p14="http://schemas.microsoft.com/office/powerpoint/2010/main">
    <mc:Choice Requires="p14">
      <p:transition spd="slow" p14:dur="1200" advTm="12907">
        <p14:prism/>
      </p:transition>
    </mc:Choice>
    <mc:Fallback xmlns="">
      <p:transition spd="slow" advTm="12907">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0393" y="187235"/>
            <a:ext cx="11299970" cy="638388"/>
          </a:xfrm>
        </p:spPr>
        <p:txBody>
          <a:bodyPr>
            <a:normAutofit/>
          </a:bodyPr>
          <a:lstStyle/>
          <a:p>
            <a:r>
              <a:rPr lang="en-US" sz="3600" b="1" dirty="0">
                <a:solidFill>
                  <a:srgbClr val="002060"/>
                </a:solidFill>
                <a:latin typeface="+mn-lt"/>
                <a:cs typeface="Times New Roman" panose="02020603050405020304" pitchFamily="18" charset="0"/>
              </a:rPr>
              <a:t>Human Immunodeficiency Virus (Continued) </a:t>
            </a:r>
          </a:p>
        </p:txBody>
      </p:sp>
      <p:sp>
        <p:nvSpPr>
          <p:cNvPr id="5" name="Text Placeholder 4">
            <a:extLst>
              <a:ext uri="{FF2B5EF4-FFF2-40B4-BE49-F238E27FC236}">
                <a16:creationId xmlns:a16="http://schemas.microsoft.com/office/drawing/2014/main" id="{C22E58B8-BEB8-472C-8A51-8A601957EB0D}"/>
              </a:ext>
            </a:extLst>
          </p:cNvPr>
          <p:cNvSpPr>
            <a:spLocks noGrp="1"/>
          </p:cNvSpPr>
          <p:nvPr>
            <p:ph type="body" idx="1"/>
          </p:nvPr>
        </p:nvSpPr>
        <p:spPr>
          <a:xfrm>
            <a:off x="150563" y="825623"/>
            <a:ext cx="11923923" cy="4319254"/>
          </a:xfrm>
        </p:spPr>
        <p:txBody>
          <a:bodyPr>
            <a:normAutofit fontScale="92500"/>
          </a:bodyPr>
          <a:lstStyle/>
          <a:p>
            <a:r>
              <a:rPr lang="en-US" sz="2800" u="sng" dirty="0">
                <a:solidFill>
                  <a:schemeClr val="accent1">
                    <a:lumMod val="50000"/>
                  </a:schemeClr>
                </a:solidFill>
                <a:latin typeface="Century Gothic" panose="020B0502020202020204" pitchFamily="34" charset="0"/>
              </a:rPr>
              <a:t>Consent To Test:</a:t>
            </a: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KRS 214.625 - Consent for medical procedures and tests including HIV infection.</a:t>
            </a:r>
          </a:p>
          <a:p>
            <a:r>
              <a:rPr lang="en-US" sz="2800" dirty="0">
                <a:solidFill>
                  <a:schemeClr val="accent1">
                    <a:lumMod val="50000"/>
                  </a:schemeClr>
                </a:solidFill>
                <a:latin typeface="Century Gothic" panose="020B0502020202020204" pitchFamily="34" charset="0"/>
              </a:rPr>
              <a:t>A person who has signed a general consent form for the performance of medical procedures and tests is not required to also sign or be presented with a specific consent form relating to medical procedures or tests to determine human immunodeficiency virus infection, antibodies to human immunodeficiency virus, or infection with any other causative agent of acquired immunodeficiency syndrome that will be performed on the person during the time in which the general consent form is in effect. </a:t>
            </a:r>
          </a:p>
        </p:txBody>
      </p:sp>
    </p:spTree>
    <p:extLst>
      <p:ext uri="{BB962C8B-B14F-4D97-AF65-F5344CB8AC3E}">
        <p14:creationId xmlns:p14="http://schemas.microsoft.com/office/powerpoint/2010/main" val="119850099"/>
      </p:ext>
    </p:extLst>
  </p:cSld>
  <p:clrMapOvr>
    <a:masterClrMapping/>
  </p:clrMapOvr>
  <mc:AlternateContent xmlns:mc="http://schemas.openxmlformats.org/markup-compatibility/2006" xmlns:p14="http://schemas.microsoft.com/office/powerpoint/2010/main">
    <mc:Choice Requires="p14">
      <p:transition spd="slow" p14:dur="1200" advTm="12907">
        <p14:prism/>
      </p:transition>
    </mc:Choice>
    <mc:Fallback xmlns="">
      <p:transition spd="slow" advTm="12907">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0393" y="187235"/>
            <a:ext cx="11299970" cy="638388"/>
          </a:xfrm>
        </p:spPr>
        <p:txBody>
          <a:bodyPr>
            <a:normAutofit/>
          </a:bodyPr>
          <a:lstStyle/>
          <a:p>
            <a:r>
              <a:rPr lang="en-US" sz="3600" b="1" dirty="0">
                <a:solidFill>
                  <a:srgbClr val="002060"/>
                </a:solidFill>
                <a:latin typeface="+mn-lt"/>
                <a:cs typeface="Times New Roman" panose="02020603050405020304" pitchFamily="18" charset="0"/>
              </a:rPr>
              <a:t>Human Immunodeficiency Virus (Continued) </a:t>
            </a:r>
          </a:p>
        </p:txBody>
      </p:sp>
      <p:sp>
        <p:nvSpPr>
          <p:cNvPr id="5" name="Text Placeholder 4">
            <a:extLst>
              <a:ext uri="{FF2B5EF4-FFF2-40B4-BE49-F238E27FC236}">
                <a16:creationId xmlns:a16="http://schemas.microsoft.com/office/drawing/2014/main" id="{C22E58B8-BEB8-472C-8A51-8A601957EB0D}"/>
              </a:ext>
            </a:extLst>
          </p:cNvPr>
          <p:cNvSpPr>
            <a:spLocks noGrp="1"/>
          </p:cNvSpPr>
          <p:nvPr>
            <p:ph type="body" idx="1"/>
          </p:nvPr>
        </p:nvSpPr>
        <p:spPr>
          <a:xfrm>
            <a:off x="150563" y="825623"/>
            <a:ext cx="11923923" cy="4319254"/>
          </a:xfrm>
        </p:spPr>
        <p:txBody>
          <a:bodyPr>
            <a:normAutofit fontScale="77500" lnSpcReduction="20000"/>
          </a:bodyPr>
          <a:lstStyle/>
          <a:p>
            <a:r>
              <a:rPr lang="en-US" sz="2800" u="sng" dirty="0">
                <a:solidFill>
                  <a:schemeClr val="accent1">
                    <a:lumMod val="50000"/>
                  </a:schemeClr>
                </a:solidFill>
                <a:latin typeface="Century Gothic" panose="020B0502020202020204" pitchFamily="34" charset="0"/>
              </a:rPr>
              <a:t>Confidentiality:</a:t>
            </a: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No person who has obtained or has knowledge of a test result pursuant to this section shall disclose or be compelled to disclose the identity of any person upon whom a test is performed, or the results of the test in a manner which permits identification of the subject of the test, except to the following persons: </a:t>
            </a:r>
          </a:p>
          <a:p>
            <a:pPr marL="914400" lvl="1" indent="-457200">
              <a:buFont typeface="Courier New" panose="02070309020205020404" pitchFamily="49" charset="0"/>
              <a:buChar char="o"/>
            </a:pPr>
            <a:r>
              <a:rPr lang="en-US" sz="2400" dirty="0">
                <a:solidFill>
                  <a:schemeClr val="accent1">
                    <a:lumMod val="50000"/>
                  </a:schemeClr>
                </a:solidFill>
                <a:latin typeface="Century Gothic" panose="020B0502020202020204" pitchFamily="34" charset="0"/>
              </a:rPr>
              <a:t>The subject's legally authorized representative;</a:t>
            </a:r>
          </a:p>
          <a:p>
            <a:pPr marL="914400" lvl="1" indent="-457200">
              <a:buFont typeface="Courier New" panose="02070309020205020404" pitchFamily="49" charset="0"/>
              <a:buChar char="o"/>
            </a:pPr>
            <a:r>
              <a:rPr lang="en-US" sz="2400" dirty="0">
                <a:solidFill>
                  <a:schemeClr val="accent1">
                    <a:lumMod val="50000"/>
                  </a:schemeClr>
                </a:solidFill>
                <a:latin typeface="Century Gothic" panose="020B0502020202020204" pitchFamily="34" charset="0"/>
              </a:rPr>
              <a:t>Any person designated in a legally effective release of the test results executed prior to or after the test by the subject of the test or the subject's legally authorized representative;</a:t>
            </a:r>
          </a:p>
          <a:p>
            <a:pPr marL="914400" lvl="1" indent="-457200">
              <a:buFont typeface="Courier New" panose="02070309020205020404" pitchFamily="49" charset="0"/>
              <a:buChar char="o"/>
            </a:pPr>
            <a:r>
              <a:rPr lang="en-US" sz="2400" dirty="0">
                <a:solidFill>
                  <a:schemeClr val="accent1">
                    <a:lumMod val="50000"/>
                  </a:schemeClr>
                </a:solidFill>
                <a:latin typeface="Century Gothic" panose="020B0502020202020204" pitchFamily="34" charset="0"/>
              </a:rPr>
              <a:t>A physician, nurse, or other health-care personnel who has a legitimate need to know the test result in order to provide for his protection and to provide for the patient's health and welfare; </a:t>
            </a:r>
          </a:p>
          <a:p>
            <a:pPr marL="914400" lvl="1" indent="-457200">
              <a:buFont typeface="Courier New" panose="02070309020205020404" pitchFamily="49" charset="0"/>
              <a:buChar char="o"/>
            </a:pPr>
            <a:r>
              <a:rPr lang="en-US" sz="2400" dirty="0">
                <a:solidFill>
                  <a:schemeClr val="accent1">
                    <a:lumMod val="50000"/>
                  </a:schemeClr>
                </a:solidFill>
                <a:latin typeface="Century Gothic" panose="020B0502020202020204" pitchFamily="34" charset="0"/>
              </a:rPr>
              <a:t>Health-care providers consulting between themselves or with health-care facilities to determine diagnosis and treatment; </a:t>
            </a:r>
          </a:p>
          <a:p>
            <a:pPr marL="914400" lvl="1" indent="-457200">
              <a:buFont typeface="Courier New" panose="02070309020205020404" pitchFamily="49" charset="0"/>
              <a:buChar char="o"/>
            </a:pPr>
            <a:r>
              <a:rPr lang="en-US" sz="2400" dirty="0">
                <a:solidFill>
                  <a:schemeClr val="accent1">
                    <a:lumMod val="50000"/>
                  </a:schemeClr>
                </a:solidFill>
                <a:latin typeface="Century Gothic" panose="020B0502020202020204" pitchFamily="34" charset="0"/>
              </a:rPr>
              <a:t>The Cabinet, in accordance with rules for reporting and controlling the spread of disease, as otherwise provided by state law; </a:t>
            </a:r>
          </a:p>
          <a:p>
            <a:pPr marL="914400" lvl="1" indent="-457200">
              <a:buFont typeface="Courier New" panose="02070309020205020404" pitchFamily="49" charset="0"/>
              <a:buChar char="o"/>
            </a:pPr>
            <a:r>
              <a:rPr lang="en-US" sz="2400" dirty="0">
                <a:solidFill>
                  <a:schemeClr val="accent1">
                    <a:lumMod val="50000"/>
                  </a:schemeClr>
                </a:solidFill>
                <a:latin typeface="Century Gothic" panose="020B0502020202020204" pitchFamily="34" charset="0"/>
              </a:rPr>
              <a:t>A parent, foster parent, or legal guardian of a minor; a crime victim; or a person specified in KRS 438.250.</a:t>
            </a:r>
          </a:p>
          <a:p>
            <a:pPr marL="914400" lvl="1" indent="-457200">
              <a:buFont typeface="Courier New" panose="02070309020205020404" pitchFamily="49" charset="0"/>
              <a:buChar char="o"/>
            </a:pPr>
            <a:endParaRPr lang="en-US" sz="2400"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2498227860"/>
      </p:ext>
    </p:extLst>
  </p:cSld>
  <p:clrMapOvr>
    <a:masterClrMapping/>
  </p:clrMapOvr>
  <mc:AlternateContent xmlns:mc="http://schemas.openxmlformats.org/markup-compatibility/2006" xmlns:p14="http://schemas.microsoft.com/office/powerpoint/2010/main">
    <mc:Choice Requires="p14">
      <p:transition spd="slow" p14:dur="1200" advTm="12907">
        <p14:prism/>
      </p:transition>
    </mc:Choice>
    <mc:Fallback xmlns="">
      <p:transition spd="slow" advTm="12907">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A44BD-2F2F-4A8E-A8F0-160EE8B050B4}"/>
              </a:ext>
            </a:extLst>
          </p:cNvPr>
          <p:cNvSpPr>
            <a:spLocks noGrp="1"/>
          </p:cNvSpPr>
          <p:nvPr>
            <p:ph type="title"/>
          </p:nvPr>
        </p:nvSpPr>
        <p:spPr>
          <a:xfrm>
            <a:off x="276837" y="151003"/>
            <a:ext cx="11076963" cy="654340"/>
          </a:xfrm>
        </p:spPr>
        <p:txBody>
          <a:bodyPr>
            <a:normAutofit/>
          </a:bodyPr>
          <a:lstStyle/>
          <a:p>
            <a:r>
              <a:rPr lang="en-US" sz="3600" b="1" dirty="0">
                <a:solidFill>
                  <a:srgbClr val="1D304F"/>
                </a:solidFill>
                <a:latin typeface="Calibri"/>
              </a:rPr>
              <a:t>Objectives</a:t>
            </a:r>
            <a:endParaRPr lang="en-US" sz="3600" dirty="0"/>
          </a:p>
        </p:txBody>
      </p:sp>
      <p:sp>
        <p:nvSpPr>
          <p:cNvPr id="3" name="Content Placeholder 2">
            <a:extLst>
              <a:ext uri="{FF2B5EF4-FFF2-40B4-BE49-F238E27FC236}">
                <a16:creationId xmlns:a16="http://schemas.microsoft.com/office/drawing/2014/main" id="{4CA97D2F-E8D0-4B6D-AD5F-776B015DC575}"/>
              </a:ext>
            </a:extLst>
          </p:cNvPr>
          <p:cNvSpPr>
            <a:spLocks noGrp="1"/>
          </p:cNvSpPr>
          <p:nvPr>
            <p:ph idx="1"/>
          </p:nvPr>
        </p:nvSpPr>
        <p:spPr>
          <a:xfrm>
            <a:off x="276837" y="872456"/>
            <a:ext cx="11585196" cy="4169327"/>
          </a:xfrm>
        </p:spPr>
        <p:txBody>
          <a:bodyPr>
            <a:normAutofit/>
          </a:bodyPr>
          <a:lstStyle/>
          <a:p>
            <a:pPr marL="0" indent="0">
              <a:buNone/>
            </a:pPr>
            <a:r>
              <a:rPr lang="en-US" sz="2400" u="sng" dirty="0">
                <a:solidFill>
                  <a:schemeClr val="accent1">
                    <a:lumMod val="50000"/>
                  </a:schemeClr>
                </a:solidFill>
                <a:latin typeface="Century Gothic" panose="020B0502020202020204" pitchFamily="34" charset="0"/>
              </a:rPr>
              <a:t>Upon Completion, The Participant Will Be Able To:</a:t>
            </a:r>
          </a:p>
          <a:p>
            <a:pPr marL="457200" indent="-457200">
              <a:buFont typeface="+mj-lt"/>
              <a:buAutoNum type="arabicPeriod"/>
            </a:pPr>
            <a:r>
              <a:rPr lang="en-US" sz="2400" dirty="0">
                <a:solidFill>
                  <a:schemeClr val="accent1">
                    <a:lumMod val="50000"/>
                  </a:schemeClr>
                </a:solidFill>
                <a:latin typeface="Century Gothic" panose="020B0502020202020204" pitchFamily="34" charset="0"/>
              </a:rPr>
              <a:t>Identify common Bloodborne Pathogens, their harmful effects and methods of transmission.</a:t>
            </a:r>
          </a:p>
          <a:p>
            <a:pPr marL="457200" indent="-457200">
              <a:buFont typeface="+mj-lt"/>
              <a:buAutoNum type="arabicPeriod"/>
            </a:pPr>
            <a:r>
              <a:rPr lang="en-US" sz="2400" dirty="0">
                <a:solidFill>
                  <a:schemeClr val="accent1">
                    <a:lumMod val="50000"/>
                  </a:schemeClr>
                </a:solidFill>
                <a:latin typeface="Century Gothic" panose="020B0502020202020204" pitchFamily="34" charset="0"/>
              </a:rPr>
              <a:t>Describe protection measures for Bloodborne Pathogens.</a:t>
            </a:r>
          </a:p>
          <a:p>
            <a:pPr marL="457200" indent="-457200">
              <a:buFont typeface="+mj-lt"/>
              <a:buAutoNum type="arabicPeriod"/>
            </a:pPr>
            <a:r>
              <a:rPr lang="en-US" sz="2400" dirty="0">
                <a:solidFill>
                  <a:schemeClr val="accent1">
                    <a:lumMod val="50000"/>
                  </a:schemeClr>
                </a:solidFill>
                <a:latin typeface="Century Gothic" panose="020B0502020202020204" pitchFamily="34" charset="0"/>
              </a:rPr>
              <a:t>Describe control and prevention methods of HIV and current recognized methods of medical treatment.</a:t>
            </a:r>
          </a:p>
          <a:p>
            <a:pPr marL="457200" indent="-457200">
              <a:buFont typeface="+mj-lt"/>
              <a:buAutoNum type="arabicPeriod"/>
            </a:pPr>
            <a:r>
              <a:rPr lang="en-US" sz="2400" dirty="0">
                <a:solidFill>
                  <a:schemeClr val="accent1">
                    <a:lumMod val="50000"/>
                  </a:schemeClr>
                </a:solidFill>
                <a:latin typeface="Century Gothic" panose="020B0502020202020204" pitchFamily="34" charset="0"/>
              </a:rPr>
              <a:t>Understand the purpose of an Exposure Control Plan and its components.</a:t>
            </a:r>
          </a:p>
          <a:p>
            <a:pPr marL="457200" indent="-457200">
              <a:buFont typeface="+mj-lt"/>
              <a:buAutoNum type="arabicPeriod"/>
            </a:pPr>
            <a:r>
              <a:rPr lang="en-US" sz="2400" dirty="0">
                <a:solidFill>
                  <a:schemeClr val="accent1">
                    <a:lumMod val="50000"/>
                  </a:schemeClr>
                </a:solidFill>
                <a:latin typeface="Century Gothic" panose="020B0502020202020204" pitchFamily="34" charset="0"/>
              </a:rPr>
              <a:t>Understand the training and recordkeeping requirements for employees.</a:t>
            </a:r>
          </a:p>
          <a:p>
            <a:pPr marL="457200" indent="-457200">
              <a:buFont typeface="+mj-lt"/>
              <a:buAutoNum type="arabicPeriod"/>
            </a:pPr>
            <a:r>
              <a:rPr lang="en-US" sz="2400" dirty="0">
                <a:solidFill>
                  <a:schemeClr val="accent1">
                    <a:lumMod val="50000"/>
                  </a:schemeClr>
                </a:solidFill>
                <a:latin typeface="Century Gothic" panose="020B0502020202020204" pitchFamily="34" charset="0"/>
              </a:rPr>
              <a:t>Understand the importance of staying current on HIV/AIDS issues.</a:t>
            </a:r>
          </a:p>
          <a:p>
            <a:pPr marL="0" indent="0">
              <a:buNone/>
            </a:pPr>
            <a:endParaRPr lang="en-US" sz="2400" dirty="0">
              <a:latin typeface="Century Gothic" panose="020B0502020202020204" pitchFamily="34" charset="0"/>
            </a:endParaRPr>
          </a:p>
        </p:txBody>
      </p:sp>
    </p:spTree>
    <p:extLst>
      <p:ext uri="{BB962C8B-B14F-4D97-AF65-F5344CB8AC3E}">
        <p14:creationId xmlns:p14="http://schemas.microsoft.com/office/powerpoint/2010/main" val="2291352346"/>
      </p:ext>
    </p:extLst>
  </p:cSld>
  <p:clrMapOvr>
    <a:masterClrMapping/>
  </p:clrMapOvr>
  <mc:AlternateContent xmlns:mc="http://schemas.openxmlformats.org/markup-compatibility/2006" xmlns:p14="http://schemas.microsoft.com/office/powerpoint/2010/main">
    <mc:Choice Requires="p14">
      <p:transition spd="slow" p14:dur="2000" advTm="57512">
        <p14:prism isContent="1"/>
      </p:transition>
    </mc:Choice>
    <mc:Fallback xmlns="">
      <p:transition spd="slow" advTm="57512">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0393" y="187235"/>
            <a:ext cx="11299970" cy="638388"/>
          </a:xfrm>
        </p:spPr>
        <p:txBody>
          <a:bodyPr>
            <a:normAutofit/>
          </a:bodyPr>
          <a:lstStyle/>
          <a:p>
            <a:r>
              <a:rPr lang="en-US" sz="3600" b="1" dirty="0">
                <a:solidFill>
                  <a:srgbClr val="002060"/>
                </a:solidFill>
                <a:latin typeface="+mn-lt"/>
                <a:cs typeface="Times New Roman" panose="02020603050405020304" pitchFamily="18" charset="0"/>
              </a:rPr>
              <a:t>Human Immunodeficiency Virus (Continued) </a:t>
            </a:r>
          </a:p>
        </p:txBody>
      </p:sp>
      <p:sp>
        <p:nvSpPr>
          <p:cNvPr id="5" name="Text Placeholder 4">
            <a:extLst>
              <a:ext uri="{FF2B5EF4-FFF2-40B4-BE49-F238E27FC236}">
                <a16:creationId xmlns:a16="http://schemas.microsoft.com/office/drawing/2014/main" id="{C22E58B8-BEB8-472C-8A51-8A601957EB0D}"/>
              </a:ext>
            </a:extLst>
          </p:cNvPr>
          <p:cNvSpPr>
            <a:spLocks noGrp="1"/>
          </p:cNvSpPr>
          <p:nvPr>
            <p:ph type="body" idx="1"/>
          </p:nvPr>
        </p:nvSpPr>
        <p:spPr>
          <a:xfrm>
            <a:off x="150563" y="825623"/>
            <a:ext cx="11923923" cy="4319254"/>
          </a:xfrm>
        </p:spPr>
        <p:txBody>
          <a:bodyPr>
            <a:normAutofit lnSpcReduction="10000"/>
          </a:bodyPr>
          <a:lstStyle/>
          <a:p>
            <a:r>
              <a:rPr lang="en-US" sz="2800" u="sng" dirty="0">
                <a:solidFill>
                  <a:schemeClr val="accent1">
                    <a:lumMod val="50000"/>
                  </a:schemeClr>
                </a:solidFill>
                <a:latin typeface="Century Gothic" panose="020B0502020202020204" pitchFamily="34" charset="0"/>
              </a:rPr>
              <a:t>Reporting Requirements:</a:t>
            </a:r>
          </a:p>
          <a:p>
            <a:endParaRPr lang="en-US" sz="2800" u="sng" dirty="0">
              <a:solidFill>
                <a:schemeClr val="accent1">
                  <a:lumMod val="50000"/>
                </a:schemeClr>
              </a:solidFill>
              <a:latin typeface="Century Gothic" panose="020B0502020202020204" pitchFamily="34" charset="0"/>
            </a:endParaRP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By law, HIV and AIDS cases are to be reported by name to the Kentucky Department for Public Health within five (5) days of diagnosis.</a:t>
            </a:r>
          </a:p>
          <a:p>
            <a:endParaRPr lang="en-US" sz="2800" dirty="0">
              <a:solidFill>
                <a:schemeClr val="accent1">
                  <a:lumMod val="50000"/>
                </a:schemeClr>
              </a:solidFill>
              <a:latin typeface="Century Gothic" panose="020B0502020202020204" pitchFamily="34" charset="0"/>
            </a:endParaRPr>
          </a:p>
          <a:p>
            <a:pPr marL="914400" lvl="1" indent="-457200">
              <a:buFont typeface="Courier New" panose="02070309020205020404" pitchFamily="49" charset="0"/>
              <a:buChar char="o"/>
            </a:pPr>
            <a:r>
              <a:rPr lang="en-US" sz="2400" dirty="0">
                <a:solidFill>
                  <a:schemeClr val="accent1">
                    <a:lumMod val="50000"/>
                  </a:schemeClr>
                </a:solidFill>
                <a:latin typeface="Century Gothic" panose="020B0502020202020204" pitchFamily="34" charset="0"/>
              </a:rPr>
              <a:t>HIV/AIDS Branch (KYDPH)</a:t>
            </a:r>
          </a:p>
          <a:p>
            <a:pPr lvl="1"/>
            <a:r>
              <a:rPr lang="en-US" sz="2400" dirty="0">
                <a:solidFill>
                  <a:schemeClr val="accent1">
                    <a:lumMod val="50000"/>
                  </a:schemeClr>
                </a:solidFill>
                <a:latin typeface="Century Gothic" panose="020B0502020202020204" pitchFamily="34" charset="0"/>
              </a:rPr>
              <a:t>	275 E. Main St. HS2E-C</a:t>
            </a:r>
          </a:p>
          <a:p>
            <a:pPr lvl="1"/>
            <a:r>
              <a:rPr lang="en-US" sz="2400" dirty="0">
                <a:solidFill>
                  <a:schemeClr val="accent1">
                    <a:lumMod val="50000"/>
                  </a:schemeClr>
                </a:solidFill>
                <a:latin typeface="Century Gothic" panose="020B0502020202020204" pitchFamily="34" charset="0"/>
              </a:rPr>
              <a:t>	Frankfort, KY 40621</a:t>
            </a:r>
          </a:p>
          <a:p>
            <a:pPr lvl="1"/>
            <a:r>
              <a:rPr lang="en-US" sz="2400" dirty="0">
                <a:solidFill>
                  <a:schemeClr val="accent1">
                    <a:lumMod val="50000"/>
                  </a:schemeClr>
                </a:solidFill>
                <a:latin typeface="Century Gothic" panose="020B0502020202020204" pitchFamily="34" charset="0"/>
              </a:rPr>
              <a:t>	(502) 564-6539</a:t>
            </a:r>
          </a:p>
          <a:p>
            <a:pPr marL="914400" lvl="1" indent="-457200">
              <a:buFont typeface="Courier New" panose="02070309020205020404" pitchFamily="49" charset="0"/>
              <a:buChar char="o"/>
            </a:pPr>
            <a:endParaRPr lang="en-US" sz="2400" dirty="0">
              <a:solidFill>
                <a:schemeClr val="accent1">
                  <a:lumMod val="50000"/>
                </a:schemeClr>
              </a:solidFill>
              <a:latin typeface="Century Gothic" panose="020B0502020202020204" pitchFamily="34" charset="0"/>
            </a:endParaRPr>
          </a:p>
        </p:txBody>
      </p:sp>
      <p:pic>
        <p:nvPicPr>
          <p:cNvPr id="11" name="Picture 10">
            <a:extLst>
              <a:ext uri="{FF2B5EF4-FFF2-40B4-BE49-F238E27FC236}">
                <a16:creationId xmlns:a16="http://schemas.microsoft.com/office/drawing/2014/main" id="{63CF1031-4761-4B05-8EA1-73C78277BBBD}"/>
              </a:ext>
            </a:extLst>
          </p:cNvPr>
          <p:cNvPicPr>
            <a:picLocks noChangeAspect="1"/>
          </p:cNvPicPr>
          <p:nvPr/>
        </p:nvPicPr>
        <p:blipFill>
          <a:blip r:embed="rId3"/>
          <a:stretch>
            <a:fillRect/>
          </a:stretch>
        </p:blipFill>
        <p:spPr>
          <a:xfrm>
            <a:off x="7243876" y="2771029"/>
            <a:ext cx="2066925" cy="2219325"/>
          </a:xfrm>
          <a:prstGeom prst="rect">
            <a:avLst/>
          </a:prstGeom>
        </p:spPr>
      </p:pic>
    </p:spTree>
    <p:extLst>
      <p:ext uri="{BB962C8B-B14F-4D97-AF65-F5344CB8AC3E}">
        <p14:creationId xmlns:p14="http://schemas.microsoft.com/office/powerpoint/2010/main" val="87308700"/>
      </p:ext>
    </p:extLst>
  </p:cSld>
  <p:clrMapOvr>
    <a:masterClrMapping/>
  </p:clrMapOvr>
  <mc:AlternateContent xmlns:mc="http://schemas.openxmlformats.org/markup-compatibility/2006" xmlns:p14="http://schemas.microsoft.com/office/powerpoint/2010/main">
    <mc:Choice Requires="p14">
      <p:transition spd="slow" p14:dur="1200" advTm="12907">
        <p14:prism/>
      </p:transition>
    </mc:Choice>
    <mc:Fallback xmlns="">
      <p:transition spd="slow" advTm="12907">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0393" y="187235"/>
            <a:ext cx="11299970" cy="638388"/>
          </a:xfrm>
        </p:spPr>
        <p:txBody>
          <a:bodyPr>
            <a:normAutofit/>
          </a:bodyPr>
          <a:lstStyle/>
          <a:p>
            <a:r>
              <a:rPr lang="en-US" sz="3600" b="1" dirty="0">
                <a:solidFill>
                  <a:srgbClr val="002060"/>
                </a:solidFill>
                <a:latin typeface="+mn-lt"/>
                <a:cs typeface="Times New Roman" panose="02020603050405020304" pitchFamily="18" charset="0"/>
              </a:rPr>
              <a:t>Human Immunodeficiency Virus (Continued) </a:t>
            </a:r>
          </a:p>
        </p:txBody>
      </p:sp>
      <p:sp>
        <p:nvSpPr>
          <p:cNvPr id="5" name="Text Placeholder 4">
            <a:extLst>
              <a:ext uri="{FF2B5EF4-FFF2-40B4-BE49-F238E27FC236}">
                <a16:creationId xmlns:a16="http://schemas.microsoft.com/office/drawing/2014/main" id="{C22E58B8-BEB8-472C-8A51-8A601957EB0D}"/>
              </a:ext>
            </a:extLst>
          </p:cNvPr>
          <p:cNvSpPr>
            <a:spLocks noGrp="1"/>
          </p:cNvSpPr>
          <p:nvPr>
            <p:ph type="body" idx="1"/>
          </p:nvPr>
        </p:nvSpPr>
        <p:spPr>
          <a:xfrm>
            <a:off x="150563" y="825623"/>
            <a:ext cx="11923923" cy="4319254"/>
          </a:xfrm>
        </p:spPr>
        <p:txBody>
          <a:bodyPr>
            <a:normAutofit fontScale="85000" lnSpcReduction="20000"/>
          </a:bodyPr>
          <a:lstStyle/>
          <a:p>
            <a:r>
              <a:rPr lang="en-US" sz="2800" u="sng" dirty="0">
                <a:solidFill>
                  <a:schemeClr val="accent1">
                    <a:lumMod val="50000"/>
                  </a:schemeClr>
                </a:solidFill>
                <a:latin typeface="Century Gothic" panose="020B0502020202020204" pitchFamily="34" charset="0"/>
              </a:rPr>
              <a:t>American with Disabilities Act:</a:t>
            </a:r>
          </a:p>
          <a:p>
            <a:endParaRPr lang="en-US" sz="2800" u="sng" dirty="0">
              <a:solidFill>
                <a:schemeClr val="accent1">
                  <a:lumMod val="50000"/>
                </a:schemeClr>
              </a:solidFill>
              <a:latin typeface="Century Gothic" panose="020B0502020202020204" pitchFamily="34" charset="0"/>
            </a:endParaRP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Persons with HIV, symptomatic or not, have physical impairments that substantially limit one or more major life activities and are, therefore, protected by the law. </a:t>
            </a: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People discriminated against because they are regarded as being HIV-positive are also protected.  For example, a person who was fired based on a rumor that he had AIDS, even if he did not, would be protected by the law. </a:t>
            </a: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The ADA protects Persons who are discriminated against because they are regarded as being HIV-positive are also protected. For example, the ADA would protect a person who is denied an occupational license or admission to a school based on a rumor or assumption that he has HIV or AIDS, even if he does not.</a:t>
            </a:r>
          </a:p>
          <a:p>
            <a:endParaRPr lang="en-US" sz="2800"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3316092171"/>
      </p:ext>
    </p:extLst>
  </p:cSld>
  <p:clrMapOvr>
    <a:masterClrMapping/>
  </p:clrMapOvr>
  <mc:AlternateContent xmlns:mc="http://schemas.openxmlformats.org/markup-compatibility/2006" xmlns:p14="http://schemas.microsoft.com/office/powerpoint/2010/main">
    <mc:Choice Requires="p14">
      <p:transition spd="slow" p14:dur="1200" advTm="12907">
        <p14:prism/>
      </p:transition>
    </mc:Choice>
    <mc:Fallback xmlns="">
      <p:transition spd="slow" advTm="12907">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0393" y="187235"/>
            <a:ext cx="11299970" cy="638388"/>
          </a:xfrm>
        </p:spPr>
        <p:txBody>
          <a:bodyPr>
            <a:normAutofit/>
          </a:bodyPr>
          <a:lstStyle/>
          <a:p>
            <a:r>
              <a:rPr lang="en-US" sz="3600" b="1" dirty="0">
                <a:solidFill>
                  <a:srgbClr val="002060"/>
                </a:solidFill>
                <a:latin typeface="+mn-lt"/>
                <a:cs typeface="Times New Roman" panose="02020603050405020304" pitchFamily="18" charset="0"/>
              </a:rPr>
              <a:t>Exposure Control Plan</a:t>
            </a:r>
          </a:p>
        </p:txBody>
      </p:sp>
      <p:sp>
        <p:nvSpPr>
          <p:cNvPr id="5" name="Text Placeholder 4">
            <a:extLst>
              <a:ext uri="{FF2B5EF4-FFF2-40B4-BE49-F238E27FC236}">
                <a16:creationId xmlns:a16="http://schemas.microsoft.com/office/drawing/2014/main" id="{C22E58B8-BEB8-472C-8A51-8A601957EB0D}"/>
              </a:ext>
            </a:extLst>
          </p:cNvPr>
          <p:cNvSpPr>
            <a:spLocks noGrp="1"/>
          </p:cNvSpPr>
          <p:nvPr>
            <p:ph type="body" idx="1"/>
          </p:nvPr>
        </p:nvSpPr>
        <p:spPr>
          <a:xfrm>
            <a:off x="150564" y="825623"/>
            <a:ext cx="8233272" cy="4154001"/>
          </a:xfrm>
        </p:spPr>
        <p:txBody>
          <a:bodyPr>
            <a:normAutofit/>
          </a:bodyPr>
          <a:lstStyle/>
          <a:p>
            <a:r>
              <a:rPr lang="en-US" sz="2800" u="sng" dirty="0">
                <a:solidFill>
                  <a:schemeClr val="accent1">
                    <a:lumMod val="50000"/>
                  </a:schemeClr>
                </a:solidFill>
                <a:latin typeface="Century Gothic" panose="020B0502020202020204" pitchFamily="34" charset="0"/>
              </a:rPr>
              <a:t>Components:</a:t>
            </a:r>
          </a:p>
          <a:p>
            <a:endParaRPr lang="en-US" sz="2800" u="sng" dirty="0">
              <a:solidFill>
                <a:schemeClr val="accent1">
                  <a:lumMod val="50000"/>
                </a:schemeClr>
              </a:solidFill>
              <a:latin typeface="Century Gothic" panose="020B0502020202020204" pitchFamily="34" charset="0"/>
            </a:endParaRP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Exposure determination</a:t>
            </a: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Exposure controls</a:t>
            </a: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Training and Hazard Communication</a:t>
            </a: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Hepatitis B Vaccine</a:t>
            </a: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Post exposure evaluation &amp; follow-up</a:t>
            </a: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Recordkeeping</a:t>
            </a:r>
          </a:p>
          <a:p>
            <a:pPr marL="457200" indent="-457200">
              <a:buFont typeface="Arial" panose="020B0604020202020204" pitchFamily="34" charset="0"/>
              <a:buChar char="•"/>
            </a:pPr>
            <a:endParaRPr lang="en-US" sz="2800" dirty="0">
              <a:solidFill>
                <a:schemeClr val="accent1">
                  <a:lumMod val="50000"/>
                </a:schemeClr>
              </a:solidFill>
              <a:latin typeface="Century Gothic" panose="020B0502020202020204" pitchFamily="34" charset="0"/>
            </a:endParaRPr>
          </a:p>
        </p:txBody>
      </p:sp>
      <p:pic>
        <p:nvPicPr>
          <p:cNvPr id="2" name="Picture 1">
            <a:extLst>
              <a:ext uri="{FF2B5EF4-FFF2-40B4-BE49-F238E27FC236}">
                <a16:creationId xmlns:a16="http://schemas.microsoft.com/office/drawing/2014/main" id="{356A9F99-405A-4D06-AF8C-ED3D482A8533}"/>
              </a:ext>
            </a:extLst>
          </p:cNvPr>
          <p:cNvPicPr>
            <a:picLocks noChangeAspect="1"/>
          </p:cNvPicPr>
          <p:nvPr/>
        </p:nvPicPr>
        <p:blipFill>
          <a:blip r:embed="rId3"/>
          <a:stretch>
            <a:fillRect/>
          </a:stretch>
        </p:blipFill>
        <p:spPr>
          <a:xfrm>
            <a:off x="8593093" y="2100090"/>
            <a:ext cx="3355368" cy="2657819"/>
          </a:xfrm>
          <a:prstGeom prst="rect">
            <a:avLst/>
          </a:prstGeom>
        </p:spPr>
      </p:pic>
    </p:spTree>
    <p:extLst>
      <p:ext uri="{BB962C8B-B14F-4D97-AF65-F5344CB8AC3E}">
        <p14:creationId xmlns:p14="http://schemas.microsoft.com/office/powerpoint/2010/main" val="3620982765"/>
      </p:ext>
    </p:extLst>
  </p:cSld>
  <p:clrMapOvr>
    <a:masterClrMapping/>
  </p:clrMapOvr>
  <mc:AlternateContent xmlns:mc="http://schemas.openxmlformats.org/markup-compatibility/2006" xmlns:p14="http://schemas.microsoft.com/office/powerpoint/2010/main">
    <mc:Choice Requires="p14">
      <p:transition spd="slow" p14:dur="1200" advTm="12907">
        <p14:prism/>
      </p:transition>
    </mc:Choice>
    <mc:Fallback xmlns="">
      <p:transition spd="slow" advTm="12907">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0393" y="187235"/>
            <a:ext cx="11299970" cy="638388"/>
          </a:xfrm>
        </p:spPr>
        <p:txBody>
          <a:bodyPr>
            <a:normAutofit/>
          </a:bodyPr>
          <a:lstStyle/>
          <a:p>
            <a:r>
              <a:rPr lang="en-US" sz="3600" b="1" dirty="0">
                <a:solidFill>
                  <a:srgbClr val="002060"/>
                </a:solidFill>
                <a:latin typeface="+mn-lt"/>
                <a:cs typeface="Times New Roman" panose="02020603050405020304" pitchFamily="18" charset="0"/>
              </a:rPr>
              <a:t>Exposure Control Plan (Continued)</a:t>
            </a:r>
          </a:p>
        </p:txBody>
      </p:sp>
      <p:sp>
        <p:nvSpPr>
          <p:cNvPr id="5" name="Text Placeholder 4">
            <a:extLst>
              <a:ext uri="{FF2B5EF4-FFF2-40B4-BE49-F238E27FC236}">
                <a16:creationId xmlns:a16="http://schemas.microsoft.com/office/drawing/2014/main" id="{C22E58B8-BEB8-472C-8A51-8A601957EB0D}"/>
              </a:ext>
            </a:extLst>
          </p:cNvPr>
          <p:cNvSpPr>
            <a:spLocks noGrp="1"/>
          </p:cNvSpPr>
          <p:nvPr>
            <p:ph type="body" idx="1"/>
          </p:nvPr>
        </p:nvSpPr>
        <p:spPr>
          <a:xfrm>
            <a:off x="150564" y="825623"/>
            <a:ext cx="7230737" cy="4308237"/>
          </a:xfrm>
        </p:spPr>
        <p:txBody>
          <a:bodyPr>
            <a:normAutofit fontScale="85000" lnSpcReduction="20000"/>
          </a:bodyPr>
          <a:lstStyle/>
          <a:p>
            <a:r>
              <a:rPr lang="en-US" sz="2800" u="sng" dirty="0">
                <a:solidFill>
                  <a:schemeClr val="accent1">
                    <a:lumMod val="50000"/>
                  </a:schemeClr>
                </a:solidFill>
                <a:latin typeface="Century Gothic" panose="020B0502020202020204" pitchFamily="34" charset="0"/>
              </a:rPr>
              <a:t>Reducing Your Risk:</a:t>
            </a:r>
          </a:p>
          <a:p>
            <a:endParaRPr lang="en-US" sz="2800" u="sng" dirty="0">
              <a:solidFill>
                <a:schemeClr val="accent1">
                  <a:lumMod val="50000"/>
                </a:schemeClr>
              </a:solidFill>
              <a:latin typeface="Century Gothic" panose="020B0502020202020204" pitchFamily="34" charset="0"/>
            </a:endParaRP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Universal precautions (or equivalent system)</a:t>
            </a: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Equipment and Safer Medical Devices</a:t>
            </a: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Training and Hazard Communication</a:t>
            </a: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Work practices</a:t>
            </a: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Personal protective equipment</a:t>
            </a: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Housekeeping</a:t>
            </a: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Laundry handling</a:t>
            </a: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Hazard communication</a:t>
            </a: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Regulated Waste</a:t>
            </a:r>
          </a:p>
          <a:p>
            <a:pPr marL="457200" indent="-457200">
              <a:buFont typeface="Arial" panose="020B0604020202020204" pitchFamily="34" charset="0"/>
              <a:buChar char="•"/>
            </a:pPr>
            <a:endParaRPr lang="en-US" sz="2800" dirty="0">
              <a:solidFill>
                <a:schemeClr val="accent1">
                  <a:lumMod val="50000"/>
                </a:schemeClr>
              </a:solidFill>
              <a:latin typeface="Century Gothic" panose="020B0502020202020204" pitchFamily="34" charset="0"/>
            </a:endParaRPr>
          </a:p>
          <a:p>
            <a:pPr marL="457200" indent="-457200">
              <a:buFont typeface="Arial" panose="020B0604020202020204" pitchFamily="34" charset="0"/>
              <a:buChar char="•"/>
            </a:pPr>
            <a:endParaRPr lang="en-US" sz="2800" dirty="0">
              <a:solidFill>
                <a:schemeClr val="accent1">
                  <a:lumMod val="50000"/>
                </a:schemeClr>
              </a:solidFill>
              <a:latin typeface="Century Gothic" panose="020B0502020202020204" pitchFamily="34" charset="0"/>
            </a:endParaRPr>
          </a:p>
        </p:txBody>
      </p:sp>
      <p:pic>
        <p:nvPicPr>
          <p:cNvPr id="4" name="Picture 3">
            <a:extLst>
              <a:ext uri="{FF2B5EF4-FFF2-40B4-BE49-F238E27FC236}">
                <a16:creationId xmlns:a16="http://schemas.microsoft.com/office/drawing/2014/main" id="{6DC7A83D-98C5-4969-8495-2E96891ED838}"/>
              </a:ext>
            </a:extLst>
          </p:cNvPr>
          <p:cNvPicPr>
            <a:picLocks noChangeAspect="1"/>
          </p:cNvPicPr>
          <p:nvPr/>
        </p:nvPicPr>
        <p:blipFill>
          <a:blip r:embed="rId3"/>
          <a:stretch>
            <a:fillRect/>
          </a:stretch>
        </p:blipFill>
        <p:spPr>
          <a:xfrm>
            <a:off x="7284823" y="3097620"/>
            <a:ext cx="2328874" cy="2036240"/>
          </a:xfrm>
          <a:prstGeom prst="rect">
            <a:avLst/>
          </a:prstGeom>
        </p:spPr>
      </p:pic>
      <p:pic>
        <p:nvPicPr>
          <p:cNvPr id="6" name="Picture 5">
            <a:extLst>
              <a:ext uri="{FF2B5EF4-FFF2-40B4-BE49-F238E27FC236}">
                <a16:creationId xmlns:a16="http://schemas.microsoft.com/office/drawing/2014/main" id="{C1927BAF-20F4-48E9-A5FF-08FC02232899}"/>
              </a:ext>
            </a:extLst>
          </p:cNvPr>
          <p:cNvPicPr>
            <a:picLocks noChangeAspect="1"/>
          </p:cNvPicPr>
          <p:nvPr/>
        </p:nvPicPr>
        <p:blipFill>
          <a:blip r:embed="rId4"/>
          <a:stretch>
            <a:fillRect/>
          </a:stretch>
        </p:blipFill>
        <p:spPr>
          <a:xfrm>
            <a:off x="7204668" y="187235"/>
            <a:ext cx="2353260" cy="2036240"/>
          </a:xfrm>
          <a:prstGeom prst="rect">
            <a:avLst/>
          </a:prstGeom>
        </p:spPr>
      </p:pic>
      <p:pic>
        <p:nvPicPr>
          <p:cNvPr id="7" name="Picture 6">
            <a:extLst>
              <a:ext uri="{FF2B5EF4-FFF2-40B4-BE49-F238E27FC236}">
                <a16:creationId xmlns:a16="http://schemas.microsoft.com/office/drawing/2014/main" id="{6CC2A08C-4A65-451C-BB09-053C62F9373D}"/>
              </a:ext>
            </a:extLst>
          </p:cNvPr>
          <p:cNvPicPr>
            <a:picLocks noChangeAspect="1"/>
          </p:cNvPicPr>
          <p:nvPr/>
        </p:nvPicPr>
        <p:blipFill>
          <a:blip r:embed="rId5"/>
          <a:stretch>
            <a:fillRect/>
          </a:stretch>
        </p:blipFill>
        <p:spPr>
          <a:xfrm>
            <a:off x="9852708" y="188969"/>
            <a:ext cx="2438611" cy="2036240"/>
          </a:xfrm>
          <a:prstGeom prst="rect">
            <a:avLst/>
          </a:prstGeom>
        </p:spPr>
      </p:pic>
      <p:pic>
        <p:nvPicPr>
          <p:cNvPr id="8" name="Picture 7">
            <a:extLst>
              <a:ext uri="{FF2B5EF4-FFF2-40B4-BE49-F238E27FC236}">
                <a16:creationId xmlns:a16="http://schemas.microsoft.com/office/drawing/2014/main" id="{286A296E-2599-48A3-9C93-600AA5BAA897}"/>
              </a:ext>
            </a:extLst>
          </p:cNvPr>
          <p:cNvPicPr>
            <a:picLocks noChangeAspect="1"/>
          </p:cNvPicPr>
          <p:nvPr/>
        </p:nvPicPr>
        <p:blipFill>
          <a:blip r:embed="rId6"/>
          <a:stretch>
            <a:fillRect/>
          </a:stretch>
        </p:blipFill>
        <p:spPr>
          <a:xfrm>
            <a:off x="10063037" y="3228094"/>
            <a:ext cx="2017951" cy="2042337"/>
          </a:xfrm>
          <a:prstGeom prst="rect">
            <a:avLst/>
          </a:prstGeom>
        </p:spPr>
      </p:pic>
      <p:pic>
        <p:nvPicPr>
          <p:cNvPr id="9" name="Picture 8">
            <a:extLst>
              <a:ext uri="{FF2B5EF4-FFF2-40B4-BE49-F238E27FC236}">
                <a16:creationId xmlns:a16="http://schemas.microsoft.com/office/drawing/2014/main" id="{D0A18FC5-D00F-4D48-88FB-2AB3BEDBD3B7}"/>
              </a:ext>
            </a:extLst>
          </p:cNvPr>
          <p:cNvPicPr>
            <a:picLocks noChangeAspect="1"/>
          </p:cNvPicPr>
          <p:nvPr/>
        </p:nvPicPr>
        <p:blipFill>
          <a:blip r:embed="rId7"/>
          <a:stretch>
            <a:fillRect/>
          </a:stretch>
        </p:blipFill>
        <p:spPr>
          <a:xfrm>
            <a:off x="8503963" y="1828508"/>
            <a:ext cx="2315946" cy="1609630"/>
          </a:xfrm>
          <a:prstGeom prst="rect">
            <a:avLst/>
          </a:prstGeom>
        </p:spPr>
      </p:pic>
    </p:spTree>
    <p:extLst>
      <p:ext uri="{BB962C8B-B14F-4D97-AF65-F5344CB8AC3E}">
        <p14:creationId xmlns:p14="http://schemas.microsoft.com/office/powerpoint/2010/main" val="2387889712"/>
      </p:ext>
    </p:extLst>
  </p:cSld>
  <p:clrMapOvr>
    <a:masterClrMapping/>
  </p:clrMapOvr>
  <mc:AlternateContent xmlns:mc="http://schemas.openxmlformats.org/markup-compatibility/2006" xmlns:p14="http://schemas.microsoft.com/office/powerpoint/2010/main">
    <mc:Choice Requires="p14">
      <p:transition spd="slow" p14:dur="1200" advTm="12907">
        <p14:prism/>
      </p:transition>
    </mc:Choice>
    <mc:Fallback xmlns="">
      <p:transition spd="slow" advTm="12907">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0393" y="187235"/>
            <a:ext cx="11299970" cy="638388"/>
          </a:xfrm>
        </p:spPr>
        <p:txBody>
          <a:bodyPr>
            <a:normAutofit/>
          </a:bodyPr>
          <a:lstStyle/>
          <a:p>
            <a:r>
              <a:rPr lang="en-US" sz="3600" b="1" dirty="0">
                <a:solidFill>
                  <a:srgbClr val="002060"/>
                </a:solidFill>
                <a:latin typeface="+mn-lt"/>
                <a:cs typeface="Times New Roman" panose="02020603050405020304" pitchFamily="18" charset="0"/>
              </a:rPr>
              <a:t>Exposure Controls</a:t>
            </a:r>
          </a:p>
        </p:txBody>
      </p:sp>
      <p:sp>
        <p:nvSpPr>
          <p:cNvPr id="5" name="Text Placeholder 4">
            <a:extLst>
              <a:ext uri="{FF2B5EF4-FFF2-40B4-BE49-F238E27FC236}">
                <a16:creationId xmlns:a16="http://schemas.microsoft.com/office/drawing/2014/main" id="{C22E58B8-BEB8-472C-8A51-8A601957EB0D}"/>
              </a:ext>
            </a:extLst>
          </p:cNvPr>
          <p:cNvSpPr>
            <a:spLocks noGrp="1"/>
          </p:cNvSpPr>
          <p:nvPr>
            <p:ph type="body" idx="1"/>
          </p:nvPr>
        </p:nvSpPr>
        <p:spPr>
          <a:xfrm>
            <a:off x="150564" y="825623"/>
            <a:ext cx="7230737" cy="4308237"/>
          </a:xfrm>
        </p:spPr>
        <p:txBody>
          <a:bodyPr>
            <a:normAutofit fontScale="92500" lnSpcReduction="10000"/>
          </a:bodyPr>
          <a:lstStyle/>
          <a:p>
            <a:r>
              <a:rPr lang="en-US" sz="2800" u="sng" dirty="0">
                <a:solidFill>
                  <a:schemeClr val="accent1">
                    <a:lumMod val="50000"/>
                  </a:schemeClr>
                </a:solidFill>
                <a:latin typeface="Century Gothic" panose="020B0502020202020204" pitchFamily="34" charset="0"/>
              </a:rPr>
              <a:t>Safe Work Practices:</a:t>
            </a:r>
          </a:p>
          <a:p>
            <a:endParaRPr lang="en-US" sz="2800" u="sng" dirty="0">
              <a:solidFill>
                <a:schemeClr val="accent1">
                  <a:lumMod val="50000"/>
                </a:schemeClr>
              </a:solidFill>
              <a:latin typeface="Century Gothic" panose="020B0502020202020204" pitchFamily="34" charset="0"/>
            </a:endParaRP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TREAT ALL HUMAN BLOOD AND OPIM AS IF KNOWN TO BE INFECTIOUS WITH A BLOODBORNE DISEASE</a:t>
            </a: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Don’t bend, recap, or remove needles or other sharps </a:t>
            </a: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Don’t shear or break needles</a:t>
            </a: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Place contaminated  reusable sharps immediately in appropriate containers until properly decontaminated</a:t>
            </a:r>
          </a:p>
          <a:p>
            <a:pPr marL="457200" indent="-457200">
              <a:buFont typeface="Arial" panose="020B0604020202020204" pitchFamily="34" charset="0"/>
              <a:buChar char="•"/>
            </a:pPr>
            <a:endParaRPr lang="en-US" sz="2800" dirty="0">
              <a:solidFill>
                <a:schemeClr val="accent1">
                  <a:lumMod val="50000"/>
                </a:schemeClr>
              </a:solidFill>
              <a:latin typeface="Century Gothic" panose="020B0502020202020204" pitchFamily="34" charset="0"/>
            </a:endParaRPr>
          </a:p>
          <a:p>
            <a:pPr marL="457200" indent="-457200">
              <a:buFont typeface="Arial" panose="020B0604020202020204" pitchFamily="34" charset="0"/>
              <a:buChar char="•"/>
            </a:pPr>
            <a:endParaRPr lang="en-US" sz="2800" dirty="0">
              <a:solidFill>
                <a:schemeClr val="accent1">
                  <a:lumMod val="50000"/>
                </a:schemeClr>
              </a:solidFill>
              <a:latin typeface="Century Gothic" panose="020B0502020202020204" pitchFamily="34" charset="0"/>
            </a:endParaRPr>
          </a:p>
        </p:txBody>
      </p:sp>
      <p:pic>
        <p:nvPicPr>
          <p:cNvPr id="2" name="Picture 1">
            <a:extLst>
              <a:ext uri="{FF2B5EF4-FFF2-40B4-BE49-F238E27FC236}">
                <a16:creationId xmlns:a16="http://schemas.microsoft.com/office/drawing/2014/main" id="{0A7B62EA-03D2-45C2-BB41-784B9B4186E1}"/>
              </a:ext>
            </a:extLst>
          </p:cNvPr>
          <p:cNvPicPr>
            <a:picLocks noChangeAspect="1"/>
          </p:cNvPicPr>
          <p:nvPr/>
        </p:nvPicPr>
        <p:blipFill>
          <a:blip r:embed="rId3"/>
          <a:stretch>
            <a:fillRect/>
          </a:stretch>
        </p:blipFill>
        <p:spPr>
          <a:xfrm>
            <a:off x="8615191" y="2750658"/>
            <a:ext cx="1524539" cy="2099559"/>
          </a:xfrm>
          <a:prstGeom prst="rect">
            <a:avLst/>
          </a:prstGeom>
        </p:spPr>
      </p:pic>
      <p:pic>
        <p:nvPicPr>
          <p:cNvPr id="4" name="Picture 3">
            <a:extLst>
              <a:ext uri="{FF2B5EF4-FFF2-40B4-BE49-F238E27FC236}">
                <a16:creationId xmlns:a16="http://schemas.microsoft.com/office/drawing/2014/main" id="{EEA93C94-7C60-4E3E-8B4F-E17706421CC4}"/>
              </a:ext>
            </a:extLst>
          </p:cNvPr>
          <p:cNvPicPr>
            <a:picLocks noChangeAspect="1"/>
          </p:cNvPicPr>
          <p:nvPr/>
        </p:nvPicPr>
        <p:blipFill>
          <a:blip r:embed="rId4"/>
          <a:stretch>
            <a:fillRect/>
          </a:stretch>
        </p:blipFill>
        <p:spPr>
          <a:xfrm>
            <a:off x="7601335" y="1709951"/>
            <a:ext cx="3788993" cy="384082"/>
          </a:xfrm>
          <a:prstGeom prst="rect">
            <a:avLst/>
          </a:prstGeom>
        </p:spPr>
      </p:pic>
    </p:spTree>
    <p:extLst>
      <p:ext uri="{BB962C8B-B14F-4D97-AF65-F5344CB8AC3E}">
        <p14:creationId xmlns:p14="http://schemas.microsoft.com/office/powerpoint/2010/main" val="1852677847"/>
      </p:ext>
    </p:extLst>
  </p:cSld>
  <p:clrMapOvr>
    <a:masterClrMapping/>
  </p:clrMapOvr>
  <mc:AlternateContent xmlns:mc="http://schemas.openxmlformats.org/markup-compatibility/2006" xmlns:p14="http://schemas.microsoft.com/office/powerpoint/2010/main">
    <mc:Choice Requires="p14">
      <p:transition spd="slow" p14:dur="1200" advTm="12907">
        <p14:prism/>
      </p:transition>
    </mc:Choice>
    <mc:Fallback xmlns="">
      <p:transition spd="slow" advTm="12907">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0393" y="187235"/>
            <a:ext cx="11299970" cy="638388"/>
          </a:xfrm>
        </p:spPr>
        <p:txBody>
          <a:bodyPr>
            <a:normAutofit/>
          </a:bodyPr>
          <a:lstStyle/>
          <a:p>
            <a:r>
              <a:rPr lang="en-US" sz="3600" b="1" dirty="0">
                <a:solidFill>
                  <a:srgbClr val="002060"/>
                </a:solidFill>
                <a:latin typeface="+mn-lt"/>
                <a:cs typeface="Times New Roman" panose="02020603050405020304" pitchFamily="18" charset="0"/>
              </a:rPr>
              <a:t>Exposure Controls (Continued)</a:t>
            </a:r>
          </a:p>
        </p:txBody>
      </p:sp>
      <p:sp>
        <p:nvSpPr>
          <p:cNvPr id="5" name="Text Placeholder 4">
            <a:extLst>
              <a:ext uri="{FF2B5EF4-FFF2-40B4-BE49-F238E27FC236}">
                <a16:creationId xmlns:a16="http://schemas.microsoft.com/office/drawing/2014/main" id="{C22E58B8-BEB8-472C-8A51-8A601957EB0D}"/>
              </a:ext>
            </a:extLst>
          </p:cNvPr>
          <p:cNvSpPr>
            <a:spLocks noGrp="1"/>
          </p:cNvSpPr>
          <p:nvPr>
            <p:ph type="body" idx="1"/>
          </p:nvPr>
        </p:nvSpPr>
        <p:spPr>
          <a:xfrm>
            <a:off x="310393" y="825623"/>
            <a:ext cx="5517530" cy="4264170"/>
          </a:xfrm>
        </p:spPr>
        <p:txBody>
          <a:bodyPr>
            <a:normAutofit fontScale="85000" lnSpcReduction="20000"/>
          </a:bodyPr>
          <a:lstStyle/>
          <a:p>
            <a:r>
              <a:rPr lang="en-US" sz="2800" u="sng" dirty="0">
                <a:solidFill>
                  <a:schemeClr val="accent1">
                    <a:lumMod val="50000"/>
                  </a:schemeClr>
                </a:solidFill>
                <a:latin typeface="Century Gothic" panose="020B0502020202020204" pitchFamily="34" charset="0"/>
              </a:rPr>
              <a:t>Safe Work Practices:</a:t>
            </a: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Do not pipette or suction blood or OPIM by mouth</a:t>
            </a: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Wash hands after each glove use and immediately or ASAP after exposure</a:t>
            </a: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Remove PPE before leaving work area</a:t>
            </a: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Do not eat, drink, smoke, apply cosmetics or lip balm, or handle contact lenses in any work areas where there is the possibility of exposure to blood or OPIM</a:t>
            </a:r>
          </a:p>
          <a:p>
            <a:pPr marL="457200" indent="-457200">
              <a:buFont typeface="Arial" panose="020B0604020202020204" pitchFamily="34" charset="0"/>
              <a:buChar char="•"/>
            </a:pPr>
            <a:endParaRPr lang="en-US" sz="2800" dirty="0">
              <a:solidFill>
                <a:schemeClr val="accent1">
                  <a:lumMod val="50000"/>
                </a:schemeClr>
              </a:solidFill>
              <a:latin typeface="Century Gothic" panose="020B0502020202020204" pitchFamily="34" charset="0"/>
            </a:endParaRPr>
          </a:p>
        </p:txBody>
      </p:sp>
      <p:sp>
        <p:nvSpPr>
          <p:cNvPr id="8" name="Text Placeholder 4">
            <a:extLst>
              <a:ext uri="{FF2B5EF4-FFF2-40B4-BE49-F238E27FC236}">
                <a16:creationId xmlns:a16="http://schemas.microsoft.com/office/drawing/2014/main" id="{74B7312B-C563-4DDE-893E-B371055C872C}"/>
              </a:ext>
            </a:extLst>
          </p:cNvPr>
          <p:cNvSpPr txBox="1">
            <a:spLocks/>
          </p:cNvSpPr>
          <p:nvPr/>
        </p:nvSpPr>
        <p:spPr>
          <a:xfrm>
            <a:off x="6191479" y="825623"/>
            <a:ext cx="5894025" cy="4264170"/>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Clean-up of spills and broken glassware/sharps contaminated with blood or OPIM</a:t>
            </a:r>
          </a:p>
          <a:p>
            <a:pPr marL="914400" lvl="1" indent="-457200">
              <a:buFont typeface="Courier New" panose="02070309020205020404" pitchFamily="49" charset="0"/>
              <a:buChar char="o"/>
            </a:pPr>
            <a:r>
              <a:rPr lang="en-US" sz="2400" dirty="0">
                <a:solidFill>
                  <a:schemeClr val="accent1">
                    <a:lumMod val="50000"/>
                  </a:schemeClr>
                </a:solidFill>
                <a:latin typeface="Century Gothic" panose="020B0502020202020204" pitchFamily="34" charset="0"/>
              </a:rPr>
              <a:t>Wear protective eyewear and mask if splashing is anticipated</a:t>
            </a:r>
          </a:p>
          <a:p>
            <a:pPr marL="914400" lvl="1" indent="-457200">
              <a:buFont typeface="Courier New" panose="02070309020205020404" pitchFamily="49" charset="0"/>
              <a:buChar char="o"/>
            </a:pPr>
            <a:r>
              <a:rPr lang="en-US" sz="2400" dirty="0">
                <a:solidFill>
                  <a:schemeClr val="accent1">
                    <a:lumMod val="50000"/>
                  </a:schemeClr>
                </a:solidFill>
                <a:latin typeface="Century Gothic" panose="020B0502020202020204" pitchFamily="34" charset="0"/>
              </a:rPr>
              <a:t>Remove glass and other sharps materials using a brush and dustpan, forceps, hemostat, etc.  Do not use your hands</a:t>
            </a:r>
          </a:p>
          <a:p>
            <a:pPr marL="914400" lvl="1" indent="-457200">
              <a:buFont typeface="Courier New" panose="02070309020205020404" pitchFamily="49" charset="0"/>
              <a:buChar char="o"/>
            </a:pPr>
            <a:r>
              <a:rPr lang="en-US" sz="2400" dirty="0">
                <a:solidFill>
                  <a:schemeClr val="accent1">
                    <a:lumMod val="50000"/>
                  </a:schemeClr>
                </a:solidFill>
                <a:latin typeface="Century Gothic" panose="020B0502020202020204" pitchFamily="34" charset="0"/>
              </a:rPr>
              <a:t>Properly discard all materials into a sharps or puncture-resistant biohazardous waste container</a:t>
            </a:r>
          </a:p>
          <a:p>
            <a:pPr marL="914400" lvl="1" indent="-457200">
              <a:buFont typeface="Courier New" panose="02070309020205020404" pitchFamily="49" charset="0"/>
              <a:buChar char="o"/>
            </a:pPr>
            <a:r>
              <a:rPr lang="en-US" sz="2400" dirty="0">
                <a:solidFill>
                  <a:schemeClr val="accent1">
                    <a:lumMod val="50000"/>
                  </a:schemeClr>
                </a:solidFill>
                <a:latin typeface="Century Gothic" panose="020B0502020202020204" pitchFamily="34" charset="0"/>
              </a:rPr>
              <a:t>Use paper/absorbent towels to soak up the spilled materials</a:t>
            </a:r>
          </a:p>
          <a:p>
            <a:pPr marL="914400" lvl="1" indent="-457200">
              <a:buFont typeface="Courier New" panose="02070309020205020404" pitchFamily="49" charset="0"/>
              <a:buChar char="o"/>
            </a:pPr>
            <a:endParaRPr lang="en-US" sz="2400" dirty="0">
              <a:solidFill>
                <a:schemeClr val="accent1">
                  <a:lumMod val="50000"/>
                </a:schemeClr>
              </a:solidFill>
              <a:latin typeface="Century Gothic" panose="020B0502020202020204" pitchFamily="34" charset="0"/>
            </a:endParaRPr>
          </a:p>
          <a:p>
            <a:pPr marL="914400" lvl="1" indent="-457200">
              <a:buFont typeface="Courier New" panose="02070309020205020404" pitchFamily="49" charset="0"/>
              <a:buChar char="o"/>
            </a:pPr>
            <a:endParaRPr lang="en-US" sz="2400"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734815227"/>
      </p:ext>
    </p:extLst>
  </p:cSld>
  <p:clrMapOvr>
    <a:masterClrMapping/>
  </p:clrMapOvr>
  <mc:AlternateContent xmlns:mc="http://schemas.openxmlformats.org/markup-compatibility/2006" xmlns:p14="http://schemas.microsoft.com/office/powerpoint/2010/main">
    <mc:Choice Requires="p14">
      <p:transition spd="slow" p14:dur="1200" advTm="12907">
        <p14:prism/>
      </p:transition>
    </mc:Choice>
    <mc:Fallback xmlns="">
      <p:transition spd="slow" advTm="12907">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0393" y="187235"/>
            <a:ext cx="11299970" cy="638388"/>
          </a:xfrm>
        </p:spPr>
        <p:txBody>
          <a:bodyPr>
            <a:normAutofit/>
          </a:bodyPr>
          <a:lstStyle/>
          <a:p>
            <a:r>
              <a:rPr lang="en-US" sz="3600" b="1" dirty="0">
                <a:solidFill>
                  <a:srgbClr val="002060"/>
                </a:solidFill>
                <a:latin typeface="+mn-lt"/>
                <a:cs typeface="Times New Roman" panose="02020603050405020304" pitchFamily="18" charset="0"/>
              </a:rPr>
              <a:t>Exposure Controls (Continued)</a:t>
            </a:r>
          </a:p>
        </p:txBody>
      </p:sp>
      <p:sp>
        <p:nvSpPr>
          <p:cNvPr id="5" name="Text Placeholder 4">
            <a:extLst>
              <a:ext uri="{FF2B5EF4-FFF2-40B4-BE49-F238E27FC236}">
                <a16:creationId xmlns:a16="http://schemas.microsoft.com/office/drawing/2014/main" id="{C22E58B8-BEB8-472C-8A51-8A601957EB0D}"/>
              </a:ext>
            </a:extLst>
          </p:cNvPr>
          <p:cNvSpPr>
            <a:spLocks noGrp="1"/>
          </p:cNvSpPr>
          <p:nvPr>
            <p:ph type="body" idx="1"/>
          </p:nvPr>
        </p:nvSpPr>
        <p:spPr>
          <a:xfrm>
            <a:off x="150564" y="825623"/>
            <a:ext cx="7230737" cy="4308237"/>
          </a:xfrm>
        </p:spPr>
        <p:txBody>
          <a:bodyPr>
            <a:normAutofit lnSpcReduction="10000"/>
          </a:bodyPr>
          <a:lstStyle/>
          <a:p>
            <a:r>
              <a:rPr lang="en-US" sz="2800" u="sng" dirty="0">
                <a:solidFill>
                  <a:schemeClr val="accent1">
                    <a:lumMod val="50000"/>
                  </a:schemeClr>
                </a:solidFill>
                <a:latin typeface="Century Gothic" panose="020B0502020202020204" pitchFamily="34" charset="0"/>
              </a:rPr>
              <a:t>Sharps Disposal Containers:</a:t>
            </a:r>
          </a:p>
          <a:p>
            <a:endParaRPr lang="en-US" sz="2800" u="sng" dirty="0">
              <a:solidFill>
                <a:schemeClr val="accent1">
                  <a:lumMod val="50000"/>
                </a:schemeClr>
              </a:solidFill>
              <a:latin typeface="Century Gothic" panose="020B0502020202020204" pitchFamily="34" charset="0"/>
            </a:endParaRP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Closable</a:t>
            </a: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Puncture resistant</a:t>
            </a: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Leak proof</a:t>
            </a: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Labeled / color coded</a:t>
            </a: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Upright, conveniently placed in area where sharps are used</a:t>
            </a: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DO NOT OVERFILL!</a:t>
            </a:r>
          </a:p>
          <a:p>
            <a:pPr marL="457200" indent="-457200">
              <a:buFont typeface="Arial" panose="020B0604020202020204" pitchFamily="34" charset="0"/>
              <a:buChar char="•"/>
            </a:pPr>
            <a:endParaRPr lang="en-US" sz="2800" dirty="0">
              <a:solidFill>
                <a:schemeClr val="accent1">
                  <a:lumMod val="50000"/>
                </a:schemeClr>
              </a:solidFill>
              <a:latin typeface="Century Gothic" panose="020B0502020202020204" pitchFamily="34" charset="0"/>
            </a:endParaRPr>
          </a:p>
        </p:txBody>
      </p:sp>
      <p:pic>
        <p:nvPicPr>
          <p:cNvPr id="6" name="Picture 5">
            <a:extLst>
              <a:ext uri="{FF2B5EF4-FFF2-40B4-BE49-F238E27FC236}">
                <a16:creationId xmlns:a16="http://schemas.microsoft.com/office/drawing/2014/main" id="{A96C0A5F-CC10-4F18-BAB9-67473574DCAD}"/>
              </a:ext>
            </a:extLst>
          </p:cNvPr>
          <p:cNvPicPr>
            <a:picLocks noChangeAspect="1"/>
          </p:cNvPicPr>
          <p:nvPr/>
        </p:nvPicPr>
        <p:blipFill>
          <a:blip r:embed="rId3"/>
          <a:stretch>
            <a:fillRect/>
          </a:stretch>
        </p:blipFill>
        <p:spPr>
          <a:xfrm>
            <a:off x="7976803" y="1718632"/>
            <a:ext cx="4064633" cy="3222024"/>
          </a:xfrm>
          <a:prstGeom prst="rect">
            <a:avLst/>
          </a:prstGeom>
        </p:spPr>
      </p:pic>
    </p:spTree>
    <p:extLst>
      <p:ext uri="{BB962C8B-B14F-4D97-AF65-F5344CB8AC3E}">
        <p14:creationId xmlns:p14="http://schemas.microsoft.com/office/powerpoint/2010/main" val="2030758259"/>
      </p:ext>
    </p:extLst>
  </p:cSld>
  <p:clrMapOvr>
    <a:masterClrMapping/>
  </p:clrMapOvr>
  <mc:AlternateContent xmlns:mc="http://schemas.openxmlformats.org/markup-compatibility/2006" xmlns:p14="http://schemas.microsoft.com/office/powerpoint/2010/main">
    <mc:Choice Requires="p14">
      <p:transition spd="slow" p14:dur="1200" advTm="12907">
        <p14:prism/>
      </p:transition>
    </mc:Choice>
    <mc:Fallback xmlns="">
      <p:transition spd="slow" advTm="12907">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0393" y="187235"/>
            <a:ext cx="11299970" cy="638388"/>
          </a:xfrm>
        </p:spPr>
        <p:txBody>
          <a:bodyPr>
            <a:normAutofit/>
          </a:bodyPr>
          <a:lstStyle/>
          <a:p>
            <a:r>
              <a:rPr lang="en-US" sz="3600" b="1" dirty="0">
                <a:solidFill>
                  <a:srgbClr val="002060"/>
                </a:solidFill>
                <a:latin typeface="+mn-lt"/>
                <a:cs typeface="Times New Roman" panose="02020603050405020304" pitchFamily="18" charset="0"/>
              </a:rPr>
              <a:t>Exposure Controls (Continued)</a:t>
            </a:r>
          </a:p>
        </p:txBody>
      </p:sp>
      <p:sp>
        <p:nvSpPr>
          <p:cNvPr id="5" name="Text Placeholder 4">
            <a:extLst>
              <a:ext uri="{FF2B5EF4-FFF2-40B4-BE49-F238E27FC236}">
                <a16:creationId xmlns:a16="http://schemas.microsoft.com/office/drawing/2014/main" id="{C22E58B8-BEB8-472C-8A51-8A601957EB0D}"/>
              </a:ext>
            </a:extLst>
          </p:cNvPr>
          <p:cNvSpPr>
            <a:spLocks noGrp="1"/>
          </p:cNvSpPr>
          <p:nvPr>
            <p:ph type="body" idx="1"/>
          </p:nvPr>
        </p:nvSpPr>
        <p:spPr>
          <a:xfrm>
            <a:off x="150564" y="825623"/>
            <a:ext cx="7230737" cy="4308237"/>
          </a:xfrm>
        </p:spPr>
        <p:txBody>
          <a:bodyPr>
            <a:normAutofit lnSpcReduction="10000"/>
          </a:bodyPr>
          <a:lstStyle/>
          <a:p>
            <a:r>
              <a:rPr lang="en-US" sz="2800" u="sng" dirty="0">
                <a:solidFill>
                  <a:schemeClr val="accent1">
                    <a:lumMod val="50000"/>
                  </a:schemeClr>
                </a:solidFill>
                <a:latin typeface="Century Gothic" panose="020B0502020202020204" pitchFamily="34" charset="0"/>
              </a:rPr>
              <a:t>Environmental and Engineered Controls:</a:t>
            </a:r>
          </a:p>
          <a:p>
            <a:endParaRPr lang="en-US" sz="2800" u="sng" dirty="0">
              <a:solidFill>
                <a:schemeClr val="accent1">
                  <a:lumMod val="50000"/>
                </a:schemeClr>
              </a:solidFill>
              <a:latin typeface="Century Gothic" panose="020B0502020202020204" pitchFamily="34" charset="0"/>
            </a:endParaRP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Ventilation Hood</a:t>
            </a: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Barrier Shields</a:t>
            </a: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Sharps with engineered sharps injury protections (SESIP)</a:t>
            </a: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Needleless systems</a:t>
            </a: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Self-blunting needles</a:t>
            </a: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Plastic capillary tubes</a:t>
            </a:r>
          </a:p>
          <a:p>
            <a:pPr marL="457200" indent="-457200">
              <a:buFont typeface="Arial" panose="020B0604020202020204" pitchFamily="34" charset="0"/>
              <a:buChar char="•"/>
            </a:pPr>
            <a:endParaRPr lang="en-US" sz="2800" dirty="0">
              <a:solidFill>
                <a:schemeClr val="accent1">
                  <a:lumMod val="50000"/>
                </a:schemeClr>
              </a:solidFill>
              <a:latin typeface="Century Gothic" panose="020B0502020202020204" pitchFamily="34" charset="0"/>
            </a:endParaRPr>
          </a:p>
          <a:p>
            <a:pPr marL="457200" indent="-457200">
              <a:buFont typeface="Arial" panose="020B0604020202020204" pitchFamily="34" charset="0"/>
              <a:buChar char="•"/>
            </a:pPr>
            <a:endParaRPr lang="en-US" sz="2800" dirty="0">
              <a:solidFill>
                <a:schemeClr val="accent1">
                  <a:lumMod val="50000"/>
                </a:schemeClr>
              </a:solidFill>
              <a:latin typeface="Century Gothic" panose="020B0502020202020204" pitchFamily="34" charset="0"/>
            </a:endParaRPr>
          </a:p>
          <a:p>
            <a:pPr marL="457200" indent="-457200">
              <a:buFont typeface="Arial" panose="020B0604020202020204" pitchFamily="34" charset="0"/>
              <a:buChar char="•"/>
            </a:pPr>
            <a:endParaRPr lang="en-US" sz="2800" dirty="0">
              <a:solidFill>
                <a:schemeClr val="accent1">
                  <a:lumMod val="50000"/>
                </a:schemeClr>
              </a:solidFill>
              <a:latin typeface="Century Gothic" panose="020B0502020202020204" pitchFamily="34" charset="0"/>
            </a:endParaRPr>
          </a:p>
        </p:txBody>
      </p:sp>
      <p:pic>
        <p:nvPicPr>
          <p:cNvPr id="2" name="Picture 1">
            <a:extLst>
              <a:ext uri="{FF2B5EF4-FFF2-40B4-BE49-F238E27FC236}">
                <a16:creationId xmlns:a16="http://schemas.microsoft.com/office/drawing/2014/main" id="{1406DD36-AF35-4ABE-A8B0-3ADDDE5D226A}"/>
              </a:ext>
            </a:extLst>
          </p:cNvPr>
          <p:cNvPicPr>
            <a:picLocks noChangeAspect="1"/>
          </p:cNvPicPr>
          <p:nvPr/>
        </p:nvPicPr>
        <p:blipFill>
          <a:blip r:embed="rId3"/>
          <a:stretch>
            <a:fillRect/>
          </a:stretch>
        </p:blipFill>
        <p:spPr>
          <a:xfrm>
            <a:off x="7829968" y="1026930"/>
            <a:ext cx="1810612" cy="1301874"/>
          </a:xfrm>
          <a:prstGeom prst="rect">
            <a:avLst/>
          </a:prstGeom>
        </p:spPr>
      </p:pic>
      <p:pic>
        <p:nvPicPr>
          <p:cNvPr id="4" name="Picture 3">
            <a:extLst>
              <a:ext uri="{FF2B5EF4-FFF2-40B4-BE49-F238E27FC236}">
                <a16:creationId xmlns:a16="http://schemas.microsoft.com/office/drawing/2014/main" id="{67BB8137-38A8-4F9C-A89C-A2E56518EC18}"/>
              </a:ext>
            </a:extLst>
          </p:cNvPr>
          <p:cNvPicPr>
            <a:picLocks noChangeAspect="1"/>
          </p:cNvPicPr>
          <p:nvPr/>
        </p:nvPicPr>
        <p:blipFill>
          <a:blip r:embed="rId4"/>
          <a:stretch>
            <a:fillRect/>
          </a:stretch>
        </p:blipFill>
        <p:spPr>
          <a:xfrm>
            <a:off x="9909431" y="1026930"/>
            <a:ext cx="1700932" cy="1905165"/>
          </a:xfrm>
          <a:prstGeom prst="rect">
            <a:avLst/>
          </a:prstGeom>
        </p:spPr>
      </p:pic>
      <p:pic>
        <p:nvPicPr>
          <p:cNvPr id="7" name="Picture 6">
            <a:extLst>
              <a:ext uri="{FF2B5EF4-FFF2-40B4-BE49-F238E27FC236}">
                <a16:creationId xmlns:a16="http://schemas.microsoft.com/office/drawing/2014/main" id="{A3ACD45C-206B-4CBA-84B1-90F113E29598}"/>
              </a:ext>
            </a:extLst>
          </p:cNvPr>
          <p:cNvPicPr>
            <a:picLocks noChangeAspect="1"/>
          </p:cNvPicPr>
          <p:nvPr/>
        </p:nvPicPr>
        <p:blipFill>
          <a:blip r:embed="rId5"/>
          <a:stretch>
            <a:fillRect/>
          </a:stretch>
        </p:blipFill>
        <p:spPr>
          <a:xfrm>
            <a:off x="7808426" y="2871813"/>
            <a:ext cx="2019941" cy="801085"/>
          </a:xfrm>
          <a:prstGeom prst="rect">
            <a:avLst/>
          </a:prstGeom>
        </p:spPr>
      </p:pic>
      <p:pic>
        <p:nvPicPr>
          <p:cNvPr id="8" name="Picture 7">
            <a:extLst>
              <a:ext uri="{FF2B5EF4-FFF2-40B4-BE49-F238E27FC236}">
                <a16:creationId xmlns:a16="http://schemas.microsoft.com/office/drawing/2014/main" id="{A3062A6B-DE9D-4659-B55A-5A29D7591990}"/>
              </a:ext>
            </a:extLst>
          </p:cNvPr>
          <p:cNvPicPr>
            <a:picLocks noChangeAspect="1"/>
          </p:cNvPicPr>
          <p:nvPr/>
        </p:nvPicPr>
        <p:blipFill>
          <a:blip r:embed="rId6"/>
          <a:stretch>
            <a:fillRect/>
          </a:stretch>
        </p:blipFill>
        <p:spPr>
          <a:xfrm>
            <a:off x="10255493" y="2962615"/>
            <a:ext cx="1249789" cy="932769"/>
          </a:xfrm>
          <a:prstGeom prst="rect">
            <a:avLst/>
          </a:prstGeom>
        </p:spPr>
      </p:pic>
      <p:pic>
        <p:nvPicPr>
          <p:cNvPr id="9" name="Picture 8">
            <a:extLst>
              <a:ext uri="{FF2B5EF4-FFF2-40B4-BE49-F238E27FC236}">
                <a16:creationId xmlns:a16="http://schemas.microsoft.com/office/drawing/2014/main" id="{8B0981CC-578D-4971-A1F2-BDFB17CB32F1}"/>
              </a:ext>
            </a:extLst>
          </p:cNvPr>
          <p:cNvPicPr>
            <a:picLocks noChangeAspect="1"/>
          </p:cNvPicPr>
          <p:nvPr/>
        </p:nvPicPr>
        <p:blipFill>
          <a:blip r:embed="rId7"/>
          <a:stretch>
            <a:fillRect/>
          </a:stretch>
        </p:blipFill>
        <p:spPr>
          <a:xfrm>
            <a:off x="10083400" y="4127838"/>
            <a:ext cx="1759734" cy="840935"/>
          </a:xfrm>
          <a:prstGeom prst="rect">
            <a:avLst/>
          </a:prstGeom>
        </p:spPr>
      </p:pic>
      <p:pic>
        <p:nvPicPr>
          <p:cNvPr id="10" name="Picture 9">
            <a:extLst>
              <a:ext uri="{FF2B5EF4-FFF2-40B4-BE49-F238E27FC236}">
                <a16:creationId xmlns:a16="http://schemas.microsoft.com/office/drawing/2014/main" id="{44B77AB6-0406-40C0-A7DE-A26CB633C9F9}"/>
              </a:ext>
            </a:extLst>
          </p:cNvPr>
          <p:cNvPicPr>
            <a:picLocks noChangeAspect="1"/>
          </p:cNvPicPr>
          <p:nvPr/>
        </p:nvPicPr>
        <p:blipFill>
          <a:blip r:embed="rId8"/>
          <a:stretch>
            <a:fillRect/>
          </a:stretch>
        </p:blipFill>
        <p:spPr>
          <a:xfrm>
            <a:off x="7915720" y="4002092"/>
            <a:ext cx="1805354" cy="966681"/>
          </a:xfrm>
          <a:prstGeom prst="rect">
            <a:avLst/>
          </a:prstGeom>
        </p:spPr>
      </p:pic>
    </p:spTree>
    <p:extLst>
      <p:ext uri="{BB962C8B-B14F-4D97-AF65-F5344CB8AC3E}">
        <p14:creationId xmlns:p14="http://schemas.microsoft.com/office/powerpoint/2010/main" val="2538274528"/>
      </p:ext>
    </p:extLst>
  </p:cSld>
  <p:clrMapOvr>
    <a:masterClrMapping/>
  </p:clrMapOvr>
  <mc:AlternateContent xmlns:mc="http://schemas.openxmlformats.org/markup-compatibility/2006" xmlns:p14="http://schemas.microsoft.com/office/powerpoint/2010/main">
    <mc:Choice Requires="p14">
      <p:transition spd="slow" p14:dur="1200" advTm="12907">
        <p14:prism/>
      </p:transition>
    </mc:Choice>
    <mc:Fallback xmlns="">
      <p:transition spd="slow" advTm="12907">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0393" y="187235"/>
            <a:ext cx="11299970" cy="638388"/>
          </a:xfrm>
        </p:spPr>
        <p:txBody>
          <a:bodyPr>
            <a:normAutofit/>
          </a:bodyPr>
          <a:lstStyle/>
          <a:p>
            <a:r>
              <a:rPr lang="en-US" sz="3600" b="1" dirty="0">
                <a:solidFill>
                  <a:srgbClr val="002060"/>
                </a:solidFill>
                <a:latin typeface="+mn-lt"/>
                <a:cs typeface="Times New Roman" panose="02020603050405020304" pitchFamily="18" charset="0"/>
              </a:rPr>
              <a:t>Exposure Controls (Continued)</a:t>
            </a:r>
          </a:p>
        </p:txBody>
      </p:sp>
      <p:sp>
        <p:nvSpPr>
          <p:cNvPr id="5" name="Text Placeholder 4">
            <a:extLst>
              <a:ext uri="{FF2B5EF4-FFF2-40B4-BE49-F238E27FC236}">
                <a16:creationId xmlns:a16="http://schemas.microsoft.com/office/drawing/2014/main" id="{C22E58B8-BEB8-472C-8A51-8A601957EB0D}"/>
              </a:ext>
            </a:extLst>
          </p:cNvPr>
          <p:cNvSpPr>
            <a:spLocks noGrp="1"/>
          </p:cNvSpPr>
          <p:nvPr>
            <p:ph type="body" idx="1"/>
          </p:nvPr>
        </p:nvSpPr>
        <p:spPr>
          <a:xfrm>
            <a:off x="150564" y="825623"/>
            <a:ext cx="7230737" cy="4308237"/>
          </a:xfrm>
        </p:spPr>
        <p:txBody>
          <a:bodyPr>
            <a:normAutofit lnSpcReduction="10000"/>
          </a:bodyPr>
          <a:lstStyle/>
          <a:p>
            <a:r>
              <a:rPr lang="en-US" sz="2800" u="sng" dirty="0">
                <a:solidFill>
                  <a:schemeClr val="accent1">
                    <a:lumMod val="50000"/>
                  </a:schemeClr>
                </a:solidFill>
                <a:latin typeface="Century Gothic" panose="020B0502020202020204" pitchFamily="34" charset="0"/>
              </a:rPr>
              <a:t>Personal Protective Equipment (PPE):</a:t>
            </a:r>
          </a:p>
          <a:p>
            <a:endParaRPr lang="en-US" sz="2800" u="sng" dirty="0">
              <a:solidFill>
                <a:schemeClr val="accent1">
                  <a:lumMod val="50000"/>
                </a:schemeClr>
              </a:solidFill>
              <a:latin typeface="Century Gothic" panose="020B0502020202020204" pitchFamily="34" charset="0"/>
            </a:endParaRP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You must wear all required PPE. Your employer is required to provide you with the necessary PPE </a:t>
            </a:r>
          </a:p>
          <a:p>
            <a:pPr marL="914400" lvl="1" indent="-457200">
              <a:buFont typeface="Courier New" panose="02070309020205020404" pitchFamily="49" charset="0"/>
              <a:buChar char="o"/>
            </a:pPr>
            <a:r>
              <a:rPr lang="en-US" sz="2400" dirty="0">
                <a:solidFill>
                  <a:schemeClr val="accent1">
                    <a:lumMod val="50000"/>
                  </a:schemeClr>
                </a:solidFill>
                <a:latin typeface="Century Gothic" panose="020B0502020202020204" pitchFamily="34" charset="0"/>
              </a:rPr>
              <a:t>Gloves – Nitrile type and utility for cleaning</a:t>
            </a:r>
          </a:p>
          <a:p>
            <a:pPr marL="914400" lvl="1" indent="-457200">
              <a:buFont typeface="Courier New" panose="02070309020205020404" pitchFamily="49" charset="0"/>
              <a:buChar char="o"/>
            </a:pPr>
            <a:r>
              <a:rPr lang="en-US" sz="2400" dirty="0">
                <a:solidFill>
                  <a:schemeClr val="accent1">
                    <a:lumMod val="50000"/>
                  </a:schemeClr>
                </a:solidFill>
                <a:latin typeface="Century Gothic" panose="020B0502020202020204" pitchFamily="34" charset="0"/>
              </a:rPr>
              <a:t>Gowns -  Full body type suits</a:t>
            </a:r>
          </a:p>
          <a:p>
            <a:pPr marL="914400" lvl="1" indent="-457200">
              <a:buFont typeface="Courier New" panose="02070309020205020404" pitchFamily="49" charset="0"/>
              <a:buChar char="o"/>
            </a:pPr>
            <a:r>
              <a:rPr lang="en-US" sz="2400" dirty="0">
                <a:solidFill>
                  <a:schemeClr val="accent1">
                    <a:lumMod val="50000"/>
                  </a:schemeClr>
                </a:solidFill>
                <a:latin typeface="Century Gothic" panose="020B0502020202020204" pitchFamily="34" charset="0"/>
              </a:rPr>
              <a:t>Shoe Covers</a:t>
            </a:r>
          </a:p>
          <a:p>
            <a:pPr marL="914400" lvl="1" indent="-457200">
              <a:buFont typeface="Courier New" panose="02070309020205020404" pitchFamily="49" charset="0"/>
              <a:buChar char="o"/>
            </a:pPr>
            <a:r>
              <a:rPr lang="en-US" sz="2400" dirty="0">
                <a:solidFill>
                  <a:schemeClr val="accent1">
                    <a:lumMod val="50000"/>
                  </a:schemeClr>
                </a:solidFill>
                <a:latin typeface="Century Gothic" panose="020B0502020202020204" pitchFamily="34" charset="0"/>
              </a:rPr>
              <a:t>Face Shields and eye protection</a:t>
            </a:r>
          </a:p>
          <a:p>
            <a:pPr marL="914400" lvl="1" indent="-457200">
              <a:buFont typeface="Courier New" panose="02070309020205020404" pitchFamily="49" charset="0"/>
              <a:buChar char="o"/>
            </a:pPr>
            <a:r>
              <a:rPr lang="en-US" sz="2400" dirty="0">
                <a:solidFill>
                  <a:schemeClr val="accent1">
                    <a:lumMod val="50000"/>
                  </a:schemeClr>
                </a:solidFill>
                <a:latin typeface="Century Gothic" panose="020B0502020202020204" pitchFamily="34" charset="0"/>
              </a:rPr>
              <a:t>Resuscitation Devices </a:t>
            </a:r>
          </a:p>
          <a:p>
            <a:pPr marL="914400" lvl="1" indent="-457200">
              <a:buFont typeface="Arial" panose="020B0604020202020204" pitchFamily="34" charset="0"/>
              <a:buChar char="•"/>
            </a:pPr>
            <a:endParaRPr lang="en-US" sz="2400" dirty="0">
              <a:solidFill>
                <a:schemeClr val="accent1">
                  <a:lumMod val="50000"/>
                </a:schemeClr>
              </a:solidFill>
              <a:latin typeface="Century Gothic" panose="020B0502020202020204" pitchFamily="34" charset="0"/>
            </a:endParaRPr>
          </a:p>
          <a:p>
            <a:pPr marL="457200" indent="-457200">
              <a:buFont typeface="Arial" panose="020B0604020202020204" pitchFamily="34" charset="0"/>
              <a:buChar char="•"/>
            </a:pPr>
            <a:endParaRPr lang="en-US" sz="2800" dirty="0">
              <a:solidFill>
                <a:schemeClr val="accent1">
                  <a:lumMod val="50000"/>
                </a:schemeClr>
              </a:solidFill>
              <a:latin typeface="Century Gothic" panose="020B0502020202020204" pitchFamily="34" charset="0"/>
            </a:endParaRPr>
          </a:p>
          <a:p>
            <a:pPr marL="457200" indent="-457200">
              <a:buFont typeface="Arial" panose="020B0604020202020204" pitchFamily="34" charset="0"/>
              <a:buChar char="•"/>
            </a:pPr>
            <a:endParaRPr lang="en-US" sz="2800" dirty="0">
              <a:solidFill>
                <a:schemeClr val="accent1">
                  <a:lumMod val="50000"/>
                </a:schemeClr>
              </a:solidFill>
              <a:latin typeface="Century Gothic" panose="020B0502020202020204" pitchFamily="34" charset="0"/>
            </a:endParaRPr>
          </a:p>
        </p:txBody>
      </p:sp>
      <p:pic>
        <p:nvPicPr>
          <p:cNvPr id="12" name="Picture 11">
            <a:extLst>
              <a:ext uri="{FF2B5EF4-FFF2-40B4-BE49-F238E27FC236}">
                <a16:creationId xmlns:a16="http://schemas.microsoft.com/office/drawing/2014/main" id="{8006FC90-6CE1-4CD2-8A2D-792A9BF9ED87}"/>
              </a:ext>
            </a:extLst>
          </p:cNvPr>
          <p:cNvPicPr>
            <a:picLocks noChangeAspect="1"/>
          </p:cNvPicPr>
          <p:nvPr/>
        </p:nvPicPr>
        <p:blipFill>
          <a:blip r:embed="rId3"/>
          <a:stretch>
            <a:fillRect/>
          </a:stretch>
        </p:blipFill>
        <p:spPr>
          <a:xfrm>
            <a:off x="9512574" y="1294379"/>
            <a:ext cx="2528861" cy="1682509"/>
          </a:xfrm>
          <a:prstGeom prst="rect">
            <a:avLst/>
          </a:prstGeom>
        </p:spPr>
      </p:pic>
      <p:pic>
        <p:nvPicPr>
          <p:cNvPr id="13" name="Picture 12">
            <a:extLst>
              <a:ext uri="{FF2B5EF4-FFF2-40B4-BE49-F238E27FC236}">
                <a16:creationId xmlns:a16="http://schemas.microsoft.com/office/drawing/2014/main" id="{7320013E-1BD5-4EB9-A6D8-8DCD9D698757}"/>
              </a:ext>
            </a:extLst>
          </p:cNvPr>
          <p:cNvPicPr>
            <a:picLocks noChangeAspect="1"/>
          </p:cNvPicPr>
          <p:nvPr/>
        </p:nvPicPr>
        <p:blipFill>
          <a:blip r:embed="rId4"/>
          <a:stretch>
            <a:fillRect/>
          </a:stretch>
        </p:blipFill>
        <p:spPr>
          <a:xfrm>
            <a:off x="9970359" y="3163984"/>
            <a:ext cx="1787878" cy="1787878"/>
          </a:xfrm>
          <a:prstGeom prst="rect">
            <a:avLst/>
          </a:prstGeom>
        </p:spPr>
      </p:pic>
      <p:pic>
        <p:nvPicPr>
          <p:cNvPr id="14" name="Picture 13">
            <a:extLst>
              <a:ext uri="{FF2B5EF4-FFF2-40B4-BE49-F238E27FC236}">
                <a16:creationId xmlns:a16="http://schemas.microsoft.com/office/drawing/2014/main" id="{2E95C1D4-16F8-4855-B35A-822029D84DE2}"/>
              </a:ext>
            </a:extLst>
          </p:cNvPr>
          <p:cNvPicPr>
            <a:picLocks noChangeAspect="1"/>
          </p:cNvPicPr>
          <p:nvPr/>
        </p:nvPicPr>
        <p:blipFill>
          <a:blip r:embed="rId5"/>
          <a:stretch>
            <a:fillRect/>
          </a:stretch>
        </p:blipFill>
        <p:spPr>
          <a:xfrm>
            <a:off x="7874221" y="1060607"/>
            <a:ext cx="1787878" cy="4073253"/>
          </a:xfrm>
          <a:prstGeom prst="rect">
            <a:avLst/>
          </a:prstGeom>
        </p:spPr>
      </p:pic>
    </p:spTree>
    <p:extLst>
      <p:ext uri="{BB962C8B-B14F-4D97-AF65-F5344CB8AC3E}">
        <p14:creationId xmlns:p14="http://schemas.microsoft.com/office/powerpoint/2010/main" val="3624167084"/>
      </p:ext>
    </p:extLst>
  </p:cSld>
  <p:clrMapOvr>
    <a:masterClrMapping/>
  </p:clrMapOvr>
  <mc:AlternateContent xmlns:mc="http://schemas.openxmlformats.org/markup-compatibility/2006" xmlns:p14="http://schemas.microsoft.com/office/powerpoint/2010/main">
    <mc:Choice Requires="p14">
      <p:transition spd="slow" p14:dur="1200" advTm="12907">
        <p14:prism/>
      </p:transition>
    </mc:Choice>
    <mc:Fallback xmlns="">
      <p:transition spd="slow" advTm="12907">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0393" y="187235"/>
            <a:ext cx="11299970" cy="638388"/>
          </a:xfrm>
        </p:spPr>
        <p:txBody>
          <a:bodyPr>
            <a:normAutofit/>
          </a:bodyPr>
          <a:lstStyle/>
          <a:p>
            <a:r>
              <a:rPr lang="en-US" sz="3600" b="1" dirty="0">
                <a:solidFill>
                  <a:srgbClr val="002060"/>
                </a:solidFill>
                <a:latin typeface="+mn-lt"/>
                <a:cs typeface="Times New Roman" panose="02020603050405020304" pitchFamily="18" charset="0"/>
              </a:rPr>
              <a:t>Exposure Controls (Continued)</a:t>
            </a:r>
          </a:p>
        </p:txBody>
      </p:sp>
      <p:sp>
        <p:nvSpPr>
          <p:cNvPr id="5" name="Text Placeholder 4">
            <a:extLst>
              <a:ext uri="{FF2B5EF4-FFF2-40B4-BE49-F238E27FC236}">
                <a16:creationId xmlns:a16="http://schemas.microsoft.com/office/drawing/2014/main" id="{C22E58B8-BEB8-472C-8A51-8A601957EB0D}"/>
              </a:ext>
            </a:extLst>
          </p:cNvPr>
          <p:cNvSpPr>
            <a:spLocks noGrp="1"/>
          </p:cNvSpPr>
          <p:nvPr>
            <p:ph type="body" idx="1"/>
          </p:nvPr>
        </p:nvSpPr>
        <p:spPr>
          <a:xfrm>
            <a:off x="150564" y="825623"/>
            <a:ext cx="7230737" cy="4308237"/>
          </a:xfrm>
        </p:spPr>
        <p:txBody>
          <a:bodyPr>
            <a:normAutofit fontScale="92500" lnSpcReduction="20000"/>
          </a:bodyPr>
          <a:lstStyle/>
          <a:p>
            <a:r>
              <a:rPr lang="en-US" sz="2800" u="sng" dirty="0">
                <a:solidFill>
                  <a:schemeClr val="accent1">
                    <a:lumMod val="50000"/>
                  </a:schemeClr>
                </a:solidFill>
                <a:latin typeface="Century Gothic" panose="020B0502020202020204" pitchFamily="34" charset="0"/>
              </a:rPr>
              <a:t>Personal Protective Equipment (PPE):</a:t>
            </a:r>
          </a:p>
          <a:p>
            <a:endParaRPr lang="en-US" sz="2800" u="sng" dirty="0">
              <a:solidFill>
                <a:schemeClr val="accent1">
                  <a:lumMod val="50000"/>
                </a:schemeClr>
              </a:solidFill>
              <a:latin typeface="Century Gothic" panose="020B0502020202020204" pitchFamily="34" charset="0"/>
            </a:endParaRPr>
          </a:p>
          <a:p>
            <a:pPr marL="457200" indent="-457200">
              <a:buFont typeface="Arial" panose="020B0604020202020204" pitchFamily="34" charset="0"/>
              <a:buChar char="•"/>
            </a:pPr>
            <a:r>
              <a:rPr lang="en-US" sz="2600" dirty="0">
                <a:solidFill>
                  <a:schemeClr val="accent1">
                    <a:lumMod val="50000"/>
                  </a:schemeClr>
                </a:solidFill>
                <a:latin typeface="Century Gothic" panose="020B0502020202020204" pitchFamily="34" charset="0"/>
              </a:rPr>
              <a:t>Remove gloves safely and properly</a:t>
            </a:r>
          </a:p>
          <a:p>
            <a:pPr marL="914400" lvl="1" indent="-457200">
              <a:buFont typeface="Courier New" panose="02070309020205020404" pitchFamily="49" charset="0"/>
              <a:buChar char="o"/>
            </a:pPr>
            <a:r>
              <a:rPr lang="en-US" sz="2600" dirty="0">
                <a:solidFill>
                  <a:schemeClr val="accent1">
                    <a:lumMod val="50000"/>
                  </a:schemeClr>
                </a:solidFill>
                <a:latin typeface="Century Gothic" panose="020B0502020202020204" pitchFamily="34" charset="0"/>
              </a:rPr>
              <a:t>Grasp near cuff of glove and turn it inside out then hold in the gloved hand</a:t>
            </a:r>
          </a:p>
          <a:p>
            <a:pPr marL="800100" lvl="1" indent="-342900">
              <a:buFont typeface="Courier New" panose="02070309020205020404" pitchFamily="49" charset="0"/>
              <a:buChar char="o"/>
            </a:pPr>
            <a:r>
              <a:rPr lang="en-US" sz="2600" dirty="0">
                <a:solidFill>
                  <a:schemeClr val="accent1">
                    <a:lumMod val="50000"/>
                  </a:schemeClr>
                </a:solidFill>
                <a:latin typeface="Century Gothic" panose="020B0502020202020204" pitchFamily="34" charset="0"/>
              </a:rPr>
              <a:t>Place fingers of bare hand inside cuff of gloved hand and turn inside out and over the first glove</a:t>
            </a:r>
          </a:p>
          <a:p>
            <a:pPr marL="800100" lvl="1" indent="-342900">
              <a:buFont typeface="Courier New" panose="02070309020205020404" pitchFamily="49" charset="0"/>
              <a:buChar char="o"/>
            </a:pPr>
            <a:r>
              <a:rPr lang="en-US" sz="2600" dirty="0">
                <a:solidFill>
                  <a:schemeClr val="accent1">
                    <a:lumMod val="50000"/>
                  </a:schemeClr>
                </a:solidFill>
                <a:latin typeface="Century Gothic" panose="020B0502020202020204" pitchFamily="34" charset="0"/>
              </a:rPr>
              <a:t>Dispose gloves into proper waste container and clean hands thoroughly with soap and water or antiseptic hand rub product if handwashing facilities not available</a:t>
            </a:r>
          </a:p>
          <a:p>
            <a:pPr lvl="1"/>
            <a:endParaRPr lang="en-US" sz="2400" dirty="0">
              <a:solidFill>
                <a:schemeClr val="accent1">
                  <a:lumMod val="50000"/>
                </a:schemeClr>
              </a:solidFill>
              <a:latin typeface="Century Gothic" panose="020B0502020202020204" pitchFamily="34" charset="0"/>
            </a:endParaRPr>
          </a:p>
          <a:p>
            <a:pPr marL="457200" indent="-457200">
              <a:buFont typeface="Arial" panose="020B0604020202020204" pitchFamily="34" charset="0"/>
              <a:buChar char="•"/>
            </a:pPr>
            <a:endParaRPr lang="en-US" sz="2800" dirty="0">
              <a:solidFill>
                <a:schemeClr val="accent1">
                  <a:lumMod val="50000"/>
                </a:schemeClr>
              </a:solidFill>
              <a:latin typeface="Century Gothic" panose="020B0502020202020204" pitchFamily="34" charset="0"/>
            </a:endParaRPr>
          </a:p>
          <a:p>
            <a:pPr marL="457200" indent="-457200">
              <a:buFont typeface="Arial" panose="020B0604020202020204" pitchFamily="34" charset="0"/>
              <a:buChar char="•"/>
            </a:pPr>
            <a:endParaRPr lang="en-US" sz="2800" dirty="0">
              <a:solidFill>
                <a:schemeClr val="accent1">
                  <a:lumMod val="50000"/>
                </a:schemeClr>
              </a:solidFill>
              <a:latin typeface="Century Gothic" panose="020B0502020202020204" pitchFamily="34" charset="0"/>
            </a:endParaRPr>
          </a:p>
        </p:txBody>
      </p:sp>
      <p:pic>
        <p:nvPicPr>
          <p:cNvPr id="2" name="Picture 1">
            <a:extLst>
              <a:ext uri="{FF2B5EF4-FFF2-40B4-BE49-F238E27FC236}">
                <a16:creationId xmlns:a16="http://schemas.microsoft.com/office/drawing/2014/main" id="{36650B87-C4E1-4374-ADFB-43B01A07362D}"/>
              </a:ext>
            </a:extLst>
          </p:cNvPr>
          <p:cNvPicPr>
            <a:picLocks noChangeAspect="1"/>
          </p:cNvPicPr>
          <p:nvPr/>
        </p:nvPicPr>
        <p:blipFill>
          <a:blip r:embed="rId3"/>
          <a:stretch>
            <a:fillRect/>
          </a:stretch>
        </p:blipFill>
        <p:spPr>
          <a:xfrm>
            <a:off x="8346380" y="1039026"/>
            <a:ext cx="2968947" cy="2237467"/>
          </a:xfrm>
          <a:prstGeom prst="rect">
            <a:avLst/>
          </a:prstGeom>
        </p:spPr>
      </p:pic>
      <p:pic>
        <p:nvPicPr>
          <p:cNvPr id="4" name="Picture 3">
            <a:extLst>
              <a:ext uri="{FF2B5EF4-FFF2-40B4-BE49-F238E27FC236}">
                <a16:creationId xmlns:a16="http://schemas.microsoft.com/office/drawing/2014/main" id="{4A5755A4-D415-4CFE-AAEB-4D2A925B2184}"/>
              </a:ext>
            </a:extLst>
          </p:cNvPr>
          <p:cNvPicPr>
            <a:picLocks noChangeAspect="1"/>
          </p:cNvPicPr>
          <p:nvPr/>
        </p:nvPicPr>
        <p:blipFill>
          <a:blip r:embed="rId4"/>
          <a:stretch>
            <a:fillRect/>
          </a:stretch>
        </p:blipFill>
        <p:spPr>
          <a:xfrm>
            <a:off x="8346380" y="3100223"/>
            <a:ext cx="2968948" cy="2257693"/>
          </a:xfrm>
          <a:prstGeom prst="rect">
            <a:avLst/>
          </a:prstGeom>
        </p:spPr>
      </p:pic>
    </p:spTree>
    <p:extLst>
      <p:ext uri="{BB962C8B-B14F-4D97-AF65-F5344CB8AC3E}">
        <p14:creationId xmlns:p14="http://schemas.microsoft.com/office/powerpoint/2010/main" val="1648887776"/>
      </p:ext>
    </p:extLst>
  </p:cSld>
  <p:clrMapOvr>
    <a:masterClrMapping/>
  </p:clrMapOvr>
  <mc:AlternateContent xmlns:mc="http://schemas.openxmlformats.org/markup-compatibility/2006" xmlns:p14="http://schemas.microsoft.com/office/powerpoint/2010/main">
    <mc:Choice Requires="p14">
      <p:transition spd="slow" p14:dur="1200" advTm="12907">
        <p14:prism/>
      </p:transition>
    </mc:Choice>
    <mc:Fallback xmlns="">
      <p:transition spd="slow" advTm="12907">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59391" y="1231272"/>
            <a:ext cx="11820088" cy="3793734"/>
          </a:xfrm>
        </p:spPr>
        <p:txBody>
          <a:bodyPr>
            <a:noAutofit/>
          </a:bodyPr>
          <a:lstStyle/>
          <a:p>
            <a:pPr algn="l"/>
            <a:r>
              <a:rPr lang="en-US" u="sng" dirty="0">
                <a:solidFill>
                  <a:srgbClr val="002060"/>
                </a:solidFill>
                <a:latin typeface="Century Gothic" panose="020B0502020202020204" pitchFamily="34" charset="0"/>
                <a:cs typeface="Times New Roman" panose="02020603050405020304" pitchFamily="18" charset="0"/>
              </a:rPr>
              <a:t>Pathogen: A Microorganism That Can Cause Disease:</a:t>
            </a:r>
          </a:p>
          <a:p>
            <a:pPr algn="l"/>
            <a:endParaRPr lang="en-US" dirty="0">
              <a:solidFill>
                <a:srgbClr val="002060"/>
              </a:solidFill>
              <a:latin typeface="Century Gothic" panose="020B0502020202020204" pitchFamily="34" charset="0"/>
              <a:cs typeface="Times New Roman" panose="02020603050405020304" pitchFamily="18" charset="0"/>
            </a:endParaRPr>
          </a:p>
        </p:txBody>
      </p:sp>
      <p:sp>
        <p:nvSpPr>
          <p:cNvPr id="3" name="Title 2"/>
          <p:cNvSpPr>
            <a:spLocks noGrp="1"/>
          </p:cNvSpPr>
          <p:nvPr>
            <p:ph type="title"/>
          </p:nvPr>
        </p:nvSpPr>
        <p:spPr>
          <a:xfrm>
            <a:off x="440110" y="288234"/>
            <a:ext cx="11299970" cy="672844"/>
          </a:xfrm>
        </p:spPr>
        <p:txBody>
          <a:bodyPr>
            <a:normAutofit/>
          </a:bodyPr>
          <a:lstStyle/>
          <a:p>
            <a:r>
              <a:rPr lang="en-US" sz="3600" b="1" dirty="0">
                <a:solidFill>
                  <a:srgbClr val="002060"/>
                </a:solidFill>
                <a:latin typeface="+mn-lt"/>
                <a:cs typeface="Times New Roman" panose="02020603050405020304" pitchFamily="18" charset="0"/>
              </a:rPr>
              <a:t>Overview</a:t>
            </a:r>
          </a:p>
        </p:txBody>
      </p:sp>
      <p:pic>
        <p:nvPicPr>
          <p:cNvPr id="5" name="Picture 4">
            <a:extLst>
              <a:ext uri="{FF2B5EF4-FFF2-40B4-BE49-F238E27FC236}">
                <a16:creationId xmlns:a16="http://schemas.microsoft.com/office/drawing/2014/main" id="{5F6BA8AE-7CD8-444F-9E07-905CE0187B36}"/>
              </a:ext>
            </a:extLst>
          </p:cNvPr>
          <p:cNvPicPr>
            <a:picLocks noChangeAspect="1"/>
          </p:cNvPicPr>
          <p:nvPr/>
        </p:nvPicPr>
        <p:blipFill>
          <a:blip r:embed="rId3"/>
          <a:stretch>
            <a:fillRect/>
          </a:stretch>
        </p:blipFill>
        <p:spPr>
          <a:xfrm>
            <a:off x="186542" y="1771660"/>
            <a:ext cx="8559526" cy="2712955"/>
          </a:xfrm>
          <a:prstGeom prst="rect">
            <a:avLst/>
          </a:prstGeom>
        </p:spPr>
      </p:pic>
      <p:pic>
        <p:nvPicPr>
          <p:cNvPr id="6" name="Picture 5">
            <a:extLst>
              <a:ext uri="{FF2B5EF4-FFF2-40B4-BE49-F238E27FC236}">
                <a16:creationId xmlns:a16="http://schemas.microsoft.com/office/drawing/2014/main" id="{E1513AA4-F1CF-4B45-AA68-3CFB7E57FC9F}"/>
              </a:ext>
            </a:extLst>
          </p:cNvPr>
          <p:cNvPicPr>
            <a:picLocks noChangeAspect="1"/>
          </p:cNvPicPr>
          <p:nvPr/>
        </p:nvPicPr>
        <p:blipFill>
          <a:blip r:embed="rId4"/>
          <a:stretch>
            <a:fillRect/>
          </a:stretch>
        </p:blipFill>
        <p:spPr>
          <a:xfrm>
            <a:off x="9047381" y="1621083"/>
            <a:ext cx="1666968" cy="1507055"/>
          </a:xfrm>
          <a:prstGeom prst="rect">
            <a:avLst/>
          </a:prstGeom>
        </p:spPr>
      </p:pic>
      <p:pic>
        <p:nvPicPr>
          <p:cNvPr id="8" name="Picture 7">
            <a:extLst>
              <a:ext uri="{FF2B5EF4-FFF2-40B4-BE49-F238E27FC236}">
                <a16:creationId xmlns:a16="http://schemas.microsoft.com/office/drawing/2014/main" id="{2A2EB2A8-6802-460F-9DC2-F98E52C11B90}"/>
              </a:ext>
            </a:extLst>
          </p:cNvPr>
          <p:cNvPicPr>
            <a:picLocks noChangeAspect="1"/>
          </p:cNvPicPr>
          <p:nvPr/>
        </p:nvPicPr>
        <p:blipFill>
          <a:blip r:embed="rId5"/>
          <a:stretch>
            <a:fillRect/>
          </a:stretch>
        </p:blipFill>
        <p:spPr>
          <a:xfrm>
            <a:off x="9066855" y="2946085"/>
            <a:ext cx="1628020" cy="1811543"/>
          </a:xfrm>
          <a:prstGeom prst="rect">
            <a:avLst/>
          </a:prstGeom>
        </p:spPr>
      </p:pic>
      <p:pic>
        <p:nvPicPr>
          <p:cNvPr id="9" name="Picture 8">
            <a:extLst>
              <a:ext uri="{FF2B5EF4-FFF2-40B4-BE49-F238E27FC236}">
                <a16:creationId xmlns:a16="http://schemas.microsoft.com/office/drawing/2014/main" id="{F5DE4A8A-0805-4565-9F9D-4400A621C53F}"/>
              </a:ext>
            </a:extLst>
          </p:cNvPr>
          <p:cNvPicPr>
            <a:picLocks noChangeAspect="1"/>
          </p:cNvPicPr>
          <p:nvPr/>
        </p:nvPicPr>
        <p:blipFill>
          <a:blip r:embed="rId6"/>
          <a:stretch>
            <a:fillRect/>
          </a:stretch>
        </p:blipFill>
        <p:spPr>
          <a:xfrm rot="5400000">
            <a:off x="10535264" y="3193239"/>
            <a:ext cx="1642773" cy="1277246"/>
          </a:xfrm>
          <a:prstGeom prst="rect">
            <a:avLst/>
          </a:prstGeom>
        </p:spPr>
      </p:pic>
      <p:pic>
        <p:nvPicPr>
          <p:cNvPr id="10" name="Picture 9">
            <a:extLst>
              <a:ext uri="{FF2B5EF4-FFF2-40B4-BE49-F238E27FC236}">
                <a16:creationId xmlns:a16="http://schemas.microsoft.com/office/drawing/2014/main" id="{5E42508E-63DE-4143-9FE2-D58AD96D44F7}"/>
              </a:ext>
            </a:extLst>
          </p:cNvPr>
          <p:cNvPicPr>
            <a:picLocks noChangeAspect="1"/>
          </p:cNvPicPr>
          <p:nvPr/>
        </p:nvPicPr>
        <p:blipFill>
          <a:blip r:embed="rId7"/>
          <a:stretch>
            <a:fillRect/>
          </a:stretch>
        </p:blipFill>
        <p:spPr>
          <a:xfrm>
            <a:off x="10591093" y="1621080"/>
            <a:ext cx="1600907" cy="1473023"/>
          </a:xfrm>
          <a:prstGeom prst="rect">
            <a:avLst/>
          </a:prstGeom>
        </p:spPr>
      </p:pic>
    </p:spTree>
    <p:extLst>
      <p:ext uri="{BB962C8B-B14F-4D97-AF65-F5344CB8AC3E}">
        <p14:creationId xmlns:p14="http://schemas.microsoft.com/office/powerpoint/2010/main" val="1875910524"/>
      </p:ext>
    </p:extLst>
  </p:cSld>
  <p:clrMapOvr>
    <a:masterClrMapping/>
  </p:clrMapOvr>
  <mc:AlternateContent xmlns:mc="http://schemas.openxmlformats.org/markup-compatibility/2006" xmlns:p14="http://schemas.microsoft.com/office/powerpoint/2010/main">
    <mc:Choice Requires="p14">
      <p:transition spd="slow" p14:dur="1200" advTm="12907">
        <p14:prism/>
      </p:transition>
    </mc:Choice>
    <mc:Fallback xmlns="">
      <p:transition spd="slow" advTm="12907">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0393" y="187235"/>
            <a:ext cx="11299970" cy="638388"/>
          </a:xfrm>
        </p:spPr>
        <p:txBody>
          <a:bodyPr>
            <a:normAutofit/>
          </a:bodyPr>
          <a:lstStyle/>
          <a:p>
            <a:r>
              <a:rPr lang="en-US" sz="3600" b="1" dirty="0">
                <a:solidFill>
                  <a:srgbClr val="002060"/>
                </a:solidFill>
                <a:latin typeface="+mn-lt"/>
                <a:cs typeface="Times New Roman" panose="02020603050405020304" pitchFamily="18" charset="0"/>
              </a:rPr>
              <a:t>Exposure Controls (Continued)</a:t>
            </a:r>
          </a:p>
        </p:txBody>
      </p:sp>
      <p:sp>
        <p:nvSpPr>
          <p:cNvPr id="5" name="Text Placeholder 4">
            <a:extLst>
              <a:ext uri="{FF2B5EF4-FFF2-40B4-BE49-F238E27FC236}">
                <a16:creationId xmlns:a16="http://schemas.microsoft.com/office/drawing/2014/main" id="{C22E58B8-BEB8-472C-8A51-8A601957EB0D}"/>
              </a:ext>
            </a:extLst>
          </p:cNvPr>
          <p:cNvSpPr>
            <a:spLocks noGrp="1"/>
          </p:cNvSpPr>
          <p:nvPr>
            <p:ph type="body" idx="1"/>
          </p:nvPr>
        </p:nvSpPr>
        <p:spPr>
          <a:xfrm>
            <a:off x="150564" y="825623"/>
            <a:ext cx="7351923" cy="4308237"/>
          </a:xfrm>
        </p:spPr>
        <p:txBody>
          <a:bodyPr>
            <a:normAutofit lnSpcReduction="10000"/>
          </a:bodyPr>
          <a:lstStyle/>
          <a:p>
            <a:r>
              <a:rPr lang="en-US" sz="2800" u="sng" dirty="0">
                <a:solidFill>
                  <a:schemeClr val="accent1">
                    <a:lumMod val="50000"/>
                  </a:schemeClr>
                </a:solidFill>
                <a:latin typeface="Century Gothic" panose="020B0502020202020204" pitchFamily="34" charset="0"/>
              </a:rPr>
              <a:t>Housekeeping:</a:t>
            </a:r>
          </a:p>
          <a:p>
            <a:endParaRPr lang="en-US" sz="2800" u="sng" dirty="0">
              <a:solidFill>
                <a:schemeClr val="accent1">
                  <a:lumMod val="50000"/>
                </a:schemeClr>
              </a:solidFill>
              <a:latin typeface="Century Gothic" panose="020B0502020202020204" pitchFamily="34" charset="0"/>
            </a:endParaRP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Maintain a clean and sanitary workplace</a:t>
            </a:r>
          </a:p>
          <a:p>
            <a:pPr marL="914400" lvl="1" indent="-457200">
              <a:buFont typeface="Courier New" panose="02070309020205020404" pitchFamily="49" charset="0"/>
              <a:buChar char="o"/>
            </a:pPr>
            <a:r>
              <a:rPr lang="en-US" sz="2400" dirty="0">
                <a:solidFill>
                  <a:schemeClr val="accent1">
                    <a:lumMod val="50000"/>
                  </a:schemeClr>
                </a:solidFill>
                <a:latin typeface="Century Gothic" panose="020B0502020202020204" pitchFamily="34" charset="0"/>
              </a:rPr>
              <a:t>Written cleaning and decontamination schedule and procedures</a:t>
            </a:r>
          </a:p>
          <a:p>
            <a:pPr marL="914400" lvl="1" indent="-457200">
              <a:buFont typeface="Courier New" panose="02070309020205020404" pitchFamily="49" charset="0"/>
              <a:buChar char="o"/>
            </a:pPr>
            <a:r>
              <a:rPr lang="en-US" sz="2400" dirty="0">
                <a:solidFill>
                  <a:schemeClr val="accent1">
                    <a:lumMod val="50000"/>
                  </a:schemeClr>
                </a:solidFill>
                <a:latin typeface="Century Gothic" panose="020B0502020202020204" pitchFamily="34" charset="0"/>
              </a:rPr>
              <a:t>EPA-Approved disinfectant; Bleach</a:t>
            </a:r>
          </a:p>
          <a:p>
            <a:pPr marL="914400" lvl="1" indent="-457200">
              <a:buFont typeface="Courier New" panose="02070309020205020404" pitchFamily="49" charset="0"/>
              <a:buChar char="o"/>
            </a:pPr>
            <a:r>
              <a:rPr lang="en-US" sz="2400" dirty="0">
                <a:solidFill>
                  <a:schemeClr val="accent1">
                    <a:lumMod val="50000"/>
                  </a:schemeClr>
                </a:solidFill>
                <a:latin typeface="Century Gothic" panose="020B0502020202020204" pitchFamily="34" charset="0"/>
              </a:rPr>
              <a:t>Contaminated waste disposal methods</a:t>
            </a:r>
          </a:p>
          <a:p>
            <a:pPr marL="914400" lvl="1" indent="-457200">
              <a:buFont typeface="Courier New" panose="02070309020205020404" pitchFamily="49" charset="0"/>
              <a:buChar char="o"/>
            </a:pPr>
            <a:r>
              <a:rPr lang="en-US" sz="2400" dirty="0">
                <a:solidFill>
                  <a:schemeClr val="accent1">
                    <a:lumMod val="50000"/>
                  </a:schemeClr>
                </a:solidFill>
                <a:latin typeface="Century Gothic" panose="020B0502020202020204" pitchFamily="34" charset="0"/>
              </a:rPr>
              <a:t>Contaminated laundry: (list items that are laundered)</a:t>
            </a:r>
          </a:p>
          <a:p>
            <a:pPr marL="1371600" lvl="2" indent="-457200">
              <a:buFont typeface="Wingdings" panose="05000000000000000000" pitchFamily="2" charset="2"/>
              <a:buChar char="§"/>
            </a:pPr>
            <a:r>
              <a:rPr lang="en-US" sz="2400" dirty="0">
                <a:solidFill>
                  <a:schemeClr val="accent1">
                    <a:lumMod val="50000"/>
                  </a:schemeClr>
                </a:solidFill>
                <a:latin typeface="Century Gothic" panose="020B0502020202020204" pitchFamily="34" charset="0"/>
              </a:rPr>
              <a:t>Handle as little as possible </a:t>
            </a:r>
          </a:p>
          <a:p>
            <a:pPr lvl="1"/>
            <a:endParaRPr lang="en-US" sz="2400" dirty="0">
              <a:solidFill>
                <a:schemeClr val="accent1">
                  <a:lumMod val="50000"/>
                </a:schemeClr>
              </a:solidFill>
              <a:latin typeface="Century Gothic" panose="020B0502020202020204" pitchFamily="34" charset="0"/>
            </a:endParaRPr>
          </a:p>
          <a:p>
            <a:pPr marL="457200" indent="-457200">
              <a:buFont typeface="Arial" panose="020B0604020202020204" pitchFamily="34" charset="0"/>
              <a:buChar char="•"/>
            </a:pPr>
            <a:endParaRPr lang="en-US" sz="2800" dirty="0">
              <a:solidFill>
                <a:schemeClr val="accent1">
                  <a:lumMod val="50000"/>
                </a:schemeClr>
              </a:solidFill>
              <a:latin typeface="Century Gothic" panose="020B0502020202020204" pitchFamily="34" charset="0"/>
            </a:endParaRPr>
          </a:p>
          <a:p>
            <a:pPr marL="457200" indent="-457200">
              <a:buFont typeface="Arial" panose="020B0604020202020204" pitchFamily="34" charset="0"/>
              <a:buChar char="•"/>
            </a:pPr>
            <a:endParaRPr lang="en-US" sz="2800" dirty="0">
              <a:solidFill>
                <a:schemeClr val="accent1">
                  <a:lumMod val="50000"/>
                </a:schemeClr>
              </a:solidFill>
              <a:latin typeface="Century Gothic" panose="020B0502020202020204" pitchFamily="34" charset="0"/>
            </a:endParaRPr>
          </a:p>
        </p:txBody>
      </p:sp>
      <p:pic>
        <p:nvPicPr>
          <p:cNvPr id="6" name="Picture 5">
            <a:extLst>
              <a:ext uri="{FF2B5EF4-FFF2-40B4-BE49-F238E27FC236}">
                <a16:creationId xmlns:a16="http://schemas.microsoft.com/office/drawing/2014/main" id="{C49D467B-481B-4974-8148-A4B825339798}"/>
              </a:ext>
            </a:extLst>
          </p:cNvPr>
          <p:cNvPicPr>
            <a:picLocks noChangeAspect="1"/>
          </p:cNvPicPr>
          <p:nvPr/>
        </p:nvPicPr>
        <p:blipFill>
          <a:blip r:embed="rId3"/>
          <a:stretch>
            <a:fillRect/>
          </a:stretch>
        </p:blipFill>
        <p:spPr>
          <a:xfrm>
            <a:off x="10247719" y="2919383"/>
            <a:ext cx="1944281" cy="2338575"/>
          </a:xfrm>
          <a:prstGeom prst="rect">
            <a:avLst/>
          </a:prstGeom>
        </p:spPr>
      </p:pic>
      <p:pic>
        <p:nvPicPr>
          <p:cNvPr id="7" name="Picture 6">
            <a:extLst>
              <a:ext uri="{FF2B5EF4-FFF2-40B4-BE49-F238E27FC236}">
                <a16:creationId xmlns:a16="http://schemas.microsoft.com/office/drawing/2014/main" id="{1CB5631A-4F87-4073-BA09-FA0E9308C2EB}"/>
              </a:ext>
            </a:extLst>
          </p:cNvPr>
          <p:cNvPicPr>
            <a:picLocks noChangeAspect="1"/>
          </p:cNvPicPr>
          <p:nvPr/>
        </p:nvPicPr>
        <p:blipFill>
          <a:blip r:embed="rId4"/>
          <a:stretch>
            <a:fillRect/>
          </a:stretch>
        </p:blipFill>
        <p:spPr>
          <a:xfrm>
            <a:off x="8051375" y="2475883"/>
            <a:ext cx="1993483" cy="2657977"/>
          </a:xfrm>
          <a:prstGeom prst="rect">
            <a:avLst/>
          </a:prstGeom>
        </p:spPr>
      </p:pic>
      <p:pic>
        <p:nvPicPr>
          <p:cNvPr id="8" name="Picture 7">
            <a:extLst>
              <a:ext uri="{FF2B5EF4-FFF2-40B4-BE49-F238E27FC236}">
                <a16:creationId xmlns:a16="http://schemas.microsoft.com/office/drawing/2014/main" id="{6E052067-52B4-44B6-9229-BC7B115605C7}"/>
              </a:ext>
            </a:extLst>
          </p:cNvPr>
          <p:cNvPicPr>
            <a:picLocks noChangeAspect="1"/>
          </p:cNvPicPr>
          <p:nvPr/>
        </p:nvPicPr>
        <p:blipFill>
          <a:blip r:embed="rId5"/>
          <a:stretch>
            <a:fillRect/>
          </a:stretch>
        </p:blipFill>
        <p:spPr>
          <a:xfrm>
            <a:off x="7910111" y="253743"/>
            <a:ext cx="3536367" cy="1764626"/>
          </a:xfrm>
          <a:prstGeom prst="rect">
            <a:avLst/>
          </a:prstGeom>
        </p:spPr>
      </p:pic>
    </p:spTree>
    <p:extLst>
      <p:ext uri="{BB962C8B-B14F-4D97-AF65-F5344CB8AC3E}">
        <p14:creationId xmlns:p14="http://schemas.microsoft.com/office/powerpoint/2010/main" val="589835651"/>
      </p:ext>
    </p:extLst>
  </p:cSld>
  <p:clrMapOvr>
    <a:masterClrMapping/>
  </p:clrMapOvr>
  <mc:AlternateContent xmlns:mc="http://schemas.openxmlformats.org/markup-compatibility/2006" xmlns:p14="http://schemas.microsoft.com/office/powerpoint/2010/main">
    <mc:Choice Requires="p14">
      <p:transition spd="slow" p14:dur="1200" advTm="12907">
        <p14:prism/>
      </p:transition>
    </mc:Choice>
    <mc:Fallback xmlns="">
      <p:transition spd="slow" advTm="12907">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0393" y="187235"/>
            <a:ext cx="11299970" cy="638388"/>
          </a:xfrm>
        </p:spPr>
        <p:txBody>
          <a:bodyPr>
            <a:normAutofit/>
          </a:bodyPr>
          <a:lstStyle/>
          <a:p>
            <a:r>
              <a:rPr lang="en-US" sz="3600" b="1" dirty="0">
                <a:solidFill>
                  <a:srgbClr val="002060"/>
                </a:solidFill>
                <a:latin typeface="+mn-lt"/>
                <a:cs typeface="Times New Roman" panose="02020603050405020304" pitchFamily="18" charset="0"/>
              </a:rPr>
              <a:t>Exposure Controls (Continued)</a:t>
            </a:r>
          </a:p>
        </p:txBody>
      </p:sp>
      <p:sp>
        <p:nvSpPr>
          <p:cNvPr id="5" name="Text Placeholder 4">
            <a:extLst>
              <a:ext uri="{FF2B5EF4-FFF2-40B4-BE49-F238E27FC236}">
                <a16:creationId xmlns:a16="http://schemas.microsoft.com/office/drawing/2014/main" id="{C22E58B8-BEB8-472C-8A51-8A601957EB0D}"/>
              </a:ext>
            </a:extLst>
          </p:cNvPr>
          <p:cNvSpPr>
            <a:spLocks noGrp="1"/>
          </p:cNvSpPr>
          <p:nvPr>
            <p:ph type="body" idx="1"/>
          </p:nvPr>
        </p:nvSpPr>
        <p:spPr>
          <a:xfrm>
            <a:off x="150564" y="825623"/>
            <a:ext cx="7351923" cy="4308237"/>
          </a:xfrm>
        </p:spPr>
        <p:txBody>
          <a:bodyPr>
            <a:normAutofit/>
          </a:bodyPr>
          <a:lstStyle/>
          <a:p>
            <a:r>
              <a:rPr lang="en-US" sz="2800" u="sng" dirty="0">
                <a:solidFill>
                  <a:schemeClr val="accent1">
                    <a:lumMod val="50000"/>
                  </a:schemeClr>
                </a:solidFill>
                <a:latin typeface="Century Gothic" panose="020B0502020202020204" pitchFamily="34" charset="0"/>
              </a:rPr>
              <a:t>Communication of Hazards:</a:t>
            </a:r>
          </a:p>
          <a:p>
            <a:endParaRPr lang="en-US" sz="2800" u="sng" dirty="0">
              <a:solidFill>
                <a:schemeClr val="accent1">
                  <a:lumMod val="50000"/>
                </a:schemeClr>
              </a:solidFill>
              <a:latin typeface="Century Gothic" panose="020B0502020202020204" pitchFamily="34" charset="0"/>
            </a:endParaRPr>
          </a:p>
          <a:p>
            <a:pPr marL="457200" indent="-457200">
              <a:buFont typeface="Arial" panose="020B0604020202020204" pitchFamily="34" charset="0"/>
              <a:buChar char="•"/>
            </a:pPr>
            <a:r>
              <a:rPr lang="en-US" dirty="0">
                <a:solidFill>
                  <a:schemeClr val="accent1">
                    <a:lumMod val="50000"/>
                  </a:schemeClr>
                </a:solidFill>
                <a:latin typeface="Century Gothic" panose="020B0502020202020204" pitchFamily="34" charset="0"/>
              </a:rPr>
              <a:t>Must have biohazard symbol</a:t>
            </a:r>
          </a:p>
          <a:p>
            <a:pPr marL="457200" indent="-457200">
              <a:buFont typeface="Arial" panose="020B0604020202020204" pitchFamily="34" charset="0"/>
              <a:buChar char="•"/>
            </a:pPr>
            <a:r>
              <a:rPr lang="en-US" dirty="0">
                <a:solidFill>
                  <a:schemeClr val="accent1">
                    <a:lumMod val="50000"/>
                  </a:schemeClr>
                </a:solidFill>
                <a:latin typeface="Century Gothic" panose="020B0502020202020204" pitchFamily="34" charset="0"/>
              </a:rPr>
              <a:t>Labels attached securely to any containers or items containing blood/OPIM </a:t>
            </a:r>
          </a:p>
          <a:p>
            <a:pPr marL="457200" indent="-457200">
              <a:buFont typeface="Arial" panose="020B0604020202020204" pitchFamily="34" charset="0"/>
              <a:buChar char="•"/>
            </a:pPr>
            <a:r>
              <a:rPr lang="en-US" dirty="0">
                <a:solidFill>
                  <a:schemeClr val="accent1">
                    <a:lumMod val="50000"/>
                  </a:schemeClr>
                </a:solidFill>
                <a:latin typeface="Century Gothic" panose="020B0502020202020204" pitchFamily="34" charset="0"/>
              </a:rPr>
              <a:t>Red bags/containers may substitute for labels</a:t>
            </a:r>
          </a:p>
          <a:p>
            <a:pPr marL="457200" indent="-457200">
              <a:buFont typeface="Arial" panose="020B0604020202020204" pitchFamily="34" charset="0"/>
              <a:buChar char="•"/>
            </a:pPr>
            <a:r>
              <a:rPr lang="en-US" dirty="0">
                <a:solidFill>
                  <a:schemeClr val="accent1">
                    <a:lumMod val="50000"/>
                  </a:schemeClr>
                </a:solidFill>
                <a:latin typeface="Century Gothic" panose="020B0502020202020204" pitchFamily="34" charset="0"/>
              </a:rPr>
              <a:t>Signs posted at entrance to specified work areas</a:t>
            </a:r>
          </a:p>
          <a:p>
            <a:pPr marL="457200" indent="-457200">
              <a:buFont typeface="Arial" panose="020B0604020202020204" pitchFamily="34" charset="0"/>
              <a:buChar char="•"/>
            </a:pPr>
            <a:endParaRPr lang="en-US" sz="2400" dirty="0">
              <a:solidFill>
                <a:schemeClr val="accent1">
                  <a:lumMod val="50000"/>
                </a:schemeClr>
              </a:solidFill>
              <a:latin typeface="Century Gothic" panose="020B0502020202020204" pitchFamily="34" charset="0"/>
            </a:endParaRPr>
          </a:p>
          <a:p>
            <a:pPr marL="457200" indent="-457200">
              <a:buFont typeface="Arial" panose="020B0604020202020204" pitchFamily="34" charset="0"/>
              <a:buChar char="•"/>
            </a:pPr>
            <a:endParaRPr lang="en-US" sz="2800" dirty="0">
              <a:solidFill>
                <a:schemeClr val="accent1">
                  <a:lumMod val="50000"/>
                </a:schemeClr>
              </a:solidFill>
              <a:latin typeface="Century Gothic" panose="020B0502020202020204" pitchFamily="34" charset="0"/>
            </a:endParaRPr>
          </a:p>
          <a:p>
            <a:pPr marL="457200" indent="-457200">
              <a:buFont typeface="Arial" panose="020B0604020202020204" pitchFamily="34" charset="0"/>
              <a:buChar char="•"/>
            </a:pPr>
            <a:endParaRPr lang="en-US" sz="2800" dirty="0">
              <a:solidFill>
                <a:schemeClr val="accent1">
                  <a:lumMod val="50000"/>
                </a:schemeClr>
              </a:solidFill>
              <a:latin typeface="Century Gothic" panose="020B0502020202020204" pitchFamily="34" charset="0"/>
            </a:endParaRPr>
          </a:p>
        </p:txBody>
      </p:sp>
      <p:pic>
        <p:nvPicPr>
          <p:cNvPr id="2" name="Picture 1">
            <a:extLst>
              <a:ext uri="{FF2B5EF4-FFF2-40B4-BE49-F238E27FC236}">
                <a16:creationId xmlns:a16="http://schemas.microsoft.com/office/drawing/2014/main" id="{6187F4F2-8E6C-4F46-AA4D-28CBC30C2496}"/>
              </a:ext>
            </a:extLst>
          </p:cNvPr>
          <p:cNvPicPr>
            <a:picLocks noChangeAspect="1"/>
          </p:cNvPicPr>
          <p:nvPr/>
        </p:nvPicPr>
        <p:blipFill>
          <a:blip r:embed="rId3"/>
          <a:stretch>
            <a:fillRect/>
          </a:stretch>
        </p:blipFill>
        <p:spPr>
          <a:xfrm>
            <a:off x="7408074" y="825623"/>
            <a:ext cx="4633362" cy="4413887"/>
          </a:xfrm>
          <a:prstGeom prst="rect">
            <a:avLst/>
          </a:prstGeom>
        </p:spPr>
      </p:pic>
    </p:spTree>
    <p:extLst>
      <p:ext uri="{BB962C8B-B14F-4D97-AF65-F5344CB8AC3E}">
        <p14:creationId xmlns:p14="http://schemas.microsoft.com/office/powerpoint/2010/main" val="3335645068"/>
      </p:ext>
    </p:extLst>
  </p:cSld>
  <p:clrMapOvr>
    <a:masterClrMapping/>
  </p:clrMapOvr>
  <mc:AlternateContent xmlns:mc="http://schemas.openxmlformats.org/markup-compatibility/2006" xmlns:p14="http://schemas.microsoft.com/office/powerpoint/2010/main">
    <mc:Choice Requires="p14">
      <p:transition spd="slow" p14:dur="1200" advTm="12907">
        <p14:prism/>
      </p:transition>
    </mc:Choice>
    <mc:Fallback xmlns="">
      <p:transition spd="slow" advTm="12907">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0393" y="187235"/>
            <a:ext cx="11299970" cy="638388"/>
          </a:xfrm>
        </p:spPr>
        <p:txBody>
          <a:bodyPr>
            <a:normAutofit/>
          </a:bodyPr>
          <a:lstStyle/>
          <a:p>
            <a:r>
              <a:rPr lang="en-US" sz="3600" b="1" dirty="0">
                <a:solidFill>
                  <a:srgbClr val="002060"/>
                </a:solidFill>
                <a:latin typeface="+mn-lt"/>
                <a:cs typeface="Times New Roman" panose="02020603050405020304" pitchFamily="18" charset="0"/>
              </a:rPr>
              <a:t>Exposure Controls (Continued)</a:t>
            </a:r>
          </a:p>
        </p:txBody>
      </p:sp>
      <p:sp>
        <p:nvSpPr>
          <p:cNvPr id="5" name="Text Placeholder 4">
            <a:extLst>
              <a:ext uri="{FF2B5EF4-FFF2-40B4-BE49-F238E27FC236}">
                <a16:creationId xmlns:a16="http://schemas.microsoft.com/office/drawing/2014/main" id="{C22E58B8-BEB8-472C-8A51-8A601957EB0D}"/>
              </a:ext>
            </a:extLst>
          </p:cNvPr>
          <p:cNvSpPr>
            <a:spLocks noGrp="1"/>
          </p:cNvSpPr>
          <p:nvPr>
            <p:ph type="body" idx="1"/>
          </p:nvPr>
        </p:nvSpPr>
        <p:spPr>
          <a:xfrm>
            <a:off x="150564" y="825623"/>
            <a:ext cx="7351923" cy="4308237"/>
          </a:xfrm>
        </p:spPr>
        <p:txBody>
          <a:bodyPr>
            <a:normAutofit lnSpcReduction="10000"/>
          </a:bodyPr>
          <a:lstStyle/>
          <a:p>
            <a:r>
              <a:rPr lang="en-US" sz="2800" u="sng" dirty="0">
                <a:solidFill>
                  <a:schemeClr val="accent1">
                    <a:lumMod val="50000"/>
                  </a:schemeClr>
                </a:solidFill>
                <a:latin typeface="Century Gothic" panose="020B0502020202020204" pitchFamily="34" charset="0"/>
              </a:rPr>
              <a:t>Regulated Waste:</a:t>
            </a:r>
          </a:p>
          <a:p>
            <a:endParaRPr lang="en-US" sz="2800" u="sng" dirty="0">
              <a:solidFill>
                <a:schemeClr val="accent1">
                  <a:lumMod val="50000"/>
                </a:schemeClr>
              </a:solidFill>
              <a:latin typeface="Century Gothic" panose="020B0502020202020204" pitchFamily="34" charset="0"/>
            </a:endParaRP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Liquid or semi-liquid blood or OPIM</a:t>
            </a:r>
          </a:p>
          <a:p>
            <a:pPr marL="457200" indent="-457200">
              <a:buFont typeface="Arial" panose="020B0604020202020204" pitchFamily="34" charset="0"/>
              <a:buChar char="•"/>
            </a:pPr>
            <a:r>
              <a:rPr lang="en-US" sz="2400" dirty="0">
                <a:solidFill>
                  <a:schemeClr val="accent1">
                    <a:lumMod val="50000"/>
                  </a:schemeClr>
                </a:solidFill>
                <a:latin typeface="Century Gothic" panose="020B0502020202020204" pitchFamily="34" charset="0"/>
              </a:rPr>
              <a:t>Contaminated items that would release blood or OPIM in a liquid or semi-liquid state if compressed</a:t>
            </a:r>
          </a:p>
          <a:p>
            <a:pPr marL="457200" indent="-457200">
              <a:buFont typeface="Arial" panose="020B0604020202020204" pitchFamily="34" charset="0"/>
              <a:buChar char="•"/>
            </a:pPr>
            <a:r>
              <a:rPr lang="en-US" sz="2400" dirty="0">
                <a:solidFill>
                  <a:schemeClr val="accent1">
                    <a:lumMod val="50000"/>
                  </a:schemeClr>
                </a:solidFill>
                <a:latin typeface="Century Gothic" panose="020B0502020202020204" pitchFamily="34" charset="0"/>
              </a:rPr>
              <a:t>Items caked with dried blood or OPIM that can release these materials during handling</a:t>
            </a:r>
          </a:p>
          <a:p>
            <a:pPr marL="457200" indent="-457200">
              <a:buFont typeface="Arial" panose="020B0604020202020204" pitchFamily="34" charset="0"/>
              <a:buChar char="•"/>
            </a:pPr>
            <a:r>
              <a:rPr lang="en-US" sz="2400" dirty="0">
                <a:solidFill>
                  <a:schemeClr val="accent1">
                    <a:lumMod val="50000"/>
                  </a:schemeClr>
                </a:solidFill>
                <a:latin typeface="Century Gothic" panose="020B0502020202020204" pitchFamily="34" charset="0"/>
              </a:rPr>
              <a:t>Contaminated sharps</a:t>
            </a:r>
          </a:p>
          <a:p>
            <a:pPr marL="457200" indent="-457200">
              <a:buFont typeface="Arial" panose="020B0604020202020204" pitchFamily="34" charset="0"/>
              <a:buChar char="•"/>
            </a:pPr>
            <a:r>
              <a:rPr lang="en-US" sz="2400" dirty="0">
                <a:solidFill>
                  <a:schemeClr val="accent1">
                    <a:lumMod val="50000"/>
                  </a:schemeClr>
                </a:solidFill>
                <a:latin typeface="Century Gothic" panose="020B0502020202020204" pitchFamily="34" charset="0"/>
              </a:rPr>
              <a:t>Biological waste containing blood or OPIM</a:t>
            </a:r>
          </a:p>
          <a:p>
            <a:pPr marL="457200" indent="-457200">
              <a:buFont typeface="Arial" panose="020B0604020202020204" pitchFamily="34" charset="0"/>
              <a:buChar char="•"/>
            </a:pPr>
            <a:endParaRPr lang="en-US" sz="2400" dirty="0">
              <a:solidFill>
                <a:schemeClr val="accent1">
                  <a:lumMod val="50000"/>
                </a:schemeClr>
              </a:solidFill>
              <a:latin typeface="Century Gothic" panose="020B0502020202020204" pitchFamily="34" charset="0"/>
            </a:endParaRPr>
          </a:p>
          <a:p>
            <a:pPr marL="457200" indent="-457200">
              <a:buFont typeface="Arial" panose="020B0604020202020204" pitchFamily="34" charset="0"/>
              <a:buChar char="•"/>
            </a:pPr>
            <a:endParaRPr lang="en-US" sz="2800" dirty="0">
              <a:solidFill>
                <a:schemeClr val="accent1">
                  <a:lumMod val="50000"/>
                </a:schemeClr>
              </a:solidFill>
              <a:latin typeface="Century Gothic" panose="020B0502020202020204" pitchFamily="34" charset="0"/>
            </a:endParaRPr>
          </a:p>
          <a:p>
            <a:pPr marL="457200" indent="-457200">
              <a:buFont typeface="Arial" panose="020B0604020202020204" pitchFamily="34" charset="0"/>
              <a:buChar char="•"/>
            </a:pPr>
            <a:endParaRPr lang="en-US" sz="2800" dirty="0">
              <a:solidFill>
                <a:schemeClr val="accent1">
                  <a:lumMod val="50000"/>
                </a:schemeClr>
              </a:solidFill>
              <a:latin typeface="Century Gothic" panose="020B0502020202020204" pitchFamily="34" charset="0"/>
            </a:endParaRPr>
          </a:p>
        </p:txBody>
      </p:sp>
      <p:pic>
        <p:nvPicPr>
          <p:cNvPr id="7" name="Picture 6">
            <a:extLst>
              <a:ext uri="{FF2B5EF4-FFF2-40B4-BE49-F238E27FC236}">
                <a16:creationId xmlns:a16="http://schemas.microsoft.com/office/drawing/2014/main" id="{1CAE66DB-6647-4C3C-8615-21F030926379}"/>
              </a:ext>
            </a:extLst>
          </p:cNvPr>
          <p:cNvPicPr>
            <a:picLocks noChangeAspect="1"/>
          </p:cNvPicPr>
          <p:nvPr/>
        </p:nvPicPr>
        <p:blipFill>
          <a:blip r:embed="rId3"/>
          <a:stretch>
            <a:fillRect/>
          </a:stretch>
        </p:blipFill>
        <p:spPr>
          <a:xfrm>
            <a:off x="8261464" y="187235"/>
            <a:ext cx="3348899" cy="4914145"/>
          </a:xfrm>
          <a:prstGeom prst="rect">
            <a:avLst/>
          </a:prstGeom>
        </p:spPr>
      </p:pic>
    </p:spTree>
    <p:extLst>
      <p:ext uri="{BB962C8B-B14F-4D97-AF65-F5344CB8AC3E}">
        <p14:creationId xmlns:p14="http://schemas.microsoft.com/office/powerpoint/2010/main" val="852849839"/>
      </p:ext>
    </p:extLst>
  </p:cSld>
  <p:clrMapOvr>
    <a:masterClrMapping/>
  </p:clrMapOvr>
  <mc:AlternateContent xmlns:mc="http://schemas.openxmlformats.org/markup-compatibility/2006" xmlns:p14="http://schemas.microsoft.com/office/powerpoint/2010/main">
    <mc:Choice Requires="p14">
      <p:transition spd="slow" p14:dur="1200" advTm="12907">
        <p14:prism/>
      </p:transition>
    </mc:Choice>
    <mc:Fallback xmlns="">
      <p:transition spd="slow" advTm="12907">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0393" y="187235"/>
            <a:ext cx="11299970" cy="638388"/>
          </a:xfrm>
        </p:spPr>
        <p:txBody>
          <a:bodyPr>
            <a:normAutofit/>
          </a:bodyPr>
          <a:lstStyle/>
          <a:p>
            <a:r>
              <a:rPr lang="en-US" sz="3600" b="1" dirty="0">
                <a:solidFill>
                  <a:srgbClr val="002060"/>
                </a:solidFill>
                <a:latin typeface="+mn-lt"/>
                <a:cs typeface="Times New Roman" panose="02020603050405020304" pitchFamily="18" charset="0"/>
              </a:rPr>
              <a:t>Exposure Incident</a:t>
            </a:r>
          </a:p>
        </p:txBody>
      </p:sp>
      <p:sp>
        <p:nvSpPr>
          <p:cNvPr id="5" name="Text Placeholder 4">
            <a:extLst>
              <a:ext uri="{FF2B5EF4-FFF2-40B4-BE49-F238E27FC236}">
                <a16:creationId xmlns:a16="http://schemas.microsoft.com/office/drawing/2014/main" id="{C22E58B8-BEB8-472C-8A51-8A601957EB0D}"/>
              </a:ext>
            </a:extLst>
          </p:cNvPr>
          <p:cNvSpPr>
            <a:spLocks noGrp="1"/>
          </p:cNvSpPr>
          <p:nvPr>
            <p:ph type="body" idx="1"/>
          </p:nvPr>
        </p:nvSpPr>
        <p:spPr>
          <a:xfrm>
            <a:off x="150564" y="825623"/>
            <a:ext cx="7351923" cy="4308237"/>
          </a:xfrm>
        </p:spPr>
        <p:txBody>
          <a:bodyPr>
            <a:normAutofit fontScale="92500" lnSpcReduction="10000"/>
          </a:bodyPr>
          <a:lstStyle/>
          <a:p>
            <a:r>
              <a:rPr lang="en-US" sz="2800" u="sng" dirty="0">
                <a:solidFill>
                  <a:schemeClr val="accent1">
                    <a:lumMod val="50000"/>
                  </a:schemeClr>
                </a:solidFill>
                <a:latin typeface="Century Gothic" panose="020B0502020202020204" pitchFamily="34" charset="0"/>
              </a:rPr>
              <a:t>If You Have An Exposure Incident To Blood Or OPIM, Immediately Do The Following:</a:t>
            </a:r>
          </a:p>
          <a:p>
            <a:endParaRPr lang="en-US" sz="2800" u="sng" dirty="0">
              <a:solidFill>
                <a:schemeClr val="accent1">
                  <a:lumMod val="50000"/>
                </a:schemeClr>
              </a:solidFill>
              <a:latin typeface="Century Gothic" panose="020B0502020202020204" pitchFamily="34" charset="0"/>
            </a:endParaRP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Thoroughly clean the affected area</a:t>
            </a:r>
          </a:p>
          <a:p>
            <a:pPr marL="914400" lvl="1" indent="-457200">
              <a:buFont typeface="Courier New" panose="02070309020205020404" pitchFamily="49" charset="0"/>
              <a:buChar char="o"/>
            </a:pPr>
            <a:r>
              <a:rPr lang="en-US" sz="2400" dirty="0">
                <a:solidFill>
                  <a:schemeClr val="accent1">
                    <a:lumMod val="50000"/>
                  </a:schemeClr>
                </a:solidFill>
                <a:latin typeface="Century Gothic" panose="020B0502020202020204" pitchFamily="34" charset="0"/>
              </a:rPr>
              <a:t>Wash needlesticks, cuts, and skin with soap and water</a:t>
            </a:r>
          </a:p>
          <a:p>
            <a:pPr marL="914400" lvl="1" indent="-457200">
              <a:buFont typeface="Courier New" panose="02070309020205020404" pitchFamily="49" charset="0"/>
              <a:buChar char="o"/>
            </a:pPr>
            <a:r>
              <a:rPr lang="en-US" sz="2400" dirty="0">
                <a:solidFill>
                  <a:schemeClr val="accent1">
                    <a:lumMod val="50000"/>
                  </a:schemeClr>
                </a:solidFill>
                <a:latin typeface="Century Gothic" panose="020B0502020202020204" pitchFamily="34" charset="0"/>
              </a:rPr>
              <a:t>Flush with water splashes to the nose and mouth</a:t>
            </a:r>
          </a:p>
          <a:p>
            <a:pPr marL="914400" lvl="1" indent="-457200">
              <a:buFont typeface="Courier New" panose="02070309020205020404" pitchFamily="49" charset="0"/>
              <a:buChar char="o"/>
            </a:pPr>
            <a:r>
              <a:rPr lang="en-US" sz="2400" dirty="0">
                <a:solidFill>
                  <a:schemeClr val="accent1">
                    <a:lumMod val="50000"/>
                  </a:schemeClr>
                </a:solidFill>
                <a:latin typeface="Century Gothic" panose="020B0502020202020204" pitchFamily="34" charset="0"/>
              </a:rPr>
              <a:t>Irrigate eyes with clean water, saline, or sterile solutions</a:t>
            </a:r>
          </a:p>
          <a:p>
            <a:pPr marL="914400" lvl="1" indent="-457200">
              <a:buFont typeface="Courier New" panose="02070309020205020404" pitchFamily="49" charset="0"/>
              <a:buChar char="o"/>
            </a:pPr>
            <a:r>
              <a:rPr lang="en-US" sz="2400" dirty="0">
                <a:solidFill>
                  <a:schemeClr val="accent1">
                    <a:lumMod val="50000"/>
                  </a:schemeClr>
                </a:solidFill>
                <a:latin typeface="Century Gothic" panose="020B0502020202020204" pitchFamily="34" charset="0"/>
              </a:rPr>
              <a:t>Report exposure to supervisor present at scene or during time of exposure; fill out an Incident Report Form</a:t>
            </a:r>
          </a:p>
          <a:p>
            <a:pPr marL="914400" lvl="1" indent="-457200">
              <a:buFont typeface="Courier New" panose="02070309020205020404" pitchFamily="49" charset="0"/>
              <a:buChar char="o"/>
            </a:pPr>
            <a:endParaRPr lang="en-US" dirty="0">
              <a:solidFill>
                <a:schemeClr val="accent1">
                  <a:lumMod val="50000"/>
                </a:schemeClr>
              </a:solidFill>
              <a:latin typeface="Century Gothic" panose="020B0502020202020204" pitchFamily="34" charset="0"/>
            </a:endParaRPr>
          </a:p>
          <a:p>
            <a:pPr marL="457200" indent="-457200">
              <a:buFont typeface="Arial" panose="020B0604020202020204" pitchFamily="34" charset="0"/>
              <a:buChar char="•"/>
            </a:pPr>
            <a:endParaRPr lang="en-US" sz="2800" dirty="0">
              <a:solidFill>
                <a:schemeClr val="accent1">
                  <a:lumMod val="50000"/>
                </a:schemeClr>
              </a:solidFill>
              <a:latin typeface="Century Gothic" panose="020B0502020202020204" pitchFamily="34" charset="0"/>
            </a:endParaRPr>
          </a:p>
          <a:p>
            <a:pPr marL="457200" indent="-457200">
              <a:buFont typeface="Arial" panose="020B0604020202020204" pitchFamily="34" charset="0"/>
              <a:buChar char="•"/>
            </a:pPr>
            <a:endParaRPr lang="en-US" sz="2800" dirty="0">
              <a:solidFill>
                <a:schemeClr val="accent1">
                  <a:lumMod val="50000"/>
                </a:schemeClr>
              </a:solidFill>
              <a:latin typeface="Century Gothic" panose="020B0502020202020204" pitchFamily="34" charset="0"/>
            </a:endParaRPr>
          </a:p>
        </p:txBody>
      </p:sp>
      <p:pic>
        <p:nvPicPr>
          <p:cNvPr id="8" name="Picture 7">
            <a:extLst>
              <a:ext uri="{FF2B5EF4-FFF2-40B4-BE49-F238E27FC236}">
                <a16:creationId xmlns:a16="http://schemas.microsoft.com/office/drawing/2014/main" id="{CFB7D5F7-C1C4-4E42-BED4-FA2D42D846AA}"/>
              </a:ext>
            </a:extLst>
          </p:cNvPr>
          <p:cNvPicPr>
            <a:picLocks noChangeAspect="1"/>
          </p:cNvPicPr>
          <p:nvPr/>
        </p:nvPicPr>
        <p:blipFill>
          <a:blip r:embed="rId3"/>
          <a:stretch>
            <a:fillRect/>
          </a:stretch>
        </p:blipFill>
        <p:spPr>
          <a:xfrm>
            <a:off x="7345592" y="1464011"/>
            <a:ext cx="4421666" cy="3419422"/>
          </a:xfrm>
          <a:prstGeom prst="rect">
            <a:avLst/>
          </a:prstGeom>
        </p:spPr>
      </p:pic>
    </p:spTree>
    <p:extLst>
      <p:ext uri="{BB962C8B-B14F-4D97-AF65-F5344CB8AC3E}">
        <p14:creationId xmlns:p14="http://schemas.microsoft.com/office/powerpoint/2010/main" val="2487841988"/>
      </p:ext>
    </p:extLst>
  </p:cSld>
  <p:clrMapOvr>
    <a:masterClrMapping/>
  </p:clrMapOvr>
  <mc:AlternateContent xmlns:mc="http://schemas.openxmlformats.org/markup-compatibility/2006" xmlns:p14="http://schemas.microsoft.com/office/powerpoint/2010/main">
    <mc:Choice Requires="p14">
      <p:transition spd="slow" p14:dur="1200" advTm="12907">
        <p14:prism/>
      </p:transition>
    </mc:Choice>
    <mc:Fallback xmlns="">
      <p:transition spd="slow" advTm="12907">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0393" y="187235"/>
            <a:ext cx="11299970" cy="638388"/>
          </a:xfrm>
        </p:spPr>
        <p:txBody>
          <a:bodyPr>
            <a:normAutofit/>
          </a:bodyPr>
          <a:lstStyle/>
          <a:p>
            <a:r>
              <a:rPr lang="en-US" sz="3600" b="1" dirty="0">
                <a:solidFill>
                  <a:srgbClr val="002060"/>
                </a:solidFill>
                <a:latin typeface="+mn-lt"/>
                <a:cs typeface="Times New Roman" panose="02020603050405020304" pitchFamily="18" charset="0"/>
              </a:rPr>
              <a:t>Post-Exposure Evaluation</a:t>
            </a:r>
          </a:p>
        </p:txBody>
      </p:sp>
      <p:sp>
        <p:nvSpPr>
          <p:cNvPr id="5" name="Text Placeholder 4">
            <a:extLst>
              <a:ext uri="{FF2B5EF4-FFF2-40B4-BE49-F238E27FC236}">
                <a16:creationId xmlns:a16="http://schemas.microsoft.com/office/drawing/2014/main" id="{C22E58B8-BEB8-472C-8A51-8A601957EB0D}"/>
              </a:ext>
            </a:extLst>
          </p:cNvPr>
          <p:cNvSpPr>
            <a:spLocks noGrp="1"/>
          </p:cNvSpPr>
          <p:nvPr>
            <p:ph type="body" idx="1"/>
          </p:nvPr>
        </p:nvSpPr>
        <p:spPr>
          <a:xfrm>
            <a:off x="150564" y="825623"/>
            <a:ext cx="7351923" cy="4308237"/>
          </a:xfrm>
        </p:spPr>
        <p:txBody>
          <a:bodyPr>
            <a:normAutofit fontScale="92500" lnSpcReduction="10000"/>
          </a:bodyPr>
          <a:lstStyle/>
          <a:p>
            <a:r>
              <a:rPr lang="en-US" sz="2800" u="sng" dirty="0">
                <a:solidFill>
                  <a:schemeClr val="accent1">
                    <a:lumMod val="50000"/>
                  </a:schemeClr>
                </a:solidFill>
                <a:latin typeface="Century Gothic" panose="020B0502020202020204" pitchFamily="34" charset="0"/>
              </a:rPr>
              <a:t>Employer’s Responsibility:</a:t>
            </a:r>
          </a:p>
          <a:p>
            <a:endParaRPr lang="en-US" sz="2800" u="sng" dirty="0">
              <a:solidFill>
                <a:schemeClr val="accent1">
                  <a:lumMod val="50000"/>
                </a:schemeClr>
              </a:solidFill>
              <a:latin typeface="Century Gothic" panose="020B0502020202020204" pitchFamily="34" charset="0"/>
            </a:endParaRP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Provide immediate post-exposure medical evaluation and follow-up  to exposed employee:</a:t>
            </a:r>
          </a:p>
          <a:p>
            <a:pPr marL="914400" lvl="1" indent="-457200">
              <a:buFont typeface="Courier New" panose="02070309020205020404" pitchFamily="49" charset="0"/>
              <a:buChar char="o"/>
            </a:pPr>
            <a:r>
              <a:rPr lang="en-US" sz="2400" dirty="0">
                <a:solidFill>
                  <a:schemeClr val="accent1">
                    <a:lumMod val="50000"/>
                  </a:schemeClr>
                </a:solidFill>
                <a:latin typeface="Century Gothic" panose="020B0502020202020204" pitchFamily="34" charset="0"/>
              </a:rPr>
              <a:t>At no cost</a:t>
            </a:r>
          </a:p>
          <a:p>
            <a:pPr marL="914400" lvl="1" indent="-457200">
              <a:buFont typeface="Courier New" panose="02070309020205020404" pitchFamily="49" charset="0"/>
              <a:buChar char="o"/>
            </a:pPr>
            <a:r>
              <a:rPr lang="en-US" sz="2400" dirty="0">
                <a:solidFill>
                  <a:schemeClr val="accent1">
                    <a:lumMod val="50000"/>
                  </a:schemeClr>
                </a:solidFill>
                <a:latin typeface="Century Gothic" panose="020B0502020202020204" pitchFamily="34" charset="0"/>
              </a:rPr>
              <a:t>Confidential</a:t>
            </a:r>
          </a:p>
          <a:p>
            <a:pPr marL="914400" lvl="1" indent="-457200">
              <a:buFont typeface="Courier New" panose="02070309020205020404" pitchFamily="49" charset="0"/>
              <a:buChar char="o"/>
            </a:pPr>
            <a:r>
              <a:rPr lang="en-US" sz="2400" dirty="0">
                <a:solidFill>
                  <a:schemeClr val="accent1">
                    <a:lumMod val="50000"/>
                  </a:schemeClr>
                </a:solidFill>
                <a:latin typeface="Century Gothic" panose="020B0502020202020204" pitchFamily="34" charset="0"/>
              </a:rPr>
              <a:t>Testing for HBV, HCV, HIV</a:t>
            </a:r>
          </a:p>
          <a:p>
            <a:pPr marL="914400" lvl="1" indent="-457200">
              <a:buFont typeface="Courier New" panose="02070309020205020404" pitchFamily="49" charset="0"/>
              <a:buChar char="o"/>
            </a:pPr>
            <a:r>
              <a:rPr lang="en-US" sz="2400" dirty="0">
                <a:solidFill>
                  <a:schemeClr val="accent1">
                    <a:lumMod val="50000"/>
                  </a:schemeClr>
                </a:solidFill>
                <a:latin typeface="Century Gothic" panose="020B0502020202020204" pitchFamily="34" charset="0"/>
              </a:rPr>
              <a:t>Preventive treatment when indicated</a:t>
            </a:r>
          </a:p>
          <a:p>
            <a:pPr marL="914400" lvl="1" indent="-457200">
              <a:buFont typeface="Courier New" panose="02070309020205020404" pitchFamily="49" charset="0"/>
              <a:buChar char="o"/>
            </a:pPr>
            <a:r>
              <a:rPr lang="en-US" sz="2400" dirty="0">
                <a:solidFill>
                  <a:schemeClr val="accent1">
                    <a:lumMod val="50000"/>
                  </a:schemeClr>
                </a:solidFill>
                <a:latin typeface="Century Gothic" panose="020B0502020202020204" pitchFamily="34" charset="0"/>
              </a:rPr>
              <a:t>Test blood of source person if HBV/HCV/HIV status unknown, if possible; provide results to exposed employee, if possible</a:t>
            </a:r>
          </a:p>
          <a:p>
            <a:pPr marL="914400" lvl="1" indent="-457200">
              <a:buFont typeface="Courier New" panose="02070309020205020404" pitchFamily="49" charset="0"/>
              <a:buChar char="o"/>
            </a:pPr>
            <a:endParaRPr lang="en-US" dirty="0">
              <a:solidFill>
                <a:schemeClr val="accent1">
                  <a:lumMod val="50000"/>
                </a:schemeClr>
              </a:solidFill>
              <a:latin typeface="Century Gothic" panose="020B0502020202020204" pitchFamily="34" charset="0"/>
            </a:endParaRPr>
          </a:p>
          <a:p>
            <a:pPr marL="457200" indent="-457200">
              <a:buFont typeface="Arial" panose="020B0604020202020204" pitchFamily="34" charset="0"/>
              <a:buChar char="•"/>
            </a:pPr>
            <a:endParaRPr lang="en-US" sz="2800" dirty="0">
              <a:solidFill>
                <a:schemeClr val="accent1">
                  <a:lumMod val="50000"/>
                </a:schemeClr>
              </a:solidFill>
              <a:latin typeface="Century Gothic" panose="020B0502020202020204" pitchFamily="34" charset="0"/>
            </a:endParaRPr>
          </a:p>
          <a:p>
            <a:pPr marL="457200" indent="-457200">
              <a:buFont typeface="Arial" panose="020B0604020202020204" pitchFamily="34" charset="0"/>
              <a:buChar char="•"/>
            </a:pPr>
            <a:endParaRPr lang="en-US" sz="2800" dirty="0">
              <a:solidFill>
                <a:schemeClr val="accent1">
                  <a:lumMod val="50000"/>
                </a:schemeClr>
              </a:solidFill>
              <a:latin typeface="Century Gothic" panose="020B0502020202020204" pitchFamily="34" charset="0"/>
            </a:endParaRPr>
          </a:p>
        </p:txBody>
      </p:sp>
      <p:pic>
        <p:nvPicPr>
          <p:cNvPr id="2" name="Picture 1">
            <a:extLst>
              <a:ext uri="{FF2B5EF4-FFF2-40B4-BE49-F238E27FC236}">
                <a16:creationId xmlns:a16="http://schemas.microsoft.com/office/drawing/2014/main" id="{E869C0DF-CE1B-4BB7-AFB8-73824DBDD570}"/>
              </a:ext>
            </a:extLst>
          </p:cNvPr>
          <p:cNvPicPr>
            <a:picLocks noChangeAspect="1"/>
          </p:cNvPicPr>
          <p:nvPr/>
        </p:nvPicPr>
        <p:blipFill>
          <a:blip r:embed="rId3"/>
          <a:stretch>
            <a:fillRect/>
          </a:stretch>
        </p:blipFill>
        <p:spPr>
          <a:xfrm>
            <a:off x="7621453" y="1583723"/>
            <a:ext cx="4419983" cy="3139712"/>
          </a:xfrm>
          <a:prstGeom prst="rect">
            <a:avLst/>
          </a:prstGeom>
        </p:spPr>
      </p:pic>
    </p:spTree>
    <p:extLst>
      <p:ext uri="{BB962C8B-B14F-4D97-AF65-F5344CB8AC3E}">
        <p14:creationId xmlns:p14="http://schemas.microsoft.com/office/powerpoint/2010/main" val="1410619871"/>
      </p:ext>
    </p:extLst>
  </p:cSld>
  <p:clrMapOvr>
    <a:masterClrMapping/>
  </p:clrMapOvr>
  <mc:AlternateContent xmlns:mc="http://schemas.openxmlformats.org/markup-compatibility/2006" xmlns:p14="http://schemas.microsoft.com/office/powerpoint/2010/main">
    <mc:Choice Requires="p14">
      <p:transition spd="slow" p14:dur="1200" advTm="12907">
        <p14:prism/>
      </p:transition>
    </mc:Choice>
    <mc:Fallback xmlns="">
      <p:transition spd="slow" advTm="12907">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0393" y="187235"/>
            <a:ext cx="11299970" cy="638388"/>
          </a:xfrm>
        </p:spPr>
        <p:txBody>
          <a:bodyPr>
            <a:normAutofit/>
          </a:bodyPr>
          <a:lstStyle/>
          <a:p>
            <a:r>
              <a:rPr lang="en-US" sz="3600" b="1" dirty="0">
                <a:solidFill>
                  <a:srgbClr val="002060"/>
                </a:solidFill>
                <a:latin typeface="+mn-lt"/>
                <a:cs typeface="Times New Roman" panose="02020603050405020304" pitchFamily="18" charset="0"/>
              </a:rPr>
              <a:t>Post-Exposure Evaluation (Continued)</a:t>
            </a:r>
          </a:p>
        </p:txBody>
      </p:sp>
      <p:sp>
        <p:nvSpPr>
          <p:cNvPr id="5" name="Text Placeholder 4">
            <a:extLst>
              <a:ext uri="{FF2B5EF4-FFF2-40B4-BE49-F238E27FC236}">
                <a16:creationId xmlns:a16="http://schemas.microsoft.com/office/drawing/2014/main" id="{C22E58B8-BEB8-472C-8A51-8A601957EB0D}"/>
              </a:ext>
            </a:extLst>
          </p:cNvPr>
          <p:cNvSpPr>
            <a:spLocks noGrp="1"/>
          </p:cNvSpPr>
          <p:nvPr>
            <p:ph type="body" idx="1"/>
          </p:nvPr>
        </p:nvSpPr>
        <p:spPr>
          <a:xfrm>
            <a:off x="150564" y="825623"/>
            <a:ext cx="7351923" cy="4308237"/>
          </a:xfrm>
        </p:spPr>
        <p:txBody>
          <a:bodyPr>
            <a:normAutofit fontScale="92500" lnSpcReduction="10000"/>
          </a:bodyPr>
          <a:lstStyle/>
          <a:p>
            <a:r>
              <a:rPr lang="en-US" sz="2800" u="sng" dirty="0">
                <a:solidFill>
                  <a:schemeClr val="accent1">
                    <a:lumMod val="50000"/>
                  </a:schemeClr>
                </a:solidFill>
                <a:latin typeface="Century Gothic" panose="020B0502020202020204" pitchFamily="34" charset="0"/>
              </a:rPr>
              <a:t>Employer’s Responsibility:</a:t>
            </a:r>
          </a:p>
          <a:p>
            <a:endParaRPr lang="en-US" sz="2800" u="sng" dirty="0">
              <a:solidFill>
                <a:schemeClr val="accent1">
                  <a:lumMod val="50000"/>
                </a:schemeClr>
              </a:solidFill>
              <a:latin typeface="Century Gothic" panose="020B0502020202020204" pitchFamily="34" charset="0"/>
            </a:endParaRP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Provide exposed employee with copy of the evaluating health care professional’s (HCP) written opinion within 15 days of completion of evaluation</a:t>
            </a: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Provide employee with information about laws on confidentiality for the source individual</a:t>
            </a: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Provide post-exposure treatment   as needed, including counseling</a:t>
            </a:r>
          </a:p>
          <a:p>
            <a:pPr marL="457200" indent="-457200">
              <a:buFont typeface="Arial" panose="020B0604020202020204" pitchFamily="34" charset="0"/>
              <a:buChar char="•"/>
            </a:pPr>
            <a:endParaRPr lang="en-US" dirty="0">
              <a:solidFill>
                <a:schemeClr val="accent1">
                  <a:lumMod val="50000"/>
                </a:schemeClr>
              </a:solidFill>
              <a:latin typeface="Century Gothic" panose="020B0502020202020204" pitchFamily="34" charset="0"/>
            </a:endParaRPr>
          </a:p>
          <a:p>
            <a:pPr marL="457200" indent="-457200">
              <a:buFont typeface="Arial" panose="020B0604020202020204" pitchFamily="34" charset="0"/>
              <a:buChar char="•"/>
            </a:pPr>
            <a:endParaRPr lang="en-US" dirty="0">
              <a:solidFill>
                <a:schemeClr val="accent1">
                  <a:lumMod val="50000"/>
                </a:schemeClr>
              </a:solidFill>
              <a:latin typeface="Century Gothic" panose="020B0502020202020204" pitchFamily="34" charset="0"/>
            </a:endParaRPr>
          </a:p>
          <a:p>
            <a:pPr marL="457200" indent="-457200">
              <a:buFont typeface="Arial" panose="020B0604020202020204" pitchFamily="34" charset="0"/>
              <a:buChar char="•"/>
            </a:pPr>
            <a:endParaRPr lang="en-US" sz="2800" dirty="0">
              <a:solidFill>
                <a:schemeClr val="accent1">
                  <a:lumMod val="50000"/>
                </a:schemeClr>
              </a:solidFill>
              <a:latin typeface="Century Gothic" panose="020B0502020202020204" pitchFamily="34" charset="0"/>
            </a:endParaRPr>
          </a:p>
          <a:p>
            <a:pPr marL="457200" indent="-457200">
              <a:buFont typeface="Arial" panose="020B0604020202020204" pitchFamily="34" charset="0"/>
              <a:buChar char="•"/>
            </a:pPr>
            <a:endParaRPr lang="en-US" sz="2800" dirty="0">
              <a:solidFill>
                <a:schemeClr val="accent1">
                  <a:lumMod val="50000"/>
                </a:schemeClr>
              </a:solidFill>
              <a:latin typeface="Century Gothic" panose="020B0502020202020204" pitchFamily="34" charset="0"/>
            </a:endParaRPr>
          </a:p>
        </p:txBody>
      </p:sp>
      <p:pic>
        <p:nvPicPr>
          <p:cNvPr id="2" name="Picture 1">
            <a:extLst>
              <a:ext uri="{FF2B5EF4-FFF2-40B4-BE49-F238E27FC236}">
                <a16:creationId xmlns:a16="http://schemas.microsoft.com/office/drawing/2014/main" id="{E869C0DF-CE1B-4BB7-AFB8-73824DBDD570}"/>
              </a:ext>
            </a:extLst>
          </p:cNvPr>
          <p:cNvPicPr>
            <a:picLocks noChangeAspect="1"/>
          </p:cNvPicPr>
          <p:nvPr/>
        </p:nvPicPr>
        <p:blipFill>
          <a:blip r:embed="rId3"/>
          <a:stretch>
            <a:fillRect/>
          </a:stretch>
        </p:blipFill>
        <p:spPr>
          <a:xfrm>
            <a:off x="7621453" y="1583723"/>
            <a:ext cx="4419983" cy="3139712"/>
          </a:xfrm>
          <a:prstGeom prst="rect">
            <a:avLst/>
          </a:prstGeom>
        </p:spPr>
      </p:pic>
    </p:spTree>
    <p:extLst>
      <p:ext uri="{BB962C8B-B14F-4D97-AF65-F5344CB8AC3E}">
        <p14:creationId xmlns:p14="http://schemas.microsoft.com/office/powerpoint/2010/main" val="3146242784"/>
      </p:ext>
    </p:extLst>
  </p:cSld>
  <p:clrMapOvr>
    <a:masterClrMapping/>
  </p:clrMapOvr>
  <mc:AlternateContent xmlns:mc="http://schemas.openxmlformats.org/markup-compatibility/2006" xmlns:p14="http://schemas.microsoft.com/office/powerpoint/2010/main">
    <mc:Choice Requires="p14">
      <p:transition spd="slow" p14:dur="1200" advTm="12907">
        <p14:prism/>
      </p:transition>
    </mc:Choice>
    <mc:Fallback xmlns="">
      <p:transition spd="slow" advTm="12907">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0393" y="187235"/>
            <a:ext cx="11299970" cy="638388"/>
          </a:xfrm>
        </p:spPr>
        <p:txBody>
          <a:bodyPr>
            <a:normAutofit/>
          </a:bodyPr>
          <a:lstStyle/>
          <a:p>
            <a:r>
              <a:rPr lang="en-US" sz="3600" b="1" dirty="0">
                <a:solidFill>
                  <a:srgbClr val="002060"/>
                </a:solidFill>
                <a:latin typeface="+mn-lt"/>
                <a:cs typeface="Times New Roman" panose="02020603050405020304" pitchFamily="18" charset="0"/>
              </a:rPr>
              <a:t>Recordkeeping </a:t>
            </a:r>
          </a:p>
        </p:txBody>
      </p:sp>
      <p:sp>
        <p:nvSpPr>
          <p:cNvPr id="5" name="Text Placeholder 4">
            <a:extLst>
              <a:ext uri="{FF2B5EF4-FFF2-40B4-BE49-F238E27FC236}">
                <a16:creationId xmlns:a16="http://schemas.microsoft.com/office/drawing/2014/main" id="{C22E58B8-BEB8-472C-8A51-8A601957EB0D}"/>
              </a:ext>
            </a:extLst>
          </p:cNvPr>
          <p:cNvSpPr>
            <a:spLocks noGrp="1"/>
          </p:cNvSpPr>
          <p:nvPr>
            <p:ph type="body" idx="1"/>
          </p:nvPr>
        </p:nvSpPr>
        <p:spPr>
          <a:xfrm>
            <a:off x="150565" y="825623"/>
            <a:ext cx="4829060" cy="4308237"/>
          </a:xfrm>
        </p:spPr>
        <p:txBody>
          <a:bodyPr>
            <a:normAutofit/>
          </a:bodyPr>
          <a:lstStyle/>
          <a:p>
            <a:r>
              <a:rPr lang="en-US" sz="2800" u="sng" dirty="0">
                <a:solidFill>
                  <a:schemeClr val="accent1">
                    <a:lumMod val="50000"/>
                  </a:schemeClr>
                </a:solidFill>
                <a:latin typeface="Century Gothic" panose="020B0502020202020204" pitchFamily="34" charset="0"/>
              </a:rPr>
              <a:t>Medical and Training:</a:t>
            </a:r>
          </a:p>
          <a:p>
            <a:endParaRPr lang="en-US" sz="2800" u="sng" dirty="0">
              <a:solidFill>
                <a:schemeClr val="accent1">
                  <a:lumMod val="50000"/>
                </a:schemeClr>
              </a:solidFill>
              <a:latin typeface="Century Gothic" panose="020B0502020202020204" pitchFamily="34" charset="0"/>
            </a:endParaRP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Medical</a:t>
            </a:r>
          </a:p>
          <a:p>
            <a:pPr marL="914400" lvl="1" indent="-457200">
              <a:buFont typeface="Courier New" panose="02070309020205020404" pitchFamily="49" charset="0"/>
              <a:buChar char="o"/>
            </a:pPr>
            <a:r>
              <a:rPr lang="en-US" dirty="0">
                <a:solidFill>
                  <a:schemeClr val="accent1">
                    <a:lumMod val="50000"/>
                  </a:schemeClr>
                </a:solidFill>
                <a:latin typeface="Century Gothic" panose="020B0502020202020204" pitchFamily="34" charset="0"/>
              </a:rPr>
              <a:t>Confidential</a:t>
            </a:r>
          </a:p>
          <a:p>
            <a:pPr marL="914400" lvl="1" indent="-457200">
              <a:buFont typeface="Courier New" panose="02070309020205020404" pitchFamily="49" charset="0"/>
              <a:buChar char="o"/>
            </a:pPr>
            <a:r>
              <a:rPr lang="en-US" dirty="0">
                <a:solidFill>
                  <a:schemeClr val="accent1">
                    <a:lumMod val="50000"/>
                  </a:schemeClr>
                </a:solidFill>
                <a:latin typeface="Century Gothic" panose="020B0502020202020204" pitchFamily="34" charset="0"/>
              </a:rPr>
              <a:t>Hepatitis B vaccination and post-exposure evaluations</a:t>
            </a:r>
          </a:p>
          <a:p>
            <a:pPr marL="914400" lvl="1" indent="-457200">
              <a:buFont typeface="Courier New" panose="02070309020205020404" pitchFamily="49" charset="0"/>
              <a:buChar char="o"/>
            </a:pPr>
            <a:r>
              <a:rPr lang="en-US" dirty="0">
                <a:solidFill>
                  <a:schemeClr val="accent1">
                    <a:lumMod val="50000"/>
                  </a:schemeClr>
                </a:solidFill>
                <a:latin typeface="Century Gothic" panose="020B0502020202020204" pitchFamily="34" charset="0"/>
              </a:rPr>
              <a:t>HCP’s written opinions</a:t>
            </a:r>
          </a:p>
          <a:p>
            <a:pPr marL="914400" lvl="1" indent="-457200">
              <a:buFont typeface="Courier New" panose="02070309020205020404" pitchFamily="49" charset="0"/>
              <a:buChar char="o"/>
            </a:pPr>
            <a:r>
              <a:rPr lang="en-US" dirty="0">
                <a:solidFill>
                  <a:schemeClr val="accent1">
                    <a:lumMod val="50000"/>
                  </a:schemeClr>
                </a:solidFill>
                <a:latin typeface="Century Gothic" panose="020B0502020202020204" pitchFamily="34" charset="0"/>
              </a:rPr>
              <a:t>Information provided to HCP as required</a:t>
            </a:r>
          </a:p>
          <a:p>
            <a:pPr marL="914400" lvl="1" indent="-457200">
              <a:buFont typeface="Courier New" panose="02070309020205020404" pitchFamily="49" charset="0"/>
              <a:buChar char="o"/>
            </a:pPr>
            <a:r>
              <a:rPr lang="en-US" dirty="0">
                <a:solidFill>
                  <a:schemeClr val="accent1">
                    <a:lumMod val="50000"/>
                  </a:schemeClr>
                </a:solidFill>
                <a:latin typeface="Century Gothic" panose="020B0502020202020204" pitchFamily="34" charset="0"/>
              </a:rPr>
              <a:t>Maintain for length of employment 30+ years</a:t>
            </a:r>
          </a:p>
          <a:p>
            <a:pPr marL="914400" lvl="1" indent="-457200">
              <a:buFont typeface="Courier New" panose="02070309020205020404" pitchFamily="49" charset="0"/>
              <a:buChar char="o"/>
            </a:pPr>
            <a:endParaRPr lang="en-US" dirty="0">
              <a:solidFill>
                <a:schemeClr val="accent1">
                  <a:lumMod val="50000"/>
                </a:schemeClr>
              </a:solidFill>
              <a:latin typeface="Century Gothic" panose="020B0502020202020204" pitchFamily="34" charset="0"/>
            </a:endParaRPr>
          </a:p>
          <a:p>
            <a:pPr marL="457200" indent="-457200">
              <a:buFont typeface="Arial" panose="020B0604020202020204" pitchFamily="34" charset="0"/>
              <a:buChar char="•"/>
            </a:pPr>
            <a:endParaRPr lang="en-US" dirty="0">
              <a:solidFill>
                <a:schemeClr val="accent1">
                  <a:lumMod val="50000"/>
                </a:schemeClr>
              </a:solidFill>
              <a:latin typeface="Century Gothic" panose="020B0502020202020204" pitchFamily="34" charset="0"/>
            </a:endParaRPr>
          </a:p>
          <a:p>
            <a:pPr marL="457200" indent="-457200">
              <a:buFont typeface="Arial" panose="020B0604020202020204" pitchFamily="34" charset="0"/>
              <a:buChar char="•"/>
            </a:pPr>
            <a:endParaRPr lang="en-US" sz="2800" dirty="0">
              <a:solidFill>
                <a:schemeClr val="accent1">
                  <a:lumMod val="50000"/>
                </a:schemeClr>
              </a:solidFill>
              <a:latin typeface="Century Gothic" panose="020B0502020202020204" pitchFamily="34" charset="0"/>
            </a:endParaRPr>
          </a:p>
          <a:p>
            <a:pPr marL="457200" indent="-457200">
              <a:buFont typeface="Arial" panose="020B0604020202020204" pitchFamily="34" charset="0"/>
              <a:buChar char="•"/>
            </a:pPr>
            <a:endParaRPr lang="en-US" sz="2800" dirty="0">
              <a:solidFill>
                <a:schemeClr val="accent1">
                  <a:lumMod val="50000"/>
                </a:schemeClr>
              </a:solidFill>
              <a:latin typeface="Century Gothic" panose="020B0502020202020204" pitchFamily="34" charset="0"/>
            </a:endParaRPr>
          </a:p>
        </p:txBody>
      </p:sp>
      <p:sp>
        <p:nvSpPr>
          <p:cNvPr id="6" name="Text Placeholder 4">
            <a:extLst>
              <a:ext uri="{FF2B5EF4-FFF2-40B4-BE49-F238E27FC236}">
                <a16:creationId xmlns:a16="http://schemas.microsoft.com/office/drawing/2014/main" id="{342C296E-2327-4140-AB98-54198361BFB5}"/>
              </a:ext>
            </a:extLst>
          </p:cNvPr>
          <p:cNvSpPr txBox="1">
            <a:spLocks/>
          </p:cNvSpPr>
          <p:nvPr/>
        </p:nvSpPr>
        <p:spPr>
          <a:xfrm>
            <a:off x="7678757" y="825622"/>
            <a:ext cx="4202850" cy="430823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US" sz="2800" u="sng" dirty="0">
              <a:solidFill>
                <a:schemeClr val="accent1">
                  <a:lumMod val="50000"/>
                </a:schemeClr>
              </a:solidFill>
              <a:latin typeface="Century Gothic" panose="020B0502020202020204" pitchFamily="34" charset="0"/>
            </a:endParaRPr>
          </a:p>
          <a:p>
            <a:endParaRPr lang="en-US" sz="2800" u="sng" dirty="0">
              <a:solidFill>
                <a:schemeClr val="accent1">
                  <a:lumMod val="50000"/>
                </a:schemeClr>
              </a:solidFill>
              <a:latin typeface="Century Gothic" panose="020B0502020202020204" pitchFamily="34" charset="0"/>
            </a:endParaRPr>
          </a:p>
          <a:p>
            <a:pPr marL="457200" indent="-457200">
              <a:buFont typeface="Arial" panose="020B0604020202020204" pitchFamily="34" charset="0"/>
              <a:buChar char="•"/>
            </a:pPr>
            <a:r>
              <a:rPr lang="en-US" sz="2800" dirty="0">
                <a:solidFill>
                  <a:schemeClr val="accent1">
                    <a:lumMod val="50000"/>
                  </a:schemeClr>
                </a:solidFill>
                <a:latin typeface="Century Gothic" panose="020B0502020202020204" pitchFamily="34" charset="0"/>
              </a:rPr>
              <a:t>Training</a:t>
            </a:r>
          </a:p>
          <a:p>
            <a:pPr marL="914400" lvl="1" indent="-457200">
              <a:buFont typeface="Courier New" panose="02070309020205020404" pitchFamily="49" charset="0"/>
              <a:buChar char="o"/>
            </a:pPr>
            <a:r>
              <a:rPr lang="en-US" dirty="0">
                <a:solidFill>
                  <a:schemeClr val="accent1">
                    <a:lumMod val="50000"/>
                  </a:schemeClr>
                </a:solidFill>
                <a:latin typeface="Century Gothic" panose="020B0502020202020204" pitchFamily="34" charset="0"/>
              </a:rPr>
              <a:t>Dates</a:t>
            </a:r>
          </a:p>
          <a:p>
            <a:pPr marL="914400" lvl="1" indent="-457200">
              <a:buFont typeface="Courier New" panose="02070309020205020404" pitchFamily="49" charset="0"/>
              <a:buChar char="o"/>
            </a:pPr>
            <a:r>
              <a:rPr lang="en-US" dirty="0">
                <a:solidFill>
                  <a:schemeClr val="accent1">
                    <a:lumMod val="50000"/>
                  </a:schemeClr>
                </a:solidFill>
                <a:latin typeface="Century Gothic" panose="020B0502020202020204" pitchFamily="34" charset="0"/>
              </a:rPr>
              <a:t>Content summary</a:t>
            </a:r>
          </a:p>
          <a:p>
            <a:pPr marL="914400" lvl="1" indent="-457200">
              <a:buFont typeface="Courier New" panose="02070309020205020404" pitchFamily="49" charset="0"/>
              <a:buChar char="o"/>
            </a:pPr>
            <a:r>
              <a:rPr lang="en-US" dirty="0">
                <a:solidFill>
                  <a:schemeClr val="accent1">
                    <a:lumMod val="50000"/>
                  </a:schemeClr>
                </a:solidFill>
                <a:latin typeface="Century Gothic" panose="020B0502020202020204" pitchFamily="34" charset="0"/>
              </a:rPr>
              <a:t>Trainer name and qualifications</a:t>
            </a:r>
          </a:p>
          <a:p>
            <a:pPr marL="914400" lvl="1" indent="-457200">
              <a:buFont typeface="Courier New" panose="02070309020205020404" pitchFamily="49" charset="0"/>
              <a:buChar char="o"/>
            </a:pPr>
            <a:r>
              <a:rPr lang="en-US" dirty="0">
                <a:solidFill>
                  <a:schemeClr val="accent1">
                    <a:lumMod val="50000"/>
                  </a:schemeClr>
                </a:solidFill>
                <a:latin typeface="Century Gothic" panose="020B0502020202020204" pitchFamily="34" charset="0"/>
              </a:rPr>
              <a:t>Attendee’s names and job titles</a:t>
            </a:r>
          </a:p>
          <a:p>
            <a:pPr marL="914400" lvl="1" indent="-457200">
              <a:buFont typeface="Courier New" panose="02070309020205020404" pitchFamily="49" charset="0"/>
              <a:buChar char="o"/>
            </a:pPr>
            <a:r>
              <a:rPr lang="en-US" dirty="0">
                <a:solidFill>
                  <a:schemeClr val="accent1">
                    <a:lumMod val="50000"/>
                  </a:schemeClr>
                </a:solidFill>
                <a:latin typeface="Century Gothic" panose="020B0502020202020204" pitchFamily="34" charset="0"/>
              </a:rPr>
              <a:t>Maintain for 5 years</a:t>
            </a:r>
          </a:p>
          <a:p>
            <a:pPr marL="914400" lvl="1" indent="-457200">
              <a:buFont typeface="Courier New" panose="02070309020205020404" pitchFamily="49" charset="0"/>
              <a:buChar char="o"/>
            </a:pPr>
            <a:endParaRPr lang="en-US" dirty="0">
              <a:solidFill>
                <a:schemeClr val="accent1">
                  <a:lumMod val="50000"/>
                </a:schemeClr>
              </a:solidFill>
              <a:latin typeface="Century Gothic" panose="020B0502020202020204" pitchFamily="34" charset="0"/>
            </a:endParaRPr>
          </a:p>
          <a:p>
            <a:pPr marL="457200" indent="-457200">
              <a:buFont typeface="Arial" panose="020B0604020202020204" pitchFamily="34" charset="0"/>
              <a:buChar char="•"/>
            </a:pPr>
            <a:endParaRPr lang="en-US" dirty="0">
              <a:solidFill>
                <a:schemeClr val="accent1">
                  <a:lumMod val="50000"/>
                </a:schemeClr>
              </a:solidFill>
              <a:latin typeface="Century Gothic" panose="020B0502020202020204" pitchFamily="34" charset="0"/>
            </a:endParaRPr>
          </a:p>
          <a:p>
            <a:pPr marL="457200" indent="-457200">
              <a:buFont typeface="Arial" panose="020B0604020202020204" pitchFamily="34" charset="0"/>
              <a:buChar char="•"/>
            </a:pPr>
            <a:endParaRPr lang="en-US" sz="2800" dirty="0">
              <a:solidFill>
                <a:schemeClr val="accent1">
                  <a:lumMod val="50000"/>
                </a:schemeClr>
              </a:solidFill>
              <a:latin typeface="Century Gothic" panose="020B0502020202020204" pitchFamily="34" charset="0"/>
            </a:endParaRPr>
          </a:p>
          <a:p>
            <a:pPr marL="457200" indent="-457200">
              <a:buFont typeface="Arial" panose="020B0604020202020204" pitchFamily="34" charset="0"/>
              <a:buChar char="•"/>
            </a:pPr>
            <a:endParaRPr lang="en-US" sz="2800" dirty="0">
              <a:solidFill>
                <a:schemeClr val="accent1">
                  <a:lumMod val="50000"/>
                </a:schemeClr>
              </a:solidFill>
              <a:latin typeface="Century Gothic" panose="020B0502020202020204" pitchFamily="34" charset="0"/>
            </a:endParaRPr>
          </a:p>
        </p:txBody>
      </p:sp>
      <p:pic>
        <p:nvPicPr>
          <p:cNvPr id="7" name="Picture 6">
            <a:extLst>
              <a:ext uri="{FF2B5EF4-FFF2-40B4-BE49-F238E27FC236}">
                <a16:creationId xmlns:a16="http://schemas.microsoft.com/office/drawing/2014/main" id="{68370C7B-A58C-4B36-A740-6CCBF612FC8D}"/>
              </a:ext>
            </a:extLst>
          </p:cNvPr>
          <p:cNvPicPr>
            <a:picLocks noChangeAspect="1"/>
          </p:cNvPicPr>
          <p:nvPr/>
        </p:nvPicPr>
        <p:blipFill>
          <a:blip r:embed="rId3"/>
          <a:stretch>
            <a:fillRect/>
          </a:stretch>
        </p:blipFill>
        <p:spPr>
          <a:xfrm>
            <a:off x="5543440" y="1819918"/>
            <a:ext cx="1705659" cy="3218163"/>
          </a:xfrm>
          <a:prstGeom prst="rect">
            <a:avLst/>
          </a:prstGeom>
        </p:spPr>
      </p:pic>
    </p:spTree>
    <p:extLst>
      <p:ext uri="{BB962C8B-B14F-4D97-AF65-F5344CB8AC3E}">
        <p14:creationId xmlns:p14="http://schemas.microsoft.com/office/powerpoint/2010/main" val="1205323682"/>
      </p:ext>
    </p:extLst>
  </p:cSld>
  <p:clrMapOvr>
    <a:masterClrMapping/>
  </p:clrMapOvr>
  <mc:AlternateContent xmlns:mc="http://schemas.openxmlformats.org/markup-compatibility/2006" xmlns:p14="http://schemas.microsoft.com/office/powerpoint/2010/main">
    <mc:Choice Requires="p14">
      <p:transition spd="slow" p14:dur="1200" advTm="12907">
        <p14:prism/>
      </p:transition>
    </mc:Choice>
    <mc:Fallback xmlns="">
      <p:transition spd="slow" advTm="12907">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0393" y="187235"/>
            <a:ext cx="11299970" cy="638388"/>
          </a:xfrm>
        </p:spPr>
        <p:txBody>
          <a:bodyPr>
            <a:normAutofit/>
          </a:bodyPr>
          <a:lstStyle/>
          <a:p>
            <a:r>
              <a:rPr lang="en-US" sz="3600" b="1" dirty="0">
                <a:solidFill>
                  <a:srgbClr val="002060"/>
                </a:solidFill>
                <a:latin typeface="+mn-lt"/>
                <a:cs typeface="Times New Roman" panose="02020603050405020304" pitchFamily="18" charset="0"/>
              </a:rPr>
              <a:t>HIV-AIDS Attitude and Behavior </a:t>
            </a:r>
          </a:p>
        </p:txBody>
      </p:sp>
      <p:sp>
        <p:nvSpPr>
          <p:cNvPr id="5" name="Text Placeholder 4">
            <a:extLst>
              <a:ext uri="{FF2B5EF4-FFF2-40B4-BE49-F238E27FC236}">
                <a16:creationId xmlns:a16="http://schemas.microsoft.com/office/drawing/2014/main" id="{C22E58B8-BEB8-472C-8A51-8A601957EB0D}"/>
              </a:ext>
            </a:extLst>
          </p:cNvPr>
          <p:cNvSpPr>
            <a:spLocks noGrp="1"/>
          </p:cNvSpPr>
          <p:nvPr>
            <p:ph type="body" idx="1"/>
          </p:nvPr>
        </p:nvSpPr>
        <p:spPr>
          <a:xfrm>
            <a:off x="150565" y="825623"/>
            <a:ext cx="11595958" cy="4308237"/>
          </a:xfrm>
        </p:spPr>
        <p:txBody>
          <a:bodyPr>
            <a:normAutofit fontScale="62500" lnSpcReduction="20000"/>
          </a:bodyPr>
          <a:lstStyle/>
          <a:p>
            <a:r>
              <a:rPr lang="en-US" sz="3800" u="sng" dirty="0">
                <a:solidFill>
                  <a:schemeClr val="accent1">
                    <a:lumMod val="50000"/>
                  </a:schemeClr>
                </a:solidFill>
                <a:latin typeface="Century Gothic" panose="020B0502020202020204" pitchFamily="34" charset="0"/>
              </a:rPr>
              <a:t>Education:</a:t>
            </a:r>
          </a:p>
          <a:p>
            <a:pPr marL="457200" indent="-457200">
              <a:buFont typeface="Arial" panose="020B0604020202020204" pitchFamily="34" charset="0"/>
              <a:buChar char="•"/>
            </a:pPr>
            <a:r>
              <a:rPr lang="en-US" sz="3800" dirty="0">
                <a:solidFill>
                  <a:schemeClr val="accent1">
                    <a:lumMod val="50000"/>
                  </a:schemeClr>
                </a:solidFill>
                <a:latin typeface="Century Gothic" panose="020B0502020202020204" pitchFamily="34" charset="0"/>
              </a:rPr>
              <a:t>HIV-AIDS induced stigma and discrimination results from a lack of education and understanding the facts of HIV-AIDS </a:t>
            </a:r>
          </a:p>
          <a:p>
            <a:pPr marL="914400" lvl="1" indent="-457200">
              <a:buFont typeface="Courier New" panose="02070309020205020404" pitchFamily="49" charset="0"/>
              <a:buChar char="o"/>
            </a:pPr>
            <a:endParaRPr lang="en-US" dirty="0">
              <a:solidFill>
                <a:schemeClr val="accent1">
                  <a:lumMod val="50000"/>
                </a:schemeClr>
              </a:solidFill>
              <a:latin typeface="Century Gothic" panose="020B0502020202020204" pitchFamily="34" charset="0"/>
            </a:endParaRPr>
          </a:p>
          <a:p>
            <a:pPr marL="914400" lvl="1" indent="-457200">
              <a:buFont typeface="Courier New" panose="02070309020205020404" pitchFamily="49" charset="0"/>
              <a:buChar char="o"/>
            </a:pPr>
            <a:r>
              <a:rPr lang="en-US" sz="3400" dirty="0">
                <a:solidFill>
                  <a:schemeClr val="accent1">
                    <a:lumMod val="50000"/>
                  </a:schemeClr>
                </a:solidFill>
                <a:latin typeface="Century Gothic" panose="020B0502020202020204" pitchFamily="34" charset="0"/>
              </a:rPr>
              <a:t>HIV-AIDS stigma drives acts of discrimination in all sectors of society, including health care, education, the workplace, the justice system, families, and communities</a:t>
            </a:r>
          </a:p>
          <a:p>
            <a:pPr marL="914400" lvl="1" indent="-457200">
              <a:buFont typeface="Courier New" panose="02070309020205020404" pitchFamily="49" charset="0"/>
              <a:buChar char="o"/>
            </a:pPr>
            <a:r>
              <a:rPr lang="en-US" sz="3400" dirty="0">
                <a:solidFill>
                  <a:schemeClr val="accent1">
                    <a:lumMod val="50000"/>
                  </a:schemeClr>
                </a:solidFill>
                <a:latin typeface="Century Gothic" panose="020B0502020202020204" pitchFamily="34" charset="0"/>
              </a:rPr>
              <a:t>Breaking down HIV-AIDS stigma is a critical part of ending the HIV epidemic</a:t>
            </a:r>
          </a:p>
          <a:p>
            <a:pPr marL="914400" lvl="1" indent="-457200">
              <a:buFont typeface="Courier New" panose="02070309020205020404" pitchFamily="49" charset="0"/>
              <a:buChar char="o"/>
            </a:pPr>
            <a:r>
              <a:rPr lang="en-US" sz="3400" dirty="0">
                <a:solidFill>
                  <a:schemeClr val="accent1">
                    <a:lumMod val="50000"/>
                  </a:schemeClr>
                </a:solidFill>
                <a:latin typeface="Century Gothic" panose="020B0502020202020204" pitchFamily="34" charset="0"/>
              </a:rPr>
              <a:t>Educate others to correct myths and stereotypes about HIV-AIDS </a:t>
            </a:r>
          </a:p>
          <a:p>
            <a:pPr marL="914400" lvl="1" indent="-457200">
              <a:buFont typeface="Courier New" panose="02070309020205020404" pitchFamily="49" charset="0"/>
              <a:buChar char="o"/>
            </a:pPr>
            <a:r>
              <a:rPr lang="en-US" sz="3400" dirty="0">
                <a:solidFill>
                  <a:schemeClr val="accent1">
                    <a:lumMod val="50000"/>
                  </a:schemeClr>
                </a:solidFill>
                <a:latin typeface="Century Gothic" panose="020B0502020202020204" pitchFamily="34" charset="0"/>
              </a:rPr>
              <a:t>Keep up to date on the latest HIV-AIDS:</a:t>
            </a:r>
          </a:p>
          <a:p>
            <a:pPr marL="1257300" lvl="2" indent="-342900">
              <a:buFont typeface="Arial" panose="020B0604020202020204" pitchFamily="34" charset="0"/>
              <a:buChar char="•"/>
            </a:pPr>
            <a:r>
              <a:rPr lang="en-US" sz="3400" dirty="0">
                <a:solidFill>
                  <a:schemeClr val="accent1">
                    <a:lumMod val="50000"/>
                  </a:schemeClr>
                </a:solidFill>
                <a:latin typeface="Century Gothic" panose="020B0502020202020204" pitchFamily="34" charset="0"/>
              </a:rPr>
              <a:t>Statistics</a:t>
            </a:r>
          </a:p>
          <a:p>
            <a:pPr marL="1257300" lvl="2" indent="-342900">
              <a:buFont typeface="Arial" panose="020B0604020202020204" pitchFamily="34" charset="0"/>
              <a:buChar char="•"/>
            </a:pPr>
            <a:r>
              <a:rPr lang="en-US" sz="3400" dirty="0">
                <a:solidFill>
                  <a:schemeClr val="accent1">
                    <a:lumMod val="50000"/>
                  </a:schemeClr>
                </a:solidFill>
                <a:latin typeface="Century Gothic" panose="020B0502020202020204" pitchFamily="34" charset="0"/>
              </a:rPr>
              <a:t>Prevention</a:t>
            </a:r>
          </a:p>
          <a:p>
            <a:pPr marL="1257300" lvl="2" indent="-342900">
              <a:buFont typeface="Arial" panose="020B0604020202020204" pitchFamily="34" charset="0"/>
              <a:buChar char="•"/>
            </a:pPr>
            <a:r>
              <a:rPr lang="en-US" sz="3400" dirty="0">
                <a:solidFill>
                  <a:schemeClr val="accent1">
                    <a:lumMod val="50000"/>
                  </a:schemeClr>
                </a:solidFill>
                <a:latin typeface="Century Gothic" panose="020B0502020202020204" pitchFamily="34" charset="0"/>
              </a:rPr>
              <a:t>Treatment</a:t>
            </a:r>
          </a:p>
          <a:p>
            <a:pPr marL="1257300" lvl="2" indent="-342900">
              <a:buFont typeface="Arial" panose="020B0604020202020204" pitchFamily="34" charset="0"/>
              <a:buChar char="•"/>
            </a:pPr>
            <a:r>
              <a:rPr lang="en-US" sz="3400" dirty="0">
                <a:solidFill>
                  <a:schemeClr val="accent1">
                    <a:lumMod val="50000"/>
                  </a:schemeClr>
                </a:solidFill>
                <a:latin typeface="Century Gothic" panose="020B0502020202020204" pitchFamily="34" charset="0"/>
              </a:rPr>
              <a:t>Testing  </a:t>
            </a:r>
          </a:p>
          <a:p>
            <a:pPr marL="457200" indent="-457200">
              <a:buFont typeface="Arial" panose="020B0604020202020204" pitchFamily="34" charset="0"/>
              <a:buChar char="•"/>
            </a:pPr>
            <a:endParaRPr lang="en-US" dirty="0">
              <a:solidFill>
                <a:schemeClr val="accent1">
                  <a:lumMod val="50000"/>
                </a:schemeClr>
              </a:solidFill>
              <a:latin typeface="Century Gothic" panose="020B0502020202020204" pitchFamily="34" charset="0"/>
            </a:endParaRPr>
          </a:p>
          <a:p>
            <a:pPr marL="457200" indent="-457200">
              <a:buFont typeface="Arial" panose="020B0604020202020204" pitchFamily="34" charset="0"/>
              <a:buChar char="•"/>
            </a:pPr>
            <a:endParaRPr lang="en-US" sz="2800" dirty="0">
              <a:solidFill>
                <a:schemeClr val="accent1">
                  <a:lumMod val="50000"/>
                </a:schemeClr>
              </a:solidFill>
              <a:latin typeface="Century Gothic" panose="020B0502020202020204" pitchFamily="34" charset="0"/>
            </a:endParaRPr>
          </a:p>
          <a:p>
            <a:pPr marL="457200" indent="-457200">
              <a:buFont typeface="Arial" panose="020B0604020202020204" pitchFamily="34" charset="0"/>
              <a:buChar char="•"/>
            </a:pPr>
            <a:endParaRPr lang="en-US" sz="2800"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958502126"/>
      </p:ext>
    </p:extLst>
  </p:cSld>
  <p:clrMapOvr>
    <a:masterClrMapping/>
  </p:clrMapOvr>
  <mc:AlternateContent xmlns:mc="http://schemas.openxmlformats.org/markup-compatibility/2006">
    <mc:Choice xmlns:p14="http://schemas.microsoft.com/office/powerpoint/2010/main" Requires="p14">
      <p:transition spd="slow" p14:dur="1200" advTm="12907">
        <p14:prism/>
      </p:transition>
    </mc:Choice>
    <mc:Fallback>
      <p:transition spd="slow" advTm="12907">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3717" y="65632"/>
            <a:ext cx="2784566" cy="1083899"/>
          </a:xfrm>
        </p:spPr>
        <p:txBody>
          <a:bodyPr/>
          <a:lstStyle/>
          <a:p>
            <a:r>
              <a:rPr lang="en-US" dirty="0">
                <a:solidFill>
                  <a:schemeClr val="accent1">
                    <a:lumMod val="50000"/>
                  </a:schemeClr>
                </a:solidFill>
                <a:latin typeface="Times New Roman" panose="02020603050405020304" pitchFamily="18" charset="0"/>
                <a:cs typeface="Times New Roman" panose="02020603050405020304" pitchFamily="18" charset="0"/>
              </a:rPr>
              <a:t>Questions?</a:t>
            </a:r>
          </a:p>
        </p:txBody>
      </p:sp>
      <p:sp>
        <p:nvSpPr>
          <p:cNvPr id="3" name="Content Placeholder 2"/>
          <p:cNvSpPr>
            <a:spLocks noGrp="1"/>
          </p:cNvSpPr>
          <p:nvPr>
            <p:ph idx="1"/>
          </p:nvPr>
        </p:nvSpPr>
        <p:spPr>
          <a:xfrm>
            <a:off x="1981200" y="1422763"/>
            <a:ext cx="8229600" cy="3724003"/>
          </a:xfrm>
        </p:spPr>
        <p:txBody>
          <a:bodyPr>
            <a:normAutofit lnSpcReduction="10000"/>
          </a:bodyPr>
          <a:lstStyle/>
          <a:p>
            <a:r>
              <a:rPr lang="en-US" b="1" dirty="0">
                <a:solidFill>
                  <a:schemeClr val="accent1">
                    <a:lumMod val="50000"/>
                  </a:schemeClr>
                </a:solidFill>
                <a:latin typeface="Times New Roman" panose="02020603050405020304" pitchFamily="18" charset="0"/>
                <a:cs typeface="Times New Roman" panose="02020603050405020304" pitchFamily="18" charset="0"/>
              </a:rPr>
              <a:t>Please refer all questions to:</a:t>
            </a:r>
          </a:p>
          <a:p>
            <a:pPr lvl="1">
              <a:buNone/>
            </a:pPr>
            <a:r>
              <a:rPr lang="en-US" sz="2800" b="1" dirty="0">
                <a:solidFill>
                  <a:schemeClr val="accent1">
                    <a:lumMod val="50000"/>
                  </a:schemeClr>
                </a:solidFill>
                <a:latin typeface="Times New Roman" panose="02020603050405020304" pitchFamily="18" charset="0"/>
                <a:cs typeface="Times New Roman" panose="02020603050405020304" pitchFamily="18" charset="0"/>
              </a:rPr>
              <a:t>Robert G. Andrew, II</a:t>
            </a:r>
          </a:p>
          <a:p>
            <a:pPr lvl="1">
              <a:buNone/>
            </a:pPr>
            <a:r>
              <a:rPr lang="en-US" sz="2800" b="1" dirty="0">
                <a:solidFill>
                  <a:schemeClr val="accent1">
                    <a:lumMod val="50000"/>
                  </a:schemeClr>
                </a:solidFill>
                <a:latin typeface="Times New Roman" panose="02020603050405020304" pitchFamily="18" charset="0"/>
                <a:cs typeface="Times New Roman" panose="02020603050405020304" pitchFamily="18" charset="0"/>
              </a:rPr>
              <a:t>Director of Education &amp; Training  </a:t>
            </a:r>
          </a:p>
          <a:p>
            <a:pPr lvl="1">
              <a:buNone/>
            </a:pPr>
            <a:r>
              <a:rPr lang="en-US" sz="2800" b="1" dirty="0">
                <a:solidFill>
                  <a:schemeClr val="accent1">
                    <a:lumMod val="50000"/>
                  </a:schemeClr>
                </a:solidFill>
                <a:latin typeface="Times New Roman" panose="02020603050405020304" pitchFamily="18" charset="0"/>
                <a:cs typeface="Times New Roman" panose="02020603050405020304" pitchFamily="18" charset="0"/>
              </a:rPr>
              <a:t>Kentucky Board of Emergency Medical Services</a:t>
            </a:r>
          </a:p>
          <a:p>
            <a:pPr lvl="1">
              <a:buNone/>
            </a:pPr>
            <a:r>
              <a:rPr lang="en-US" sz="2800" b="1" dirty="0">
                <a:solidFill>
                  <a:schemeClr val="accent1">
                    <a:lumMod val="50000"/>
                  </a:schemeClr>
                </a:solidFill>
                <a:latin typeface="Times New Roman" panose="02020603050405020304" pitchFamily="18" charset="0"/>
                <a:cs typeface="Times New Roman" panose="02020603050405020304" pitchFamily="18" charset="0"/>
              </a:rPr>
              <a:t>2464 Fortune Drive, Suite 195</a:t>
            </a:r>
          </a:p>
          <a:p>
            <a:pPr lvl="1">
              <a:buNone/>
            </a:pPr>
            <a:r>
              <a:rPr lang="en-US" sz="2800" b="1" dirty="0">
                <a:solidFill>
                  <a:schemeClr val="accent1">
                    <a:lumMod val="50000"/>
                  </a:schemeClr>
                </a:solidFill>
                <a:latin typeface="Times New Roman" panose="02020603050405020304" pitchFamily="18" charset="0"/>
                <a:cs typeface="Times New Roman" panose="02020603050405020304" pitchFamily="18" charset="0"/>
              </a:rPr>
              <a:t>Lexington, KY 40509</a:t>
            </a:r>
          </a:p>
          <a:p>
            <a:pPr lvl="1">
              <a:buNone/>
            </a:pPr>
            <a:r>
              <a:rPr lang="en-US" sz="2800" b="1" dirty="0">
                <a:solidFill>
                  <a:schemeClr val="accent1">
                    <a:lumMod val="50000"/>
                  </a:schemeClr>
                </a:solidFill>
                <a:latin typeface="Times New Roman" panose="02020603050405020304" pitchFamily="18" charset="0"/>
                <a:cs typeface="Times New Roman" panose="02020603050405020304" pitchFamily="18" charset="0"/>
              </a:rPr>
              <a:t>(859) 256-3577</a:t>
            </a:r>
          </a:p>
          <a:p>
            <a:pPr lvl="1">
              <a:buNone/>
            </a:pPr>
            <a:r>
              <a:rPr lang="en-US" sz="2800" b="1" dirty="0">
                <a:solidFill>
                  <a:schemeClr val="accent1">
                    <a:lumMod val="50000"/>
                  </a:schemeClr>
                </a:solidFill>
                <a:latin typeface="Times New Roman" panose="02020603050405020304" pitchFamily="18" charset="0"/>
                <a:cs typeface="Times New Roman" panose="02020603050405020304" pitchFamily="18" charset="0"/>
              </a:rPr>
              <a:t>robert.andrew@kctcs.edu</a:t>
            </a:r>
          </a:p>
          <a:p>
            <a:pPr>
              <a:buNone/>
            </a:pPr>
            <a:r>
              <a:rPr lang="en-US" sz="2400" dirty="0"/>
              <a:t> </a:t>
            </a:r>
          </a:p>
          <a:p>
            <a:endParaRPr lang="en-US" sz="2400" b="1" dirty="0"/>
          </a:p>
          <a:p>
            <a:pPr>
              <a:buNone/>
            </a:pPr>
            <a:endParaRPr lang="en-US" sz="2400" dirty="0"/>
          </a:p>
          <a:p>
            <a:endParaRPr lang="en-US" sz="2400" dirty="0"/>
          </a:p>
          <a:p>
            <a:endParaRPr lang="en-US" sz="2800" dirty="0"/>
          </a:p>
          <a:p>
            <a:pPr>
              <a:buNone/>
            </a:pPr>
            <a:endParaRPr lang="en-US" dirty="0"/>
          </a:p>
        </p:txBody>
      </p:sp>
      <p:pic>
        <p:nvPicPr>
          <p:cNvPr id="4" name="Video 3">
            <a:hlinkClick r:id="" action="ppaction://media"/>
            <a:extLst>
              <a:ext uri="{FF2B5EF4-FFF2-40B4-BE49-F238E27FC236}">
                <a16:creationId xmlns:a16="http://schemas.microsoft.com/office/drawing/2014/main" id="{D23488D6-FDE0-4DBA-839B-355F89FC04C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rotWithShape="1">
          <a:blip r:embed="rId5"/>
          <a:srcRect r="100000" b="100000"/>
          <a:stretch/>
        </p:blipFill>
        <p:spPr>
          <a:xfrm>
            <a:off x="9906000" y="5143500"/>
            <a:ext cx="2285999" cy="1714500"/>
          </a:xfrm>
          <a:prstGeom prst="rect">
            <a:avLst/>
          </a:prstGeom>
        </p:spPr>
      </p:pic>
    </p:spTree>
    <p:extLst>
      <p:ext uri="{BB962C8B-B14F-4D97-AF65-F5344CB8AC3E}">
        <p14:creationId xmlns:p14="http://schemas.microsoft.com/office/powerpoint/2010/main" val="1102167194"/>
      </p:ext>
    </p:extLst>
  </p:cSld>
  <p:clrMapOvr>
    <a:masterClrMapping/>
  </p:clrMapOvr>
  <mc:AlternateContent xmlns:mc="http://schemas.openxmlformats.org/markup-compatibility/2006" xmlns:p14="http://schemas.microsoft.com/office/powerpoint/2010/main">
    <mc:Choice Requires="p14">
      <p:transition spd="slow" p14:dur="1200" advTm="16817">
        <p14:prism/>
      </p:transition>
    </mc:Choice>
    <mc:Fallback xmlns="">
      <p:transition spd="slow" advTm="168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59391" y="1209964"/>
            <a:ext cx="11820088" cy="3815041"/>
          </a:xfrm>
        </p:spPr>
        <p:txBody>
          <a:bodyPr>
            <a:noAutofit/>
          </a:bodyPr>
          <a:lstStyle/>
          <a:p>
            <a:pPr algn="l"/>
            <a:r>
              <a:rPr lang="en-US" u="sng" dirty="0">
                <a:solidFill>
                  <a:srgbClr val="002060"/>
                </a:solidFill>
                <a:latin typeface="Century Gothic" panose="020B0502020202020204" pitchFamily="34" charset="0"/>
                <a:cs typeface="Times New Roman" panose="02020603050405020304" pitchFamily="18" charset="0"/>
              </a:rPr>
              <a:t>Routes Of Transmission:</a:t>
            </a:r>
          </a:p>
        </p:txBody>
      </p:sp>
      <p:sp>
        <p:nvSpPr>
          <p:cNvPr id="3" name="Title 2"/>
          <p:cNvSpPr>
            <a:spLocks noGrp="1"/>
          </p:cNvSpPr>
          <p:nvPr>
            <p:ph type="title"/>
          </p:nvPr>
        </p:nvSpPr>
        <p:spPr>
          <a:xfrm>
            <a:off x="310393" y="187235"/>
            <a:ext cx="11299970" cy="914400"/>
          </a:xfrm>
        </p:spPr>
        <p:txBody>
          <a:bodyPr>
            <a:normAutofit/>
          </a:bodyPr>
          <a:lstStyle/>
          <a:p>
            <a:r>
              <a:rPr lang="en-US" sz="3600" b="1" dirty="0">
                <a:solidFill>
                  <a:srgbClr val="002060"/>
                </a:solidFill>
                <a:latin typeface="+mn-lt"/>
                <a:cs typeface="Times New Roman" panose="02020603050405020304" pitchFamily="18" charset="0"/>
              </a:rPr>
              <a:t>Transmission of Diseases</a:t>
            </a:r>
          </a:p>
        </p:txBody>
      </p:sp>
      <p:grpSp>
        <p:nvGrpSpPr>
          <p:cNvPr id="8" name="Group 15">
            <a:extLst>
              <a:ext uri="{FF2B5EF4-FFF2-40B4-BE49-F238E27FC236}">
                <a16:creationId xmlns:a16="http://schemas.microsoft.com/office/drawing/2014/main" id="{FA8D875C-4ED2-43C7-9718-A8C7A8A01576}"/>
              </a:ext>
            </a:extLst>
          </p:cNvPr>
          <p:cNvGrpSpPr>
            <a:grpSpLocks/>
          </p:cNvGrpSpPr>
          <p:nvPr/>
        </p:nvGrpSpPr>
        <p:grpSpPr bwMode="auto">
          <a:xfrm>
            <a:off x="419100" y="1782763"/>
            <a:ext cx="2593975" cy="2720975"/>
            <a:chOff x="419100" y="1782763"/>
            <a:chExt cx="2594265" cy="2720541"/>
          </a:xfrm>
        </p:grpSpPr>
        <p:sp>
          <p:nvSpPr>
            <p:cNvPr id="9" name="Rectangle 3">
              <a:extLst>
                <a:ext uri="{FF2B5EF4-FFF2-40B4-BE49-F238E27FC236}">
                  <a16:creationId xmlns:a16="http://schemas.microsoft.com/office/drawing/2014/main" id="{F60FF0F2-2478-48CD-B26F-FC106C554A13}"/>
                </a:ext>
              </a:extLst>
            </p:cNvPr>
            <p:cNvSpPr>
              <a:spLocks noChangeArrowheads="1"/>
            </p:cNvSpPr>
            <p:nvPr/>
          </p:nvSpPr>
          <p:spPr bwMode="auto">
            <a:xfrm>
              <a:off x="419100" y="1782763"/>
              <a:ext cx="2210047" cy="670013"/>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33363" indent="-233363">
                <a:buFontTx/>
                <a:buChar char="•"/>
              </a:pPr>
              <a:r>
                <a:rPr lang="en-US" sz="2400" dirty="0">
                  <a:solidFill>
                    <a:srgbClr val="0070C0"/>
                  </a:solidFill>
                </a:rPr>
                <a:t>Inhalation</a:t>
              </a:r>
            </a:p>
            <a:p>
              <a:pPr marL="233363" indent="-233363">
                <a:lnSpc>
                  <a:spcPct val="65000"/>
                </a:lnSpc>
              </a:pPr>
              <a:r>
                <a:rPr lang="en-US" b="1" dirty="0"/>
                <a:t>    Air</a:t>
              </a:r>
              <a:r>
                <a:rPr lang="en-US" sz="2000" dirty="0"/>
                <a:t> </a:t>
              </a:r>
            </a:p>
          </p:txBody>
        </p:sp>
        <p:pic>
          <p:nvPicPr>
            <p:cNvPr id="10" name="Picture 15" descr="C:\Documents and Settings\greg.lee\My Documents\Provider's courses\current jobs\EMS Template Course\sneeze.gif">
              <a:extLst>
                <a:ext uri="{FF2B5EF4-FFF2-40B4-BE49-F238E27FC236}">
                  <a16:creationId xmlns:a16="http://schemas.microsoft.com/office/drawing/2014/main" id="{502FECDC-1529-4F56-A044-24592DE415CE}"/>
                </a:ext>
              </a:extLst>
            </p:cNvPr>
            <p:cNvPicPr>
              <a:picLocks noChangeAspect="1" noChangeArrowheads="1" noCrop="1"/>
            </p:cNvPicPr>
            <p:nvPr/>
          </p:nvPicPr>
          <p:blipFill>
            <a:blip r:embed="rId3"/>
            <a:srcRect/>
            <a:stretch>
              <a:fillRect/>
            </a:stretch>
          </p:blipFill>
          <p:spPr bwMode="auto">
            <a:xfrm>
              <a:off x="565440" y="2522104"/>
              <a:ext cx="2447925" cy="1981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grpSp>
        <p:nvGrpSpPr>
          <p:cNvPr id="11" name="Group 15">
            <a:extLst>
              <a:ext uri="{FF2B5EF4-FFF2-40B4-BE49-F238E27FC236}">
                <a16:creationId xmlns:a16="http://schemas.microsoft.com/office/drawing/2014/main" id="{8AC18C76-0EDD-41CA-BCCC-427BEE82CA83}"/>
              </a:ext>
            </a:extLst>
          </p:cNvPr>
          <p:cNvGrpSpPr>
            <a:grpSpLocks/>
          </p:cNvGrpSpPr>
          <p:nvPr/>
        </p:nvGrpSpPr>
        <p:grpSpPr bwMode="auto">
          <a:xfrm>
            <a:off x="4343502" y="1684338"/>
            <a:ext cx="2768600" cy="2819400"/>
            <a:chOff x="2059" y="1610"/>
            <a:chExt cx="1744" cy="1776"/>
          </a:xfrm>
        </p:grpSpPr>
        <p:sp>
          <p:nvSpPr>
            <p:cNvPr id="12" name="Rectangle 7">
              <a:extLst>
                <a:ext uri="{FF2B5EF4-FFF2-40B4-BE49-F238E27FC236}">
                  <a16:creationId xmlns:a16="http://schemas.microsoft.com/office/drawing/2014/main" id="{440DE8E5-42A4-4519-B557-D420AE4F409C}"/>
                </a:ext>
              </a:extLst>
            </p:cNvPr>
            <p:cNvSpPr>
              <a:spLocks noChangeArrowheads="1"/>
            </p:cNvSpPr>
            <p:nvPr/>
          </p:nvSpPr>
          <p:spPr bwMode="auto">
            <a:xfrm>
              <a:off x="2059" y="1610"/>
              <a:ext cx="1744" cy="582"/>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33363" indent="-233363">
                <a:buFontTx/>
                <a:buChar char="•"/>
              </a:pPr>
              <a:r>
                <a:rPr lang="en-US" sz="2400" dirty="0">
                  <a:solidFill>
                    <a:srgbClr val="0070C0"/>
                  </a:solidFill>
                </a:rPr>
                <a:t>Ingestion</a:t>
              </a:r>
            </a:p>
            <a:p>
              <a:pPr marL="233363" indent="-233363">
                <a:lnSpc>
                  <a:spcPct val="85000"/>
                </a:lnSpc>
              </a:pPr>
              <a:r>
                <a:rPr lang="en-US" dirty="0"/>
                <a:t>    </a:t>
              </a:r>
              <a:r>
                <a:rPr lang="en-US" b="1" dirty="0"/>
                <a:t>Contaminated food, </a:t>
              </a:r>
              <a:br>
                <a:rPr lang="en-US" b="1" dirty="0"/>
              </a:br>
              <a:r>
                <a:rPr lang="en-US" b="1" dirty="0"/>
                <a:t>water</a:t>
              </a:r>
            </a:p>
          </p:txBody>
        </p:sp>
        <p:pic>
          <p:nvPicPr>
            <p:cNvPr id="13" name="Picture 1051" descr="C:\_BBP\Graphics\MS Clipart\salad2_j0163613.jpg">
              <a:extLst>
                <a:ext uri="{FF2B5EF4-FFF2-40B4-BE49-F238E27FC236}">
                  <a16:creationId xmlns:a16="http://schemas.microsoft.com/office/drawing/2014/main" id="{967DBB07-C151-4334-BC47-EAC86EA3747F}"/>
                </a:ext>
              </a:extLst>
            </p:cNvPr>
            <p:cNvPicPr>
              <a:picLocks noChangeAspect="1" noChangeArrowheads="1"/>
            </p:cNvPicPr>
            <p:nvPr/>
          </p:nvPicPr>
          <p:blipFill>
            <a:blip r:embed="rId4"/>
            <a:srcRect/>
            <a:stretch>
              <a:fillRect/>
            </a:stretch>
          </p:blipFill>
          <p:spPr bwMode="auto">
            <a:xfrm>
              <a:off x="2129" y="2202"/>
              <a:ext cx="1491" cy="118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grpSp>
        <p:nvGrpSpPr>
          <p:cNvPr id="14" name="Group 16">
            <a:extLst>
              <a:ext uri="{FF2B5EF4-FFF2-40B4-BE49-F238E27FC236}">
                <a16:creationId xmlns:a16="http://schemas.microsoft.com/office/drawing/2014/main" id="{35B0040A-DE36-4679-BD2B-2AA977EF436F}"/>
              </a:ext>
            </a:extLst>
          </p:cNvPr>
          <p:cNvGrpSpPr>
            <a:grpSpLocks/>
          </p:cNvGrpSpPr>
          <p:nvPr/>
        </p:nvGrpSpPr>
        <p:grpSpPr bwMode="auto">
          <a:xfrm>
            <a:off x="8635568" y="1802240"/>
            <a:ext cx="2514600" cy="2630487"/>
            <a:chOff x="3863" y="2359"/>
            <a:chExt cx="1584" cy="1657"/>
          </a:xfrm>
        </p:grpSpPr>
        <p:pic>
          <p:nvPicPr>
            <p:cNvPr id="15" name="Picture 1076" descr="P:\Bloodborne Pictures\BBP1.jpg">
              <a:extLst>
                <a:ext uri="{FF2B5EF4-FFF2-40B4-BE49-F238E27FC236}">
                  <a16:creationId xmlns:a16="http://schemas.microsoft.com/office/drawing/2014/main" id="{90C5F81B-8425-47D3-9597-28C8A7B0D62E}"/>
                </a:ext>
              </a:extLst>
            </p:cNvPr>
            <p:cNvPicPr>
              <a:picLocks noChangeAspect="1" noChangeArrowheads="1"/>
            </p:cNvPicPr>
            <p:nvPr/>
          </p:nvPicPr>
          <p:blipFill>
            <a:blip r:embed="rId5"/>
            <a:srcRect t="8824" b="20589"/>
            <a:stretch>
              <a:fillRect/>
            </a:stretch>
          </p:blipFill>
          <p:spPr bwMode="auto">
            <a:xfrm>
              <a:off x="3904" y="2837"/>
              <a:ext cx="1489" cy="117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6" name="Rectangle 8">
              <a:extLst>
                <a:ext uri="{FF2B5EF4-FFF2-40B4-BE49-F238E27FC236}">
                  <a16:creationId xmlns:a16="http://schemas.microsoft.com/office/drawing/2014/main" id="{C2005FEC-4DAF-494F-9BB0-FBD2D856EDB4}"/>
                </a:ext>
              </a:extLst>
            </p:cNvPr>
            <p:cNvSpPr>
              <a:spLocks noChangeArrowheads="1"/>
            </p:cNvSpPr>
            <p:nvPr/>
          </p:nvSpPr>
          <p:spPr bwMode="auto">
            <a:xfrm>
              <a:off x="3863" y="2359"/>
              <a:ext cx="1584" cy="461"/>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33363" indent="-233363">
                <a:buFontTx/>
                <a:buChar char="•"/>
              </a:pPr>
              <a:r>
                <a:rPr lang="en-US" sz="2400" dirty="0">
                  <a:solidFill>
                    <a:srgbClr val="0070C0"/>
                  </a:solidFill>
                </a:rPr>
                <a:t>Contact</a:t>
              </a:r>
            </a:p>
            <a:p>
              <a:pPr marL="233363" indent="-233363"/>
              <a:r>
                <a:rPr lang="en-US" dirty="0"/>
                <a:t>    </a:t>
              </a:r>
              <a:r>
                <a:rPr lang="en-US" b="1" dirty="0"/>
                <a:t>Bloodborne</a:t>
              </a:r>
            </a:p>
          </p:txBody>
        </p:sp>
      </p:grpSp>
    </p:spTree>
    <p:extLst>
      <p:ext uri="{BB962C8B-B14F-4D97-AF65-F5344CB8AC3E}">
        <p14:creationId xmlns:p14="http://schemas.microsoft.com/office/powerpoint/2010/main" val="3675111270"/>
      </p:ext>
    </p:extLst>
  </p:cSld>
  <p:clrMapOvr>
    <a:masterClrMapping/>
  </p:clrMapOvr>
  <mc:AlternateContent xmlns:mc="http://schemas.openxmlformats.org/markup-compatibility/2006" xmlns:p14="http://schemas.microsoft.com/office/powerpoint/2010/main">
    <mc:Choice Requires="p14">
      <p:transition spd="slow" p14:dur="1200" advTm="12907">
        <p14:prism/>
      </p:transition>
    </mc:Choice>
    <mc:Fallback xmlns="">
      <p:transition spd="slow" advTm="129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85" decel="100000"/>
                                        <p:tgtEl>
                                          <p:spTgt spid="8"/>
                                        </p:tgtEl>
                                      </p:cBhvr>
                                    </p:animEffect>
                                    <p:animScale>
                                      <p:cBhvr>
                                        <p:cTn id="8" dur="385" decel="100000"/>
                                        <p:tgtEl>
                                          <p:spTgt spid="8"/>
                                        </p:tgtEl>
                                      </p:cBhvr>
                                      <p:from x="10000" y="10000"/>
                                      <p:to x="200000" y="450000"/>
                                    </p:animScale>
                                    <p:animScale>
                                      <p:cBhvr>
                                        <p:cTn id="9" dur="615" accel="100000" fill="hold">
                                          <p:stCondLst>
                                            <p:cond delay="385"/>
                                          </p:stCondLst>
                                        </p:cTn>
                                        <p:tgtEl>
                                          <p:spTgt spid="8"/>
                                        </p:tgtEl>
                                      </p:cBhvr>
                                      <p:from x="200000" y="450000"/>
                                      <p:to x="100000" y="100000"/>
                                    </p:animScale>
                                    <p:set>
                                      <p:cBhvr>
                                        <p:cTn id="10" dur="385" fill="hold"/>
                                        <p:tgtEl>
                                          <p:spTgt spid="8"/>
                                        </p:tgtEl>
                                        <p:attrNameLst>
                                          <p:attrName>ppt_x</p:attrName>
                                        </p:attrNameLst>
                                      </p:cBhvr>
                                      <p:to>
                                        <p:strVal val="(0.5)"/>
                                      </p:to>
                                    </p:set>
                                    <p:anim from="(0.5)" to="(#ppt_x)" calcmode="lin" valueType="num">
                                      <p:cBhvr>
                                        <p:cTn id="11" dur="615" accel="100000" fill="hold">
                                          <p:stCondLst>
                                            <p:cond delay="385"/>
                                          </p:stCondLst>
                                        </p:cTn>
                                        <p:tgtEl>
                                          <p:spTgt spid="8"/>
                                        </p:tgtEl>
                                        <p:attrNameLst>
                                          <p:attrName>ppt_x</p:attrName>
                                        </p:attrNameLst>
                                      </p:cBhvr>
                                    </p:anim>
                                    <p:set>
                                      <p:cBhvr>
                                        <p:cTn id="12" dur="385" fill="hold"/>
                                        <p:tgtEl>
                                          <p:spTgt spid="8"/>
                                        </p:tgtEl>
                                        <p:attrNameLst>
                                          <p:attrName>ppt_y</p:attrName>
                                        </p:attrNameLst>
                                      </p:cBhvr>
                                      <p:to>
                                        <p:strVal val="(#ppt_y+0.4)"/>
                                      </p:to>
                                    </p:set>
                                    <p:anim from="(#ppt_y+0.4)" to="(#ppt_y)" calcmode="lin" valueType="num">
                                      <p:cBhvr>
                                        <p:cTn id="13" dur="615" accel="100000" fill="hold">
                                          <p:stCondLst>
                                            <p:cond delay="385"/>
                                          </p:stCondLst>
                                        </p:cTn>
                                        <p:tgtEl>
                                          <p:spTgt spid="8"/>
                                        </p:tgtEl>
                                        <p:attrNameLst>
                                          <p:attrName>ppt_y</p:attrName>
                                        </p:attrNameLst>
                                      </p:cBhvr>
                                    </p:anim>
                                  </p:childTnLst>
                                </p:cTn>
                              </p:par>
                            </p:childTnLst>
                          </p:cTn>
                        </p:par>
                        <p:par>
                          <p:cTn id="14" fill="hold">
                            <p:stCondLst>
                              <p:cond delay="1000"/>
                            </p:stCondLst>
                            <p:childTnLst>
                              <p:par>
                                <p:cTn id="15" presetID="51" presetClass="entr" presetSubtype="0" fill="hold" nodeType="after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385" decel="100000"/>
                                        <p:tgtEl>
                                          <p:spTgt spid="11"/>
                                        </p:tgtEl>
                                      </p:cBhvr>
                                    </p:animEffect>
                                    <p:animScale>
                                      <p:cBhvr>
                                        <p:cTn id="18" dur="385" decel="100000"/>
                                        <p:tgtEl>
                                          <p:spTgt spid="11"/>
                                        </p:tgtEl>
                                      </p:cBhvr>
                                      <p:from x="10000" y="10000"/>
                                      <p:to x="200000" y="450000"/>
                                    </p:animScale>
                                    <p:animScale>
                                      <p:cBhvr>
                                        <p:cTn id="19" dur="615" accel="100000" fill="hold">
                                          <p:stCondLst>
                                            <p:cond delay="385"/>
                                          </p:stCondLst>
                                        </p:cTn>
                                        <p:tgtEl>
                                          <p:spTgt spid="11"/>
                                        </p:tgtEl>
                                      </p:cBhvr>
                                      <p:from x="200000" y="450000"/>
                                      <p:to x="100000" y="100000"/>
                                    </p:animScale>
                                    <p:set>
                                      <p:cBhvr>
                                        <p:cTn id="20" dur="385" fill="hold"/>
                                        <p:tgtEl>
                                          <p:spTgt spid="11"/>
                                        </p:tgtEl>
                                        <p:attrNameLst>
                                          <p:attrName>ppt_x</p:attrName>
                                        </p:attrNameLst>
                                      </p:cBhvr>
                                      <p:to>
                                        <p:strVal val="(0.5)"/>
                                      </p:to>
                                    </p:set>
                                    <p:anim from="(0.5)" to="(#ppt_x)" calcmode="lin" valueType="num">
                                      <p:cBhvr>
                                        <p:cTn id="21" dur="615" accel="100000" fill="hold">
                                          <p:stCondLst>
                                            <p:cond delay="385"/>
                                          </p:stCondLst>
                                        </p:cTn>
                                        <p:tgtEl>
                                          <p:spTgt spid="11"/>
                                        </p:tgtEl>
                                        <p:attrNameLst>
                                          <p:attrName>ppt_x</p:attrName>
                                        </p:attrNameLst>
                                      </p:cBhvr>
                                    </p:anim>
                                    <p:set>
                                      <p:cBhvr>
                                        <p:cTn id="22" dur="385" fill="hold"/>
                                        <p:tgtEl>
                                          <p:spTgt spid="11"/>
                                        </p:tgtEl>
                                        <p:attrNameLst>
                                          <p:attrName>ppt_y</p:attrName>
                                        </p:attrNameLst>
                                      </p:cBhvr>
                                      <p:to>
                                        <p:strVal val="(#ppt_y+0.4)"/>
                                      </p:to>
                                    </p:set>
                                    <p:anim from="(#ppt_y+0.4)" to="(#ppt_y)" calcmode="lin" valueType="num">
                                      <p:cBhvr>
                                        <p:cTn id="23" dur="615" accel="100000" fill="hold">
                                          <p:stCondLst>
                                            <p:cond delay="385"/>
                                          </p:stCondLst>
                                        </p:cTn>
                                        <p:tgtEl>
                                          <p:spTgt spid="11"/>
                                        </p:tgtEl>
                                        <p:attrNameLst>
                                          <p:attrName>ppt_y</p:attrName>
                                        </p:attrNameLst>
                                      </p:cBhvr>
                                    </p:anim>
                                  </p:childTnLst>
                                </p:cTn>
                              </p:par>
                            </p:childTnLst>
                          </p:cTn>
                        </p:par>
                        <p:par>
                          <p:cTn id="24" fill="hold">
                            <p:stCondLst>
                              <p:cond delay="2500"/>
                            </p:stCondLst>
                            <p:childTnLst>
                              <p:par>
                                <p:cTn id="25" presetID="51" presetClass="entr" presetSubtype="0" fill="hold" nodeType="afterEffect">
                                  <p:stCondLst>
                                    <p:cond delay="5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385" decel="100000"/>
                                        <p:tgtEl>
                                          <p:spTgt spid="14"/>
                                        </p:tgtEl>
                                      </p:cBhvr>
                                    </p:animEffect>
                                    <p:animScale>
                                      <p:cBhvr>
                                        <p:cTn id="28" dur="385" decel="100000"/>
                                        <p:tgtEl>
                                          <p:spTgt spid="14"/>
                                        </p:tgtEl>
                                      </p:cBhvr>
                                      <p:from x="10000" y="10000"/>
                                      <p:to x="200000" y="450000"/>
                                    </p:animScale>
                                    <p:animScale>
                                      <p:cBhvr>
                                        <p:cTn id="29" dur="615" accel="100000" fill="hold">
                                          <p:stCondLst>
                                            <p:cond delay="385"/>
                                          </p:stCondLst>
                                        </p:cTn>
                                        <p:tgtEl>
                                          <p:spTgt spid="14"/>
                                        </p:tgtEl>
                                      </p:cBhvr>
                                      <p:from x="200000" y="450000"/>
                                      <p:to x="100000" y="100000"/>
                                    </p:animScale>
                                    <p:set>
                                      <p:cBhvr>
                                        <p:cTn id="30" dur="385" fill="hold"/>
                                        <p:tgtEl>
                                          <p:spTgt spid="14"/>
                                        </p:tgtEl>
                                        <p:attrNameLst>
                                          <p:attrName>ppt_x</p:attrName>
                                        </p:attrNameLst>
                                      </p:cBhvr>
                                      <p:to>
                                        <p:strVal val="(0.5)"/>
                                      </p:to>
                                    </p:set>
                                    <p:anim from="(0.5)" to="(#ppt_x)" calcmode="lin" valueType="num">
                                      <p:cBhvr>
                                        <p:cTn id="31" dur="615" accel="100000" fill="hold">
                                          <p:stCondLst>
                                            <p:cond delay="385"/>
                                          </p:stCondLst>
                                        </p:cTn>
                                        <p:tgtEl>
                                          <p:spTgt spid="14"/>
                                        </p:tgtEl>
                                        <p:attrNameLst>
                                          <p:attrName>ppt_x</p:attrName>
                                        </p:attrNameLst>
                                      </p:cBhvr>
                                    </p:anim>
                                    <p:set>
                                      <p:cBhvr>
                                        <p:cTn id="32" dur="385" fill="hold"/>
                                        <p:tgtEl>
                                          <p:spTgt spid="14"/>
                                        </p:tgtEl>
                                        <p:attrNameLst>
                                          <p:attrName>ppt_y</p:attrName>
                                        </p:attrNameLst>
                                      </p:cBhvr>
                                      <p:to>
                                        <p:strVal val="(#ppt_y+0.4)"/>
                                      </p:to>
                                    </p:set>
                                    <p:anim from="(#ppt_y+0.4)" to="(#ppt_y)" calcmode="lin" valueType="num">
                                      <p:cBhvr>
                                        <p:cTn id="33" dur="615" accel="100000" fill="hold">
                                          <p:stCondLst>
                                            <p:cond delay="385"/>
                                          </p:stCondLst>
                                        </p:cTn>
                                        <p:tgtEl>
                                          <p:spTgt spid="1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504F73-4B13-4C48-BC90-BDB996D4188B}"/>
              </a:ext>
            </a:extLst>
          </p:cNvPr>
          <p:cNvPicPr>
            <a:picLocks noChangeAspect="1"/>
          </p:cNvPicPr>
          <p:nvPr/>
        </p:nvPicPr>
        <p:blipFill>
          <a:blip r:embed="rId3"/>
          <a:stretch>
            <a:fillRect/>
          </a:stretch>
        </p:blipFill>
        <p:spPr>
          <a:xfrm>
            <a:off x="7313956" y="2852054"/>
            <a:ext cx="981541" cy="987638"/>
          </a:xfrm>
          <a:prstGeom prst="rect">
            <a:avLst/>
          </a:prstGeom>
        </p:spPr>
      </p:pic>
      <p:pic>
        <p:nvPicPr>
          <p:cNvPr id="12" name="Picture 11">
            <a:extLst>
              <a:ext uri="{FF2B5EF4-FFF2-40B4-BE49-F238E27FC236}">
                <a16:creationId xmlns:a16="http://schemas.microsoft.com/office/drawing/2014/main" id="{DC335C46-EFDE-439B-8E56-52D76F2FE239}"/>
              </a:ext>
            </a:extLst>
          </p:cNvPr>
          <p:cNvPicPr>
            <a:picLocks noChangeAspect="1"/>
          </p:cNvPicPr>
          <p:nvPr/>
        </p:nvPicPr>
        <p:blipFill>
          <a:blip r:embed="rId4"/>
          <a:stretch>
            <a:fillRect/>
          </a:stretch>
        </p:blipFill>
        <p:spPr>
          <a:xfrm>
            <a:off x="2960685" y="2547228"/>
            <a:ext cx="2853175" cy="1597290"/>
          </a:xfrm>
          <a:prstGeom prst="rect">
            <a:avLst/>
          </a:prstGeom>
        </p:spPr>
      </p:pic>
      <p:pic>
        <p:nvPicPr>
          <p:cNvPr id="13" name="Picture 12">
            <a:extLst>
              <a:ext uri="{FF2B5EF4-FFF2-40B4-BE49-F238E27FC236}">
                <a16:creationId xmlns:a16="http://schemas.microsoft.com/office/drawing/2014/main" id="{256E671E-5768-4098-A5CA-130D01C45106}"/>
              </a:ext>
            </a:extLst>
          </p:cNvPr>
          <p:cNvPicPr>
            <a:picLocks noChangeAspect="1"/>
          </p:cNvPicPr>
          <p:nvPr/>
        </p:nvPicPr>
        <p:blipFill>
          <a:blip r:embed="rId5"/>
          <a:stretch>
            <a:fillRect/>
          </a:stretch>
        </p:blipFill>
        <p:spPr>
          <a:xfrm>
            <a:off x="9278717" y="2042981"/>
            <a:ext cx="2700762" cy="2347163"/>
          </a:xfrm>
          <a:prstGeom prst="rect">
            <a:avLst/>
          </a:prstGeom>
        </p:spPr>
      </p:pic>
      <p:sp>
        <p:nvSpPr>
          <p:cNvPr id="2" name="Subtitle 1"/>
          <p:cNvSpPr>
            <a:spLocks noGrp="1"/>
          </p:cNvSpPr>
          <p:nvPr>
            <p:ph type="subTitle" idx="1"/>
          </p:nvPr>
        </p:nvSpPr>
        <p:spPr>
          <a:xfrm>
            <a:off x="159391" y="1560944"/>
            <a:ext cx="11820088" cy="3001819"/>
          </a:xfrm>
        </p:spPr>
        <p:txBody>
          <a:bodyPr>
            <a:noAutofit/>
          </a:bodyPr>
          <a:lstStyle/>
          <a:p>
            <a:pPr algn="l"/>
            <a:r>
              <a:rPr lang="en-US" u="sng" dirty="0">
                <a:solidFill>
                  <a:srgbClr val="002060"/>
                </a:solidFill>
                <a:latin typeface="Century Gothic" panose="020B0502020202020204" pitchFamily="34" charset="0"/>
                <a:cs typeface="Times New Roman" panose="02020603050405020304" pitchFamily="18" charset="0"/>
              </a:rPr>
              <a:t>Bloodborne Pathogens Are Microorganisms:</a:t>
            </a:r>
          </a:p>
        </p:txBody>
      </p:sp>
      <p:sp>
        <p:nvSpPr>
          <p:cNvPr id="3" name="Title 2"/>
          <p:cNvSpPr>
            <a:spLocks noGrp="1"/>
          </p:cNvSpPr>
          <p:nvPr>
            <p:ph type="title"/>
          </p:nvPr>
        </p:nvSpPr>
        <p:spPr>
          <a:xfrm>
            <a:off x="310393" y="187235"/>
            <a:ext cx="11299970" cy="914400"/>
          </a:xfrm>
        </p:spPr>
        <p:txBody>
          <a:bodyPr>
            <a:normAutofit/>
          </a:bodyPr>
          <a:lstStyle/>
          <a:p>
            <a:r>
              <a:rPr lang="en-US" sz="3600" b="1" dirty="0">
                <a:solidFill>
                  <a:srgbClr val="002060"/>
                </a:solidFill>
                <a:latin typeface="+mn-lt"/>
                <a:cs typeface="Times New Roman" panose="02020603050405020304" pitchFamily="18" charset="0"/>
              </a:rPr>
              <a:t>Bloodborne Pathogens</a:t>
            </a:r>
          </a:p>
        </p:txBody>
      </p:sp>
      <p:sp>
        <p:nvSpPr>
          <p:cNvPr id="4" name="Content Placeholder 2">
            <a:extLst>
              <a:ext uri="{FF2B5EF4-FFF2-40B4-BE49-F238E27FC236}">
                <a16:creationId xmlns:a16="http://schemas.microsoft.com/office/drawing/2014/main" id="{E12A8A76-1AD2-48D3-942D-77600CB83F3C}"/>
              </a:ext>
            </a:extLst>
          </p:cNvPr>
          <p:cNvSpPr txBox="1">
            <a:spLocks/>
          </p:cNvSpPr>
          <p:nvPr/>
        </p:nvSpPr>
        <p:spPr>
          <a:xfrm>
            <a:off x="381000" y="2209800"/>
            <a:ext cx="2438400" cy="14478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Font typeface="Wingdings 2" pitchFamily="18" charset="2"/>
              <a:buNone/>
            </a:pPr>
            <a:r>
              <a:rPr lang="en-US" sz="3200" dirty="0"/>
              <a:t>Present in</a:t>
            </a:r>
            <a:br>
              <a:rPr lang="en-US" sz="3200" dirty="0"/>
            </a:br>
            <a:r>
              <a:rPr lang="en-US" sz="4400" dirty="0">
                <a:solidFill>
                  <a:srgbClr val="CC0000"/>
                </a:solidFill>
                <a:latin typeface="Arial Black" pitchFamily="34" charset="0"/>
              </a:rPr>
              <a:t>Blood</a:t>
            </a:r>
            <a:endParaRPr lang="en-US" dirty="0">
              <a:solidFill>
                <a:srgbClr val="CC0000"/>
              </a:solidFill>
            </a:endParaRPr>
          </a:p>
        </p:txBody>
      </p:sp>
    </p:spTree>
    <p:extLst>
      <p:ext uri="{BB962C8B-B14F-4D97-AF65-F5344CB8AC3E}">
        <p14:creationId xmlns:p14="http://schemas.microsoft.com/office/powerpoint/2010/main" val="1422095432"/>
      </p:ext>
    </p:extLst>
  </p:cSld>
  <p:clrMapOvr>
    <a:masterClrMapping/>
  </p:clrMapOvr>
  <mc:AlternateContent xmlns:mc="http://schemas.openxmlformats.org/markup-compatibility/2006" xmlns:p14="http://schemas.microsoft.com/office/powerpoint/2010/main">
    <mc:Choice Requires="p14">
      <p:transition spd="slow" p14:dur="1200" advTm="12907">
        <p14:prism/>
      </p:transition>
    </mc:Choice>
    <mc:Fallback xmlns="">
      <p:transition spd="slow" advTm="12907">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0393" y="187235"/>
            <a:ext cx="11299970" cy="514729"/>
          </a:xfrm>
        </p:spPr>
        <p:txBody>
          <a:bodyPr>
            <a:normAutofit fontScale="90000"/>
          </a:bodyPr>
          <a:lstStyle/>
          <a:p>
            <a:r>
              <a:rPr lang="en-US" sz="3600" b="1" dirty="0">
                <a:solidFill>
                  <a:srgbClr val="002060"/>
                </a:solidFill>
                <a:latin typeface="+mn-lt"/>
                <a:cs typeface="Times New Roman" panose="02020603050405020304" pitchFamily="18" charset="0"/>
              </a:rPr>
              <a:t>Bloodborne Pathogens (Continued)</a:t>
            </a:r>
          </a:p>
        </p:txBody>
      </p:sp>
      <p:sp>
        <p:nvSpPr>
          <p:cNvPr id="7" name="TextBox 6">
            <a:extLst>
              <a:ext uri="{FF2B5EF4-FFF2-40B4-BE49-F238E27FC236}">
                <a16:creationId xmlns:a16="http://schemas.microsoft.com/office/drawing/2014/main" id="{3756069F-6FBA-4DF6-AC8F-806CD7CEFCFE}"/>
              </a:ext>
            </a:extLst>
          </p:cNvPr>
          <p:cNvSpPr txBox="1"/>
          <p:nvPr/>
        </p:nvSpPr>
        <p:spPr>
          <a:xfrm>
            <a:off x="298573" y="701964"/>
            <a:ext cx="6322564" cy="4862870"/>
          </a:xfrm>
          <a:prstGeom prst="rect">
            <a:avLst/>
          </a:prstGeom>
          <a:noFill/>
        </p:spPr>
        <p:txBody>
          <a:bodyPr wrap="square" rtlCol="0">
            <a:spAutoFit/>
          </a:bodyPr>
          <a:lstStyle/>
          <a:p>
            <a:r>
              <a:rPr lang="en-US" sz="2200" u="sng" dirty="0">
                <a:solidFill>
                  <a:schemeClr val="accent1">
                    <a:lumMod val="50000"/>
                  </a:schemeClr>
                </a:solidFill>
                <a:latin typeface="Century Gothic" panose="020B0502020202020204" pitchFamily="34" charset="0"/>
              </a:rPr>
              <a:t>Other Potentially Infectious Materials (OPIM):</a:t>
            </a:r>
          </a:p>
          <a:p>
            <a:endParaRPr lang="en-US" sz="2200" u="sng" dirty="0">
              <a:solidFill>
                <a:schemeClr val="accent1">
                  <a:lumMod val="50000"/>
                </a:schemeClr>
              </a:solidFill>
              <a:latin typeface="Century Gothic" panose="020B0502020202020204" pitchFamily="34" charset="0"/>
            </a:endParaRPr>
          </a:p>
          <a:p>
            <a:pPr marL="342900" indent="-342900">
              <a:buFont typeface="Arial" panose="020B0604020202020204" pitchFamily="34" charset="0"/>
              <a:buChar char="•"/>
            </a:pPr>
            <a:r>
              <a:rPr lang="en-US" sz="2200" dirty="0">
                <a:solidFill>
                  <a:schemeClr val="accent1">
                    <a:lumMod val="50000"/>
                  </a:schemeClr>
                </a:solidFill>
                <a:latin typeface="Century Gothic" panose="020B0502020202020204" pitchFamily="34" charset="0"/>
              </a:rPr>
              <a:t>Semen</a:t>
            </a:r>
          </a:p>
          <a:p>
            <a:pPr marL="342900" indent="-342900">
              <a:buFont typeface="Arial" panose="020B0604020202020204" pitchFamily="34" charset="0"/>
              <a:buChar char="•"/>
            </a:pPr>
            <a:r>
              <a:rPr lang="en-US" sz="2200" dirty="0">
                <a:solidFill>
                  <a:schemeClr val="accent1">
                    <a:lumMod val="50000"/>
                  </a:schemeClr>
                </a:solidFill>
                <a:latin typeface="Century Gothic" panose="020B0502020202020204" pitchFamily="34" charset="0"/>
              </a:rPr>
              <a:t>Vaginal secretions</a:t>
            </a:r>
          </a:p>
          <a:p>
            <a:pPr marL="342900" indent="-342900">
              <a:buFont typeface="Arial" panose="020B0604020202020204" pitchFamily="34" charset="0"/>
              <a:buChar char="•"/>
            </a:pPr>
            <a:r>
              <a:rPr lang="en-US" sz="2200" dirty="0">
                <a:solidFill>
                  <a:schemeClr val="accent1">
                    <a:lumMod val="50000"/>
                  </a:schemeClr>
                </a:solidFill>
                <a:latin typeface="Century Gothic" panose="020B0502020202020204" pitchFamily="34" charset="0"/>
              </a:rPr>
              <a:t>Saliva (If blood is present)</a:t>
            </a:r>
          </a:p>
          <a:p>
            <a:pPr marL="342900" indent="-342900">
              <a:buFont typeface="Arial" panose="020B0604020202020204" pitchFamily="34" charset="0"/>
              <a:buChar char="•"/>
            </a:pPr>
            <a:r>
              <a:rPr lang="en-US" sz="2200" dirty="0">
                <a:solidFill>
                  <a:schemeClr val="accent1">
                    <a:lumMod val="50000"/>
                  </a:schemeClr>
                </a:solidFill>
                <a:latin typeface="Century Gothic" panose="020B0502020202020204" pitchFamily="34" charset="0"/>
              </a:rPr>
              <a:t>Breast Milk</a:t>
            </a:r>
          </a:p>
          <a:p>
            <a:pPr marL="342900" indent="-342900">
              <a:buFont typeface="Arial" panose="020B0604020202020204" pitchFamily="34" charset="0"/>
              <a:buChar char="•"/>
            </a:pPr>
            <a:r>
              <a:rPr lang="en-US" sz="2200" dirty="0">
                <a:solidFill>
                  <a:schemeClr val="accent1">
                    <a:lumMod val="50000"/>
                  </a:schemeClr>
                </a:solidFill>
                <a:latin typeface="Century Gothic" panose="020B0502020202020204" pitchFamily="34" charset="0"/>
              </a:rPr>
              <a:t>Body fluids such as: </a:t>
            </a:r>
          </a:p>
          <a:p>
            <a:pPr marL="800100" lvl="1" indent="-342900">
              <a:buFont typeface="Courier New" panose="02070309020205020404" pitchFamily="49" charset="0"/>
              <a:buChar char="o"/>
            </a:pPr>
            <a:r>
              <a:rPr lang="en-US" sz="2200" dirty="0">
                <a:solidFill>
                  <a:schemeClr val="accent1">
                    <a:lumMod val="50000"/>
                  </a:schemeClr>
                </a:solidFill>
                <a:latin typeface="Century Gothic" panose="020B0502020202020204" pitchFamily="34" charset="0"/>
              </a:rPr>
              <a:t>Pleural</a:t>
            </a:r>
            <a:r>
              <a:rPr lang="en-US" sz="2200" dirty="0">
                <a:latin typeface="Century Gothic" panose="020B0502020202020204" pitchFamily="34" charset="0"/>
              </a:rPr>
              <a:t> </a:t>
            </a:r>
          </a:p>
          <a:p>
            <a:pPr marL="800100" lvl="1" indent="-342900">
              <a:buFont typeface="Courier New" panose="02070309020205020404" pitchFamily="49" charset="0"/>
              <a:buChar char="o"/>
            </a:pPr>
            <a:r>
              <a:rPr lang="en-US" sz="2200" dirty="0">
                <a:solidFill>
                  <a:schemeClr val="accent1">
                    <a:lumMod val="50000"/>
                  </a:schemeClr>
                </a:solidFill>
                <a:latin typeface="Century Gothic" panose="020B0502020202020204" pitchFamily="34" charset="0"/>
              </a:rPr>
              <a:t>Cerebrospinal</a:t>
            </a:r>
          </a:p>
          <a:p>
            <a:pPr marL="800100" lvl="1" indent="-342900">
              <a:buFont typeface="Courier New" panose="02070309020205020404" pitchFamily="49" charset="0"/>
              <a:buChar char="o"/>
            </a:pPr>
            <a:r>
              <a:rPr lang="en-US" sz="2200" dirty="0">
                <a:solidFill>
                  <a:schemeClr val="accent1">
                    <a:lumMod val="50000"/>
                  </a:schemeClr>
                </a:solidFill>
                <a:latin typeface="Century Gothic" panose="020B0502020202020204" pitchFamily="34" charset="0"/>
              </a:rPr>
              <a:t>Pericardial</a:t>
            </a:r>
          </a:p>
          <a:p>
            <a:pPr marL="800100" lvl="1" indent="-342900">
              <a:buFont typeface="Courier New" panose="02070309020205020404" pitchFamily="49" charset="0"/>
              <a:buChar char="o"/>
            </a:pPr>
            <a:r>
              <a:rPr lang="en-US" sz="2200" dirty="0">
                <a:solidFill>
                  <a:schemeClr val="accent1">
                    <a:lumMod val="50000"/>
                  </a:schemeClr>
                </a:solidFill>
                <a:latin typeface="Century Gothic" panose="020B0502020202020204" pitchFamily="34" charset="0"/>
              </a:rPr>
              <a:t>Peritoneal</a:t>
            </a:r>
          </a:p>
          <a:p>
            <a:pPr marL="800100" lvl="1" indent="-342900">
              <a:buFont typeface="Courier New" panose="02070309020205020404" pitchFamily="49" charset="0"/>
              <a:buChar char="o"/>
            </a:pPr>
            <a:r>
              <a:rPr lang="en-US" sz="2200" dirty="0">
                <a:solidFill>
                  <a:schemeClr val="accent1">
                    <a:lumMod val="50000"/>
                  </a:schemeClr>
                </a:solidFill>
                <a:latin typeface="Century Gothic" panose="020B0502020202020204" pitchFamily="34" charset="0"/>
              </a:rPr>
              <a:t>Synovial</a:t>
            </a:r>
          </a:p>
          <a:p>
            <a:pPr marL="800100" lvl="1" indent="-342900">
              <a:buFont typeface="Courier New" panose="02070309020205020404" pitchFamily="49" charset="0"/>
              <a:buChar char="o"/>
            </a:pPr>
            <a:r>
              <a:rPr lang="en-US" sz="2200" dirty="0">
                <a:solidFill>
                  <a:schemeClr val="accent1">
                    <a:lumMod val="50000"/>
                  </a:schemeClr>
                </a:solidFill>
                <a:latin typeface="Century Gothic" panose="020B0502020202020204" pitchFamily="34" charset="0"/>
              </a:rPr>
              <a:t>Amniotic</a:t>
            </a:r>
          </a:p>
          <a:p>
            <a:pPr marL="800100" lvl="1" indent="-342900">
              <a:buFont typeface="Wingdings" panose="05000000000000000000" pitchFamily="2" charset="2"/>
              <a:buChar char="§"/>
            </a:pPr>
            <a:endParaRPr lang="en-US" sz="2400" dirty="0">
              <a:latin typeface="Century Gothic" panose="020B0502020202020204" pitchFamily="34" charset="0"/>
            </a:endParaRPr>
          </a:p>
        </p:txBody>
      </p:sp>
      <p:sp>
        <p:nvSpPr>
          <p:cNvPr id="11" name="TextBox 10">
            <a:extLst>
              <a:ext uri="{FF2B5EF4-FFF2-40B4-BE49-F238E27FC236}">
                <a16:creationId xmlns:a16="http://schemas.microsoft.com/office/drawing/2014/main" id="{C6B40E03-2DAE-43D9-9133-B2966E1B160A}"/>
              </a:ext>
            </a:extLst>
          </p:cNvPr>
          <p:cNvSpPr txBox="1"/>
          <p:nvPr/>
        </p:nvSpPr>
        <p:spPr>
          <a:xfrm>
            <a:off x="6530195" y="1129344"/>
            <a:ext cx="5478191" cy="3200876"/>
          </a:xfrm>
          <a:prstGeom prst="rect">
            <a:avLst/>
          </a:prstGeom>
          <a:noFill/>
        </p:spPr>
        <p:txBody>
          <a:bodyPr wrap="square" rtlCol="0">
            <a:spAutoFit/>
          </a:bodyPr>
          <a:lstStyle/>
          <a:p>
            <a:endParaRPr lang="en-US" sz="2400" u="sng" dirty="0">
              <a:solidFill>
                <a:schemeClr val="accent1">
                  <a:lumMod val="50000"/>
                </a:schemeClr>
              </a:solidFill>
              <a:latin typeface="Century Gothic" panose="020B0502020202020204" pitchFamily="34" charset="0"/>
            </a:endParaRPr>
          </a:p>
          <a:p>
            <a:pPr marL="342900" indent="-342900">
              <a:buFont typeface="Arial" panose="020B0604020202020204" pitchFamily="34" charset="0"/>
              <a:buChar char="•"/>
            </a:pPr>
            <a:r>
              <a:rPr lang="en-US" sz="2200" dirty="0">
                <a:solidFill>
                  <a:schemeClr val="accent1">
                    <a:lumMod val="50000"/>
                  </a:schemeClr>
                </a:solidFill>
                <a:latin typeface="Century Gothic" panose="020B0502020202020204" pitchFamily="34" charset="0"/>
              </a:rPr>
              <a:t>Any unfixed tissue or organ from a human (living or dead)</a:t>
            </a:r>
          </a:p>
          <a:p>
            <a:pPr marL="342900" indent="-342900">
              <a:buFont typeface="Arial" panose="020B0604020202020204" pitchFamily="34" charset="0"/>
              <a:buChar char="•"/>
            </a:pPr>
            <a:r>
              <a:rPr lang="en-US" sz="2200" dirty="0">
                <a:solidFill>
                  <a:schemeClr val="accent1">
                    <a:lumMod val="50000"/>
                  </a:schemeClr>
                </a:solidFill>
                <a:latin typeface="Century Gothic" panose="020B0502020202020204" pitchFamily="34" charset="0"/>
              </a:rPr>
              <a:t>HIV or HBV containing cultures, culture medium, or other solutions.</a:t>
            </a:r>
          </a:p>
          <a:p>
            <a:pPr marL="342900" indent="-342900">
              <a:buFont typeface="Arial" panose="020B0604020202020204" pitchFamily="34" charset="0"/>
              <a:buChar char="•"/>
            </a:pPr>
            <a:r>
              <a:rPr lang="en-US" sz="2200" dirty="0">
                <a:solidFill>
                  <a:schemeClr val="accent1">
                    <a:lumMod val="50000"/>
                  </a:schemeClr>
                </a:solidFill>
                <a:latin typeface="Century Gothic" panose="020B0502020202020204" pitchFamily="34" charset="0"/>
              </a:rPr>
              <a:t>Blood, organs, and tissues from animals infected with HIV, HBV, or other BBPs</a:t>
            </a:r>
          </a:p>
          <a:p>
            <a:pPr marL="342900" indent="-342900">
              <a:buFont typeface="Arial" panose="020B0604020202020204" pitchFamily="34" charset="0"/>
              <a:buChar char="•"/>
            </a:pPr>
            <a:endParaRPr lang="en-US" sz="2400"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2079886551"/>
      </p:ext>
    </p:extLst>
  </p:cSld>
  <p:clrMapOvr>
    <a:masterClrMapping/>
  </p:clrMapOvr>
  <mc:AlternateContent xmlns:mc="http://schemas.openxmlformats.org/markup-compatibility/2006" xmlns:p14="http://schemas.microsoft.com/office/powerpoint/2010/main">
    <mc:Choice Requires="p14">
      <p:transition spd="slow" p14:dur="1200" advTm="12907">
        <p14:prism/>
      </p:transition>
    </mc:Choice>
    <mc:Fallback xmlns="">
      <p:transition spd="slow" advTm="12907">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0393" y="187235"/>
            <a:ext cx="11299970" cy="514729"/>
          </a:xfrm>
        </p:spPr>
        <p:txBody>
          <a:bodyPr>
            <a:normAutofit fontScale="90000"/>
          </a:bodyPr>
          <a:lstStyle/>
          <a:p>
            <a:r>
              <a:rPr lang="en-US" sz="3600" b="1" dirty="0">
                <a:solidFill>
                  <a:srgbClr val="002060"/>
                </a:solidFill>
                <a:latin typeface="+mn-lt"/>
                <a:cs typeface="Times New Roman" panose="02020603050405020304" pitchFamily="18" charset="0"/>
              </a:rPr>
              <a:t>Transmission of Bloodborne Pathogens</a:t>
            </a:r>
          </a:p>
        </p:txBody>
      </p:sp>
      <p:sp>
        <p:nvSpPr>
          <p:cNvPr id="7" name="TextBox 6">
            <a:extLst>
              <a:ext uri="{FF2B5EF4-FFF2-40B4-BE49-F238E27FC236}">
                <a16:creationId xmlns:a16="http://schemas.microsoft.com/office/drawing/2014/main" id="{3756069F-6FBA-4DF6-AC8F-806CD7CEFCFE}"/>
              </a:ext>
            </a:extLst>
          </p:cNvPr>
          <p:cNvSpPr txBox="1"/>
          <p:nvPr/>
        </p:nvSpPr>
        <p:spPr>
          <a:xfrm>
            <a:off x="298573" y="701964"/>
            <a:ext cx="8978592" cy="2185214"/>
          </a:xfrm>
          <a:prstGeom prst="rect">
            <a:avLst/>
          </a:prstGeom>
          <a:noFill/>
        </p:spPr>
        <p:txBody>
          <a:bodyPr wrap="square" rtlCol="0">
            <a:spAutoFit/>
          </a:bodyPr>
          <a:lstStyle/>
          <a:p>
            <a:r>
              <a:rPr lang="en-US" sz="2400" u="sng" dirty="0">
                <a:solidFill>
                  <a:schemeClr val="accent1">
                    <a:lumMod val="50000"/>
                  </a:schemeClr>
                </a:solidFill>
                <a:latin typeface="Century Gothic" panose="020B0502020202020204" pitchFamily="34" charset="0"/>
              </a:rPr>
              <a:t>Bloodborne Pathogens Can Enter Your Body Through:</a:t>
            </a:r>
          </a:p>
          <a:p>
            <a:endParaRPr lang="en-US" sz="2400" u="sng" dirty="0">
              <a:solidFill>
                <a:schemeClr val="accent1">
                  <a:lumMod val="50000"/>
                </a:schemeClr>
              </a:solidFill>
              <a:latin typeface="Century Gothic" panose="020B0502020202020204" pitchFamily="34" charset="0"/>
            </a:endParaRPr>
          </a:p>
          <a:p>
            <a:pPr marL="342900" indent="-342900">
              <a:buFont typeface="Arial" panose="020B0604020202020204" pitchFamily="34" charset="0"/>
              <a:buChar char="•"/>
            </a:pPr>
            <a:r>
              <a:rPr lang="en-US" sz="2200" dirty="0">
                <a:solidFill>
                  <a:schemeClr val="accent1">
                    <a:lumMod val="50000"/>
                  </a:schemeClr>
                </a:solidFill>
                <a:latin typeface="Century Gothic" panose="020B0502020202020204" pitchFamily="34" charset="0"/>
              </a:rPr>
              <a:t>A break in the skin (cut, burn, lesion, etc.)</a:t>
            </a:r>
          </a:p>
          <a:p>
            <a:pPr marL="342900" indent="-342900">
              <a:buFont typeface="Arial" panose="020B0604020202020204" pitchFamily="34" charset="0"/>
              <a:buChar char="•"/>
            </a:pPr>
            <a:r>
              <a:rPr lang="en-US" sz="2200" dirty="0">
                <a:solidFill>
                  <a:schemeClr val="accent1">
                    <a:lumMod val="50000"/>
                  </a:schemeClr>
                </a:solidFill>
                <a:latin typeface="Century Gothic" panose="020B0502020202020204" pitchFamily="34" charset="0"/>
              </a:rPr>
              <a:t>Mucus membranes (eyes, nose, and mouth)</a:t>
            </a:r>
          </a:p>
          <a:p>
            <a:pPr marL="342900" indent="-342900">
              <a:buFont typeface="Arial" panose="020B0604020202020204" pitchFamily="34" charset="0"/>
              <a:buChar char="•"/>
            </a:pPr>
            <a:r>
              <a:rPr lang="en-US" sz="2200" dirty="0">
                <a:solidFill>
                  <a:schemeClr val="accent1">
                    <a:lumMod val="50000"/>
                  </a:schemeClr>
                </a:solidFill>
                <a:latin typeface="Century Gothic" panose="020B0502020202020204" pitchFamily="34" charset="0"/>
              </a:rPr>
              <a:t>Sexual contact </a:t>
            </a:r>
          </a:p>
          <a:p>
            <a:pPr marL="342900" indent="-342900">
              <a:buFont typeface="Arial" panose="020B0604020202020204" pitchFamily="34" charset="0"/>
              <a:buChar char="•"/>
            </a:pPr>
            <a:r>
              <a:rPr lang="en-US" sz="2200" dirty="0">
                <a:solidFill>
                  <a:schemeClr val="accent1">
                    <a:lumMod val="50000"/>
                  </a:schemeClr>
                </a:solidFill>
                <a:latin typeface="Century Gothic" panose="020B0502020202020204" pitchFamily="34" charset="0"/>
              </a:rPr>
              <a:t>Other modes</a:t>
            </a:r>
          </a:p>
        </p:txBody>
      </p:sp>
      <p:pic>
        <p:nvPicPr>
          <p:cNvPr id="4" name="Picture 3" descr="A close up of a person's tongue&#10;&#10;Description automatically generated with low confidence">
            <a:extLst>
              <a:ext uri="{FF2B5EF4-FFF2-40B4-BE49-F238E27FC236}">
                <a16:creationId xmlns:a16="http://schemas.microsoft.com/office/drawing/2014/main" id="{52377685-8AF4-45C2-82A3-5E047A8B3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541" y="3065962"/>
            <a:ext cx="2307532" cy="1443894"/>
          </a:xfrm>
          <a:prstGeom prst="rect">
            <a:avLst/>
          </a:prstGeom>
        </p:spPr>
      </p:pic>
      <p:pic>
        <p:nvPicPr>
          <p:cNvPr id="1026" name="Picture 2" descr="Evolution of the eye | New Scientist">
            <a:extLst>
              <a:ext uri="{FF2B5EF4-FFF2-40B4-BE49-F238E27FC236}">
                <a16:creationId xmlns:a16="http://schemas.microsoft.com/office/drawing/2014/main" id="{D23703AE-2034-4A0F-911D-78F1612AF4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8447" y="3065962"/>
            <a:ext cx="2165842" cy="14438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ter you have had a nose job, your nose may appear thinner | Miami Herald">
            <a:extLst>
              <a:ext uri="{FF2B5EF4-FFF2-40B4-BE49-F238E27FC236}">
                <a16:creationId xmlns:a16="http://schemas.microsoft.com/office/drawing/2014/main" id="{E49FEC01-4200-4444-B395-1E7AA48E39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4194" y="3063705"/>
            <a:ext cx="2571937" cy="14461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w to Keep your Mouth and Teeth Healthy | Oral Health Problems | Listerine®">
            <a:extLst>
              <a:ext uri="{FF2B5EF4-FFF2-40B4-BE49-F238E27FC236}">
                <a16:creationId xmlns:a16="http://schemas.microsoft.com/office/drawing/2014/main" id="{AC74536B-5A7A-48CB-91C7-8E8E248D29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49882" y="3064902"/>
            <a:ext cx="2571937" cy="1444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753923"/>
      </p:ext>
    </p:extLst>
  </p:cSld>
  <p:clrMapOvr>
    <a:masterClrMapping/>
  </p:clrMapOvr>
  <mc:AlternateContent xmlns:mc="http://schemas.openxmlformats.org/markup-compatibility/2006" xmlns:p14="http://schemas.microsoft.com/office/powerpoint/2010/main">
    <mc:Choice Requires="p14">
      <p:transition spd="slow" p14:dur="1200" advTm="12907">
        <p14:prism/>
      </p:transition>
    </mc:Choice>
    <mc:Fallback xmlns="">
      <p:transition spd="slow" advTm="12907">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0393" y="187235"/>
            <a:ext cx="11299970" cy="514729"/>
          </a:xfrm>
        </p:spPr>
        <p:txBody>
          <a:bodyPr>
            <a:normAutofit fontScale="90000"/>
          </a:bodyPr>
          <a:lstStyle/>
          <a:p>
            <a:r>
              <a:rPr lang="en-US" sz="3600" b="1" dirty="0">
                <a:solidFill>
                  <a:srgbClr val="002060"/>
                </a:solidFill>
                <a:latin typeface="+mn-lt"/>
                <a:cs typeface="Times New Roman" panose="02020603050405020304" pitchFamily="18" charset="0"/>
              </a:rPr>
              <a:t>Transmission of Bloodborne Pathogens (Continued)</a:t>
            </a:r>
          </a:p>
        </p:txBody>
      </p:sp>
      <p:sp>
        <p:nvSpPr>
          <p:cNvPr id="7" name="TextBox 6">
            <a:extLst>
              <a:ext uri="{FF2B5EF4-FFF2-40B4-BE49-F238E27FC236}">
                <a16:creationId xmlns:a16="http://schemas.microsoft.com/office/drawing/2014/main" id="{3756069F-6FBA-4DF6-AC8F-806CD7CEFCFE}"/>
              </a:ext>
            </a:extLst>
          </p:cNvPr>
          <p:cNvSpPr txBox="1"/>
          <p:nvPr/>
        </p:nvSpPr>
        <p:spPr>
          <a:xfrm>
            <a:off x="298573" y="701964"/>
            <a:ext cx="11311790" cy="2862322"/>
          </a:xfrm>
          <a:prstGeom prst="rect">
            <a:avLst/>
          </a:prstGeom>
          <a:noFill/>
        </p:spPr>
        <p:txBody>
          <a:bodyPr wrap="square" rtlCol="0">
            <a:spAutoFit/>
          </a:bodyPr>
          <a:lstStyle/>
          <a:p>
            <a:r>
              <a:rPr lang="en-US" sz="2400" u="sng" dirty="0">
                <a:solidFill>
                  <a:schemeClr val="accent1">
                    <a:lumMod val="50000"/>
                  </a:schemeClr>
                </a:solidFill>
                <a:latin typeface="Century Gothic" panose="020B0502020202020204" pitchFamily="34" charset="0"/>
              </a:rPr>
              <a:t>Risk Of Infection Depends On Several Factors:</a:t>
            </a:r>
          </a:p>
          <a:p>
            <a:endParaRPr lang="en-US" sz="2400" u="sng" dirty="0">
              <a:solidFill>
                <a:schemeClr val="accent1">
                  <a:lumMod val="50000"/>
                </a:schemeClr>
              </a:solidFill>
              <a:latin typeface="Century Gothic" panose="020B0502020202020204" pitchFamily="34" charset="0"/>
            </a:endParaRPr>
          </a:p>
          <a:p>
            <a:pPr marL="342900" indent="-342900">
              <a:buFont typeface="Arial" panose="020B0604020202020204" pitchFamily="34" charset="0"/>
              <a:buChar char="•"/>
            </a:pPr>
            <a:r>
              <a:rPr lang="en-US" sz="2200" dirty="0">
                <a:solidFill>
                  <a:schemeClr val="accent1">
                    <a:lumMod val="50000"/>
                  </a:schemeClr>
                </a:solidFill>
                <a:latin typeface="Century Gothic" panose="020B0502020202020204" pitchFamily="34" charset="0"/>
              </a:rPr>
              <a:t>The pathogen involved</a:t>
            </a:r>
          </a:p>
          <a:p>
            <a:pPr marL="342900" indent="-342900">
              <a:buFont typeface="Arial" panose="020B0604020202020204" pitchFamily="34" charset="0"/>
              <a:buChar char="•"/>
            </a:pPr>
            <a:r>
              <a:rPr lang="en-US" sz="2200" dirty="0">
                <a:solidFill>
                  <a:schemeClr val="accent1">
                    <a:lumMod val="50000"/>
                  </a:schemeClr>
                </a:solidFill>
                <a:latin typeface="Century Gothic" panose="020B0502020202020204" pitchFamily="34" charset="0"/>
              </a:rPr>
              <a:t>The type/route of exposure</a:t>
            </a:r>
          </a:p>
          <a:p>
            <a:pPr marL="342900" indent="-342900">
              <a:buFont typeface="Arial" panose="020B0604020202020204" pitchFamily="34" charset="0"/>
              <a:buChar char="•"/>
            </a:pPr>
            <a:r>
              <a:rPr lang="en-US" sz="2200" dirty="0">
                <a:solidFill>
                  <a:schemeClr val="accent1">
                    <a:lumMod val="50000"/>
                  </a:schemeClr>
                </a:solidFill>
                <a:latin typeface="Century Gothic" panose="020B0502020202020204" pitchFamily="34" charset="0"/>
              </a:rPr>
              <a:t>The amount of virus in the infected blood at the time of exposure</a:t>
            </a:r>
          </a:p>
          <a:p>
            <a:pPr marL="342900" indent="-342900">
              <a:buFont typeface="Arial" panose="020B0604020202020204" pitchFamily="34" charset="0"/>
              <a:buChar char="•"/>
            </a:pPr>
            <a:r>
              <a:rPr lang="en-US" sz="2200" dirty="0">
                <a:solidFill>
                  <a:schemeClr val="accent1">
                    <a:lumMod val="50000"/>
                  </a:schemeClr>
                </a:solidFill>
                <a:latin typeface="Century Gothic" panose="020B0502020202020204" pitchFamily="34" charset="0"/>
              </a:rPr>
              <a:t>The amount of infected blood involved in the exposure</a:t>
            </a:r>
          </a:p>
          <a:p>
            <a:pPr marL="342900" indent="-342900">
              <a:buFont typeface="Arial" panose="020B0604020202020204" pitchFamily="34" charset="0"/>
              <a:buChar char="•"/>
            </a:pPr>
            <a:r>
              <a:rPr lang="en-US" sz="2200" dirty="0">
                <a:solidFill>
                  <a:schemeClr val="accent1">
                    <a:lumMod val="50000"/>
                  </a:schemeClr>
                </a:solidFill>
                <a:latin typeface="Century Gothic" panose="020B0502020202020204" pitchFamily="34" charset="0"/>
              </a:rPr>
              <a:t>Whether post-exposure treatment was taken</a:t>
            </a:r>
          </a:p>
          <a:p>
            <a:pPr marL="342900" indent="-342900">
              <a:buFont typeface="Arial" panose="020B0604020202020204" pitchFamily="34" charset="0"/>
              <a:buChar char="•"/>
            </a:pPr>
            <a:r>
              <a:rPr lang="en-US" sz="2200" dirty="0">
                <a:solidFill>
                  <a:schemeClr val="accent1">
                    <a:lumMod val="50000"/>
                  </a:schemeClr>
                </a:solidFill>
                <a:latin typeface="Century Gothic" panose="020B0502020202020204" pitchFamily="34" charset="0"/>
              </a:rPr>
              <a:t>Specific immune response of the infected individual</a:t>
            </a:r>
          </a:p>
        </p:txBody>
      </p:sp>
    </p:spTree>
    <p:extLst>
      <p:ext uri="{BB962C8B-B14F-4D97-AF65-F5344CB8AC3E}">
        <p14:creationId xmlns:p14="http://schemas.microsoft.com/office/powerpoint/2010/main" val="150927754"/>
      </p:ext>
    </p:extLst>
  </p:cSld>
  <p:clrMapOvr>
    <a:masterClrMapping/>
  </p:clrMapOvr>
  <mc:AlternateContent xmlns:mc="http://schemas.openxmlformats.org/markup-compatibility/2006" xmlns:p14="http://schemas.microsoft.com/office/powerpoint/2010/main">
    <mc:Choice Requires="p14">
      <p:transition spd="slow" p14:dur="1200" advTm="12907">
        <p14:prism/>
      </p:transition>
    </mc:Choice>
    <mc:Fallback xmlns="">
      <p:transition spd="slow" advTm="12907">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4B4F31E4292A45B18B119CF2841153" ma:contentTypeVersion="2" ma:contentTypeDescription="Create a new document." ma:contentTypeScope="" ma:versionID="b417709e23599d2cabeeacf2224f478a">
  <xsd:schema xmlns:xsd="http://www.w3.org/2001/XMLSchema" xmlns:xs="http://www.w3.org/2001/XMLSchema" xmlns:p="http://schemas.microsoft.com/office/2006/metadata/properties" xmlns:ns1="http://schemas.microsoft.com/sharepoint/v3" xmlns:ns2="dfdc7da2-d167-4f86-900f-c615908db303" targetNamespace="http://schemas.microsoft.com/office/2006/metadata/properties" ma:root="true" ma:fieldsID="6c63cd1fc6d8ba3a6b9d9b87d2b55e86" ns1:_="" ns2:_="">
    <xsd:import namespace="http://schemas.microsoft.com/sharepoint/v3"/>
    <xsd:import namespace="dfdc7da2-d167-4f86-900f-c615908db303"/>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fdc7da2-d167-4f86-900f-c615908db30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777C0F81-19AE-4128-8519-83F2BFE42CF6}"/>
</file>

<file path=customXml/itemProps2.xml><?xml version="1.0" encoding="utf-8"?>
<ds:datastoreItem xmlns:ds="http://schemas.openxmlformats.org/officeDocument/2006/customXml" ds:itemID="{E90BE10F-0496-4A3C-B5EC-91EB9B722485}"/>
</file>

<file path=customXml/itemProps3.xml><?xml version="1.0" encoding="utf-8"?>
<ds:datastoreItem xmlns:ds="http://schemas.openxmlformats.org/officeDocument/2006/customXml" ds:itemID="{38A8A16E-E683-4B8B-BEC5-4BA73025009B}"/>
</file>

<file path=docProps/app.xml><?xml version="1.0" encoding="utf-8"?>
<Properties xmlns="http://schemas.openxmlformats.org/officeDocument/2006/extended-properties" xmlns:vt="http://schemas.openxmlformats.org/officeDocument/2006/docPropsVTypes">
  <TotalTime>1250</TotalTime>
  <Words>8084</Words>
  <Application>Microsoft Office PowerPoint</Application>
  <PresentationFormat>Widescreen</PresentationFormat>
  <Paragraphs>539</Paragraphs>
  <Slides>48</Slides>
  <Notes>48</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48</vt:i4>
      </vt:variant>
    </vt:vector>
  </HeadingPairs>
  <TitlesOfParts>
    <vt:vector size="59" baseType="lpstr">
      <vt:lpstr>Arial</vt:lpstr>
      <vt:lpstr>Arial Black</vt:lpstr>
      <vt:lpstr>Calibri</vt:lpstr>
      <vt:lpstr>Calibri Light</vt:lpstr>
      <vt:lpstr>Century Gothic</vt:lpstr>
      <vt:lpstr>Courier New</vt:lpstr>
      <vt:lpstr>Helvetica</vt:lpstr>
      <vt:lpstr>Times New Roman</vt:lpstr>
      <vt:lpstr>Wingdings</vt:lpstr>
      <vt:lpstr>Wingdings 2</vt:lpstr>
      <vt:lpstr>1_Office Theme</vt:lpstr>
      <vt:lpstr>Kentucky Board of Emergency Medical Services</vt:lpstr>
      <vt:lpstr>Introduction</vt:lpstr>
      <vt:lpstr>Objectives</vt:lpstr>
      <vt:lpstr>Overview</vt:lpstr>
      <vt:lpstr>Transmission of Diseases</vt:lpstr>
      <vt:lpstr>Bloodborne Pathogens</vt:lpstr>
      <vt:lpstr>Bloodborne Pathogens (Continued)</vt:lpstr>
      <vt:lpstr>Transmission of Bloodborne Pathogens</vt:lpstr>
      <vt:lpstr>Transmission of Bloodborne Pathogens (Continued)</vt:lpstr>
      <vt:lpstr>Transmission of Bloodborne Pathogens (Continued)</vt:lpstr>
      <vt:lpstr>Bloodborne Pathogen Diseases</vt:lpstr>
      <vt:lpstr>Viral Hepatitis</vt:lpstr>
      <vt:lpstr>Hepatitis B </vt:lpstr>
      <vt:lpstr>Hepatitis B (Continued)</vt:lpstr>
      <vt:lpstr>Hepatitis B (Continued) </vt:lpstr>
      <vt:lpstr>Hepatitis B (Continued) </vt:lpstr>
      <vt:lpstr>Hepatitis B (Continued) </vt:lpstr>
      <vt:lpstr>Hepatitis C </vt:lpstr>
      <vt:lpstr>Hepatitis C (Continued)</vt:lpstr>
      <vt:lpstr>Hepatitis C (Continued) </vt:lpstr>
      <vt:lpstr>Hepatitis C (Continued) </vt:lpstr>
      <vt:lpstr>Human Immunodeficiency Virus </vt:lpstr>
      <vt:lpstr>Human Immunodeficiency Virus (Continued)</vt:lpstr>
      <vt:lpstr>Human Immunodeficiency Virus  (Continued) </vt:lpstr>
      <vt:lpstr>Human Immunodeficiency Virus (Continued) </vt:lpstr>
      <vt:lpstr>Human Immunodeficiency Virus (Continued) </vt:lpstr>
      <vt:lpstr>Human Immunodeficiency Virus (Continued) </vt:lpstr>
      <vt:lpstr>Human Immunodeficiency Virus (Continued) </vt:lpstr>
      <vt:lpstr>Human Immunodeficiency Virus (Continued) </vt:lpstr>
      <vt:lpstr>Human Immunodeficiency Virus (Continued) </vt:lpstr>
      <vt:lpstr>Human Immunodeficiency Virus (Continued) </vt:lpstr>
      <vt:lpstr>Exposure Control Plan</vt:lpstr>
      <vt:lpstr>Exposure Control Plan (Continued)</vt:lpstr>
      <vt:lpstr>Exposure Controls</vt:lpstr>
      <vt:lpstr>Exposure Controls (Continued)</vt:lpstr>
      <vt:lpstr>Exposure Controls (Continued)</vt:lpstr>
      <vt:lpstr>Exposure Controls (Continued)</vt:lpstr>
      <vt:lpstr>Exposure Controls (Continued)</vt:lpstr>
      <vt:lpstr>Exposure Controls (Continued)</vt:lpstr>
      <vt:lpstr>Exposure Controls (Continued)</vt:lpstr>
      <vt:lpstr>Exposure Controls (Continued)</vt:lpstr>
      <vt:lpstr>Exposure Controls (Continued)</vt:lpstr>
      <vt:lpstr>Exposure Incident</vt:lpstr>
      <vt:lpstr>Post-Exposure Evaluation</vt:lpstr>
      <vt:lpstr>Post-Exposure Evaluation (Continued)</vt:lpstr>
      <vt:lpstr>Recordkeeping </vt:lpstr>
      <vt:lpstr>HIV-AIDS Attitude and Behavior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F1RST WATCH/KBEMS  Supercharge your stress management in the Time of COVID-19 Continuing Education/Evaluation Link:  https://bit.ly/COVID-Stress-Management-CEU</dc:title>
  <dc:creator>Andrew, Robert (KCTCS)</dc:creator>
  <cp:lastModifiedBy>Andrew, Robert (KCTCS)</cp:lastModifiedBy>
  <cp:revision>120</cp:revision>
  <cp:lastPrinted>2021-10-27T16:05:28Z</cp:lastPrinted>
  <dcterms:created xsi:type="dcterms:W3CDTF">2020-05-28T15:13:47Z</dcterms:created>
  <dcterms:modified xsi:type="dcterms:W3CDTF">2021-10-27T16:12:35Z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0x010100E44B4F31E4292A45B18B119CF2841153</vt:lpwstr>
  </property>
</Properties>
</file>