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wmf" ContentType="image/x-wmf"/>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322" r:id="rId2"/>
    <p:sldId id="323" r:id="rId3"/>
    <p:sldId id="325" r:id="rId4"/>
    <p:sldId id="326" r:id="rId5"/>
    <p:sldId id="329" r:id="rId6"/>
    <p:sldId id="327" r:id="rId7"/>
    <p:sldId id="328" r:id="rId8"/>
    <p:sldId id="751" r:id="rId9"/>
    <p:sldId id="752" r:id="rId10"/>
    <p:sldId id="753" r:id="rId11"/>
    <p:sldId id="758" r:id="rId12"/>
    <p:sldId id="754" r:id="rId13"/>
    <p:sldId id="330" r:id="rId14"/>
    <p:sldId id="332" r:id="rId15"/>
    <p:sldId id="333" r:id="rId16"/>
    <p:sldId id="331" r:id="rId17"/>
    <p:sldId id="335" r:id="rId18"/>
    <p:sldId id="336" r:id="rId19"/>
    <p:sldId id="338" r:id="rId20"/>
    <p:sldId id="339" r:id="rId21"/>
    <p:sldId id="340" r:id="rId22"/>
    <p:sldId id="707" r:id="rId23"/>
    <p:sldId id="708" r:id="rId24"/>
    <p:sldId id="381" r:id="rId25"/>
    <p:sldId id="549" r:id="rId26"/>
    <p:sldId id="547" r:id="rId27"/>
    <p:sldId id="713" r:id="rId28"/>
    <p:sldId id="740" r:id="rId29"/>
    <p:sldId id="532" r:id="rId30"/>
    <p:sldId id="715" r:id="rId31"/>
    <p:sldId id="716" r:id="rId32"/>
    <p:sldId id="718" r:id="rId33"/>
    <p:sldId id="717" r:id="rId34"/>
    <p:sldId id="719" r:id="rId35"/>
    <p:sldId id="387" r:id="rId36"/>
    <p:sldId id="535" r:id="rId37"/>
    <p:sldId id="408" r:id="rId38"/>
    <p:sldId id="720" r:id="rId39"/>
    <p:sldId id="451" r:id="rId40"/>
    <p:sldId id="409" r:id="rId41"/>
    <p:sldId id="415" r:id="rId42"/>
    <p:sldId id="452" r:id="rId43"/>
    <p:sldId id="423" r:id="rId44"/>
    <p:sldId id="466" r:id="rId45"/>
    <p:sldId id="538" r:id="rId46"/>
    <p:sldId id="346" r:id="rId47"/>
    <p:sldId id="755" r:id="rId48"/>
    <p:sldId id="350" r:id="rId49"/>
    <p:sldId id="430" r:id="rId50"/>
    <p:sldId id="351" r:id="rId51"/>
    <p:sldId id="355" r:id="rId52"/>
    <p:sldId id="356" r:id="rId53"/>
    <p:sldId id="357" r:id="rId54"/>
    <p:sldId id="358" r:id="rId55"/>
    <p:sldId id="359" r:id="rId56"/>
    <p:sldId id="360" r:id="rId57"/>
    <p:sldId id="361" r:id="rId58"/>
    <p:sldId id="366" r:id="rId59"/>
    <p:sldId id="756" r:id="rId60"/>
    <p:sldId id="757" r:id="rId61"/>
    <p:sldId id="759" r:id="rId62"/>
    <p:sldId id="760" r:id="rId63"/>
    <p:sldId id="761" r:id="rId64"/>
    <p:sldId id="762" r:id="rId65"/>
    <p:sldId id="763" r:id="rId66"/>
    <p:sldId id="764" r:id="rId67"/>
    <p:sldId id="765" r:id="rId68"/>
    <p:sldId id="766" r:id="rId69"/>
    <p:sldId id="767" r:id="rId70"/>
    <p:sldId id="768" r:id="rId71"/>
    <p:sldId id="769" r:id="rId72"/>
    <p:sldId id="779" r:id="rId73"/>
    <p:sldId id="313" r:id="rId74"/>
    <p:sldId id="314" r:id="rId75"/>
    <p:sldId id="315" r:id="rId76"/>
    <p:sldId id="405" r:id="rId77"/>
    <p:sldId id="429" r:id="rId78"/>
    <p:sldId id="745" r:id="rId79"/>
    <p:sldId id="748" r:id="rId80"/>
    <p:sldId id="407" r:id="rId81"/>
    <p:sldId id="445" r:id="rId82"/>
    <p:sldId id="749"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26" autoAdjust="0"/>
    <p:restoredTop sz="94660"/>
  </p:normalViewPr>
  <p:slideViewPr>
    <p:cSldViewPr snapToGrid="0">
      <p:cViewPr varScale="1">
        <p:scale>
          <a:sx n="71" d="100"/>
          <a:sy n="71" d="100"/>
        </p:scale>
        <p:origin x="60" y="816"/>
      </p:cViewPr>
      <p:guideLst/>
    </p:cSldViewPr>
  </p:slideViewPr>
  <p:notesTextViewPr>
    <p:cViewPr>
      <p:scale>
        <a:sx n="1" d="1"/>
        <a:sy n="1" d="1"/>
      </p:scale>
      <p:origin x="0" y="0"/>
    </p:cViewPr>
  </p:notesTextViewPr>
  <p:sorterViewPr>
    <p:cViewPr varScale="1">
      <p:scale>
        <a:sx n="1" d="1"/>
        <a:sy n="1" d="1"/>
      </p:scale>
      <p:origin x="0" y="-279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customXml" Target="../customXml/item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ustomXml" Target="../customXml/item2.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9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3215D-D522-4551-A6A2-0D3E78A5FF5E}" type="datetimeFigureOut">
              <a:rPr lang="en-US" smtClean="0"/>
              <a:t>9/6/2022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8DB86E-33C5-4744-941B-360D4E9C7B0B}" type="slidenum">
              <a:rPr lang="en-US" smtClean="0"/>
              <a:t>‹#›</a:t>
            </a:fld>
            <a:endParaRPr lang="en-US"/>
          </a:p>
        </p:txBody>
      </p:sp>
    </p:spTree>
    <p:extLst>
      <p:ext uri="{BB962C8B-B14F-4D97-AF65-F5344CB8AC3E}">
        <p14:creationId xmlns:p14="http://schemas.microsoft.com/office/powerpoint/2010/main" val="1675787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206676-9793-4FD4-BD17-D23E4C372E7F}" type="slidenum">
              <a:rPr lang="en-US" altLang="en-US"/>
              <a:pPr>
                <a:spcBef>
                  <a:spcPct val="0"/>
                </a:spcBef>
              </a:pPr>
              <a:t>1</a:t>
            </a:fld>
            <a:endParaRPr lang="en-US" altLang="en-US"/>
          </a:p>
        </p:txBody>
      </p:sp>
      <p:sp>
        <p:nvSpPr>
          <p:cNvPr id="5123" name="Rectangle 1"/>
          <p:cNvSpPr>
            <a:spLocks noGrp="1" noRot="1" noChangeAspect="1" noChangeArrowheads="1" noTextEdit="1"/>
          </p:cNvSpPr>
          <p:nvPr>
            <p:ph type="sldImg"/>
          </p:nvPr>
        </p:nvSpPr>
        <p:spPr>
          <a:ln/>
        </p:spPr>
      </p:sp>
      <p:sp>
        <p:nvSpPr>
          <p:cNvPr id="5124"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lnSpc>
                <a:spcPct val="95000"/>
              </a:lnSpc>
              <a:spcBef>
                <a:spcPct val="0"/>
              </a:spcBef>
            </a:pPr>
            <a:endParaRPr lang="en-US" altLang="en-US" sz="1600">
              <a:solidFill>
                <a:srgbClr val="000000"/>
              </a:solidFill>
              <a:latin typeface="Arial" panose="020B0604020202020204" pitchFamily="34" charset="0"/>
            </a:endParaRPr>
          </a:p>
        </p:txBody>
      </p:sp>
    </p:spTree>
    <p:extLst>
      <p:ext uri="{BB962C8B-B14F-4D97-AF65-F5344CB8AC3E}">
        <p14:creationId xmlns:p14="http://schemas.microsoft.com/office/powerpoint/2010/main" val="2373920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ChangeArrowheads="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r>
              <a:rPr lang="en-US" altLang="en-US"/>
              <a:t> (3) Any person who knows or has reasonable cause to believe that a child is a victim of human trafficking as defined in KRS 529.010 shall immediately cause an oral or written report to be made to a local law enforcement agency or the Department of Kentucky State Police; or the cabinet or its designated representative; or the Commonwealth's attorney or the county attorney; by telephone or otherwise. This subsection shall apply regardless of whether the person believed to have caused the human trafficking of the child is a parent, guardian, or person exercising custodial control or supervision. </a:t>
            </a:r>
          </a:p>
          <a:p>
            <a:r>
              <a:rPr lang="en-US" altLang="en-US"/>
              <a:t>(4) Neither the husband-wife nor any professional-client/patient privilege, except the attorney-client and clergy-penitent privilege, shall be a ground for refusing to report under this section or for excluding evidence regarding a dependent, neglected, or abused child or the cause thereof, in any judicial proceedings resulting from a report pursuant to this section. This subsection shall also apply in any criminal proceeding in District or Circuit Court regarding a dependent, neglected, or abused child. </a:t>
            </a:r>
          </a:p>
          <a:p>
            <a:r>
              <a:rPr lang="en-US" altLang="en-US"/>
              <a:t>(5) The cabinet upon request shall receive from any agency of the state or any other agency, institution, or facility providing services to the child or his or her family, such cooperation, assistance, and information as will enable the cabinet to fulfill its responsibilities under KRS 620.030, 620.040, and 620.050. </a:t>
            </a:r>
          </a:p>
          <a:p>
            <a:r>
              <a:rPr lang="en-US" altLang="en-US"/>
              <a:t>(6) Any person who intentionally violates the provisions of this section shall be guilty of a: </a:t>
            </a:r>
          </a:p>
          <a:p>
            <a:r>
              <a:rPr lang="en-US" altLang="en-US"/>
              <a:t>(a) Class B misdemeanor for the first offense; </a:t>
            </a:r>
          </a:p>
          <a:p>
            <a:r>
              <a:rPr lang="en-US" altLang="en-US"/>
              <a:t>(b) Class A misdemeanor for the second offense; and </a:t>
            </a:r>
          </a:p>
          <a:p>
            <a:r>
              <a:rPr lang="en-US" altLang="en-US"/>
              <a:t>(c) Class D felony for each subsequent offense. </a:t>
            </a:r>
          </a:p>
          <a:p>
            <a:r>
              <a:rPr lang="en-US" altLang="en-US" b="1"/>
              <a:t>Effective: </a:t>
            </a:r>
            <a:r>
              <a:rPr lang="en-US" altLang="en-US"/>
              <a:t>June 25, 2013 </a:t>
            </a:r>
          </a:p>
          <a:p>
            <a:r>
              <a:rPr lang="en-US" altLang="en-US" b="1"/>
              <a:t>History: </a:t>
            </a:r>
            <a:r>
              <a:rPr lang="en-US" altLang="en-US"/>
              <a:t>Amended 2013 Ky. Acts ch. 25, sec. 2, effective June 25, 2013. -- Amended 2008 Ky. Acts ch. 72, sec. 4, effective July 15, 2008. -- Amended 2007 Ky. Acts ch. 85, sec. 330, effective June 26, 2007. -- Amended 1988 Ky. Acts ch. 258, sec. 2, effective July 15, 1988; and ch. 350, sec. 43, effective April 10, 1988. -- Created 1986 Ky. Acts ch. 423, sec. 64, effective July 1, 1987. </a:t>
            </a:r>
          </a:p>
          <a:p>
            <a:r>
              <a:rPr lang="en-US" altLang="en-US" b="1"/>
              <a:t>Legislative Research Commission Note</a:t>
            </a:r>
            <a:r>
              <a:rPr lang="en-US" altLang="en-US"/>
              <a:t>. The 1988 amendments to this section are effective April 10, 1988, except for the second sentence of subsection (1), which is effective July 15, 1988. </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2E0196-BA34-46D2-8970-01CD4CBE3ABB}" type="slidenum">
              <a:rPr lang="en-US" altLang="en-US" sz="1200"/>
              <a:pPr/>
              <a:t>10</a:t>
            </a:fld>
            <a:endParaRPr lang="en-US" altLang="en-US" sz="1200"/>
          </a:p>
        </p:txBody>
      </p:sp>
    </p:spTree>
    <p:extLst>
      <p:ext uri="{BB962C8B-B14F-4D97-AF65-F5344CB8AC3E}">
        <p14:creationId xmlns:p14="http://schemas.microsoft.com/office/powerpoint/2010/main" val="149906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See page 10 of the KY Child Abuse and Neglect Booklet</a:t>
            </a:r>
          </a:p>
          <a:p>
            <a:endParaRPr lang="en-US" altLang="en-US" b="1"/>
          </a:p>
          <a:p>
            <a:r>
              <a:rPr lang="en-US" altLang="en-US" b="1"/>
              <a:t>WHO CAN REMOVE CHILDREN FROM THEIR HOMES?</a:t>
            </a:r>
          </a:p>
          <a:p>
            <a:r>
              <a:rPr lang="en-US" altLang="en-US"/>
              <a:t>An emergency custody order (ECO) must be obtained from the Court any time a child is</a:t>
            </a:r>
          </a:p>
          <a:p>
            <a:r>
              <a:rPr lang="en-US" altLang="en-US"/>
              <a:t>removed from his or her home. An ECO may be requested in the following situations as defined</a:t>
            </a:r>
          </a:p>
          <a:p>
            <a:r>
              <a:rPr lang="en-US" altLang="en-US"/>
              <a:t>by statue:</a:t>
            </a:r>
          </a:p>
          <a:p>
            <a:r>
              <a:rPr lang="en-US" altLang="en-US"/>
              <a:t>(1) The court for the county where the child is present may issue an ex parte</a:t>
            </a:r>
          </a:p>
          <a:p>
            <a:r>
              <a:rPr lang="en-US" altLang="en-US"/>
              <a:t>emergency custody order when it appears to the court that removal is in the best</a:t>
            </a:r>
          </a:p>
          <a:p>
            <a:r>
              <a:rPr lang="en-US" altLang="en-US"/>
              <a:t>interest of the child and that there are reasonable grounds to believe, as</a:t>
            </a:r>
          </a:p>
          <a:p>
            <a:r>
              <a:rPr lang="en-US" altLang="en-US"/>
              <a:t>supported by affidavit or by recorded sworn testimony, that one (1) or more of the</a:t>
            </a:r>
          </a:p>
          <a:p>
            <a:r>
              <a:rPr lang="en-US" altLang="en-US"/>
              <a:t>following conditions exist and that the parents or other person exercising</a:t>
            </a:r>
          </a:p>
          <a:p>
            <a:r>
              <a:rPr lang="en-US" altLang="en-US"/>
              <a:t>custodial control or supervision are unable or unwilling to protect the child;</a:t>
            </a:r>
          </a:p>
          <a:p>
            <a:r>
              <a:rPr lang="en-US" altLang="en-US"/>
              <a:t>(a) The child is in danger of imminent death or serious physical injury or is</a:t>
            </a:r>
          </a:p>
          <a:p>
            <a:r>
              <a:rPr lang="en-US" altLang="en-US"/>
              <a:t>being sexually abused;</a:t>
            </a:r>
          </a:p>
          <a:p>
            <a:r>
              <a:rPr lang="en-US" altLang="en-US"/>
              <a:t>(b) The parent has repeatedly inflicted or allowed to be inflicted by other than</a:t>
            </a:r>
          </a:p>
          <a:p>
            <a:r>
              <a:rPr lang="en-US" altLang="en-US"/>
              <a:t>accidental means physical injury or emotional injury. This condition shall</a:t>
            </a:r>
          </a:p>
          <a:p>
            <a:r>
              <a:rPr lang="en-US" altLang="en-US"/>
              <a:t>not include reasonable and ordinary discipline recognized in the</a:t>
            </a:r>
          </a:p>
          <a:p>
            <a:r>
              <a:rPr lang="en-US" altLang="en-US"/>
              <a:t>community where the child lives, as long as reasonable and ordinary</a:t>
            </a:r>
          </a:p>
          <a:p>
            <a:r>
              <a:rPr lang="en-US" altLang="en-US"/>
              <a:t>discipline does not result in abuse or neglect as defined in KRS</a:t>
            </a:r>
          </a:p>
          <a:p>
            <a:r>
              <a:rPr lang="en-US" altLang="en-US"/>
              <a:t>600.020(1); or</a:t>
            </a:r>
          </a:p>
          <a:p>
            <a:r>
              <a:rPr lang="en-US" altLang="en-US"/>
              <a:t>(c) The child is in immediate danger due to the parent's failure or refusal to</a:t>
            </a:r>
          </a:p>
          <a:p>
            <a:r>
              <a:rPr lang="en-US" altLang="en-US"/>
              <a:t>provide for the safety and needs of the child. KRS 620.060(1).</a:t>
            </a:r>
          </a:p>
          <a:p>
            <a:r>
              <a:rPr lang="en-US" altLang="en-US"/>
              <a:t>KRS 620.040(5)(c) states:</a:t>
            </a:r>
          </a:p>
          <a:p>
            <a:r>
              <a:rPr lang="en-US" altLang="en-US"/>
              <a:t>Any appropriate law enforcement officer may take a child into protective custody and</a:t>
            </a:r>
          </a:p>
          <a:p>
            <a:r>
              <a:rPr lang="en-US" altLang="en-US"/>
              <a:t>may hold that child in protective custody without the consent of the parent or other</a:t>
            </a:r>
          </a:p>
          <a:p>
            <a:r>
              <a:rPr lang="en-US" altLang="en-US"/>
              <a:t>person exercising custodial control or supervision, if there exist reasonable grounds for</a:t>
            </a:r>
          </a:p>
          <a:p>
            <a:r>
              <a:rPr lang="en-US" altLang="en-US"/>
              <a:t>the officer to believe that the child is in danger of imminent death or serious physical</a:t>
            </a:r>
          </a:p>
          <a:p>
            <a:r>
              <a:rPr lang="en-US" altLang="en-US"/>
              <a:t>injury or is being sexually abused and that the parents or other person exercising</a:t>
            </a:r>
          </a:p>
          <a:p>
            <a:r>
              <a:rPr lang="en-US" altLang="en-US"/>
              <a:t>custodial control or supervision are unable or unwilling to protect the child. The officer or</a:t>
            </a:r>
          </a:p>
          <a:p>
            <a:r>
              <a:rPr lang="en-US" altLang="en-US"/>
              <a:t>the person to whom the officer entrusts the child shall, within twelve (12) hours of taking</a:t>
            </a:r>
          </a:p>
          <a:p>
            <a:r>
              <a:rPr lang="en-US" altLang="en-US"/>
              <a:t>the child into such protective custody, request the court to issue an emergency custody</a:t>
            </a:r>
          </a:p>
          <a:p>
            <a:r>
              <a:rPr lang="en-US" altLang="en-US"/>
              <a:t>order.</a:t>
            </a:r>
          </a:p>
          <a:p>
            <a:r>
              <a:rPr lang="en-US" altLang="en-US" b="1"/>
              <a:t>72-HOUR HOLD BY PHYSICIANS AND HOSPITAL ADMINISTRATORS</a:t>
            </a:r>
          </a:p>
          <a:p>
            <a:r>
              <a:rPr lang="en-US" altLang="en-US"/>
              <a:t>Although medical personnel may not take children into protective custody, they do have the right</a:t>
            </a:r>
          </a:p>
          <a:p>
            <a:r>
              <a:rPr lang="en-US" altLang="en-US"/>
              <a:t>to hold a child whom they feel is in imminent danger.</a:t>
            </a:r>
          </a:p>
          <a:p>
            <a:r>
              <a:rPr lang="en-US" altLang="en-US"/>
              <a:t>KRS 620.040(5)(b) states:</a:t>
            </a:r>
          </a:p>
          <a:p>
            <a:r>
              <a:rPr lang="en-US" altLang="en-US"/>
              <a:t>If a child who is in the hospital or under the immediate care of a physician appears to be in</a:t>
            </a:r>
          </a:p>
          <a:p>
            <a:r>
              <a:rPr lang="en-US" altLang="en-US"/>
              <a:t>imminent danger if he is returned to the persons having custody of him, the physician or</a:t>
            </a:r>
          </a:p>
          <a:p>
            <a:r>
              <a:rPr lang="en-US" altLang="en-US"/>
              <a:t>hospital administrator may hold a child without court order provided that a request is made</a:t>
            </a:r>
          </a:p>
          <a:p>
            <a:r>
              <a:rPr lang="en-US" altLang="en-US"/>
              <a:t>to the court for an emergency custody order at the earliest practicable time, not to exceed</a:t>
            </a:r>
          </a:p>
          <a:p>
            <a:r>
              <a:rPr lang="en-US" altLang="en-US"/>
              <a:t>seventy-two (72) hours.</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75BDF3B-45ED-4ACB-AA1D-C1E3302A8D16}" type="slidenum">
              <a:rPr lang="en-US" altLang="en-US" sz="1200"/>
              <a:pPr/>
              <a:t>12</a:t>
            </a:fld>
            <a:endParaRPr lang="en-US" altLang="en-US" sz="1200"/>
          </a:p>
        </p:txBody>
      </p:sp>
    </p:spTree>
    <p:extLst>
      <p:ext uri="{BB962C8B-B14F-4D97-AF65-F5344CB8AC3E}">
        <p14:creationId xmlns:p14="http://schemas.microsoft.com/office/powerpoint/2010/main" val="1323104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CA3EAC-8FAB-4C7B-8A5C-3F8A58D5ED44}" type="slidenum">
              <a:rPr lang="en-US" altLang="en-US" smtClean="0"/>
              <a:pPr>
                <a:spcBef>
                  <a:spcPct val="0"/>
                </a:spcBef>
              </a:pPr>
              <a:t>13</a:t>
            </a:fld>
            <a:endParaRPr lang="en-US" altLang="en-US"/>
          </a:p>
        </p:txBody>
      </p:sp>
      <p:sp>
        <p:nvSpPr>
          <p:cNvPr id="29699" name="Rectangle 1"/>
          <p:cNvSpPr>
            <a:spLocks noGrp="1" noRot="1" noChangeAspect="1" noChangeArrowheads="1" noTextEdit="1"/>
          </p:cNvSpPr>
          <p:nvPr>
            <p:ph type="sldImg"/>
          </p:nvPr>
        </p:nvSpPr>
        <p:spPr>
          <a:ln/>
        </p:spPr>
      </p:sp>
      <p:sp>
        <p:nvSpPr>
          <p:cNvPr id="29700"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lnSpc>
                <a:spcPct val="95000"/>
              </a:lnSpc>
              <a:spcBef>
                <a:spcPct val="0"/>
              </a:spcBef>
            </a:pPr>
            <a:r>
              <a:rPr lang="en-US" altLang="en-US"/>
              <a:t>Explain that drawings are coming up to help explain this.</a:t>
            </a:r>
          </a:p>
        </p:txBody>
      </p:sp>
    </p:spTree>
    <p:extLst>
      <p:ext uri="{BB962C8B-B14F-4D97-AF65-F5344CB8AC3E}">
        <p14:creationId xmlns:p14="http://schemas.microsoft.com/office/powerpoint/2010/main" val="1420816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ChangeArrowheads="1" noTextEdit="1"/>
          </p:cNvSpPr>
          <p:nvPr>
            <p:ph type="sldImg"/>
          </p:nvPr>
        </p:nvSpPr>
        <p:spPr>
          <a:ln/>
        </p:spPr>
      </p:sp>
      <p:sp>
        <p:nvSpPr>
          <p:cNvPr id="33795" name="Notes Placeholder 2"/>
          <p:cNvSpPr>
            <a:spLocks noGrp="1"/>
          </p:cNvSpPr>
          <p:nvPr>
            <p:ph type="body" idx="1"/>
          </p:nvPr>
        </p:nvSpPr>
        <p:spPr>
          <a:xfrm>
            <a:off x="339725" y="4271963"/>
            <a:ext cx="63309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888"/>
              </a:lnSpc>
              <a:spcBef>
                <a:spcPct val="0"/>
              </a:spcBef>
            </a:pPr>
            <a:r>
              <a:rPr lang="en-US" altLang="en-US" sz="1000" b="1">
                <a:latin typeface="Arial" panose="020B0604020202020204" pitchFamily="34" charset="0"/>
              </a:rPr>
              <a:t>NOTE:  </a:t>
            </a:r>
            <a:r>
              <a:rPr lang="en-US" altLang="en-US" sz="1000">
                <a:latin typeface="Arial" panose="020B0604020202020204" pitchFamily="34" charset="0"/>
              </a:rPr>
              <a:t>CAT scan is CT scan.</a:t>
            </a:r>
            <a:endParaRPr lang="en-US" altLang="en-US" sz="1000" b="1">
              <a:latin typeface="Arial" panose="020B0604020202020204" pitchFamily="34" charset="0"/>
            </a:endParaRPr>
          </a:p>
          <a:p>
            <a:pPr>
              <a:lnSpc>
                <a:spcPts val="888"/>
              </a:lnSpc>
              <a:spcBef>
                <a:spcPct val="0"/>
              </a:spcBef>
            </a:pPr>
            <a:endParaRPr lang="en-US" altLang="en-US" sz="1000" b="1">
              <a:latin typeface="Arial" panose="020B0604020202020204" pitchFamily="34" charset="0"/>
            </a:endParaRPr>
          </a:p>
          <a:p>
            <a:pPr>
              <a:lnSpc>
                <a:spcPts val="888"/>
              </a:lnSpc>
              <a:spcBef>
                <a:spcPct val="0"/>
              </a:spcBef>
            </a:pPr>
            <a:r>
              <a:rPr lang="en-US" altLang="en-US" sz="1000" b="1">
                <a:latin typeface="Arial" panose="020B0604020202020204" pitchFamily="34" charset="0"/>
              </a:rPr>
              <a:t>What Happens Inside the Brain During Shaking?</a:t>
            </a:r>
            <a:r>
              <a:rPr lang="en-US" altLang="en-US" sz="1000">
                <a:latin typeface="Arial" panose="020B0604020202020204" pitchFamily="34" charset="0"/>
              </a:rPr>
              <a:t>  Ask participants to make a fist, representing a baby</a:t>
            </a:r>
            <a:r>
              <a:rPr lang="en-US" altLang="en-US" sz="1000"/>
              <a:t>’</a:t>
            </a:r>
            <a:r>
              <a:rPr lang="en-US" altLang="en-US" sz="1000">
                <a:latin typeface="Arial" panose="020B0604020202020204" pitchFamily="34" charset="0"/>
              </a:rPr>
              <a:t>s brain.  Ask them to take other hand and place on top of the fist, representing the skull covering the brain.  Now rotate the fisted hand inside the open hand to simulate what happens when a baby is violently shaken.  </a:t>
            </a:r>
          </a:p>
          <a:p>
            <a:pPr>
              <a:lnSpc>
                <a:spcPts val="888"/>
              </a:lnSpc>
              <a:spcBef>
                <a:spcPct val="0"/>
              </a:spcBef>
            </a:pPr>
            <a:endParaRPr lang="en-US" altLang="en-US" sz="400">
              <a:latin typeface="Arial" panose="020B0604020202020204" pitchFamily="34" charset="0"/>
            </a:endParaRPr>
          </a:p>
          <a:p>
            <a:pPr>
              <a:lnSpc>
                <a:spcPts val="888"/>
              </a:lnSpc>
              <a:spcBef>
                <a:spcPct val="0"/>
              </a:spcBef>
            </a:pPr>
            <a:r>
              <a:rPr lang="en-US" altLang="en-US" sz="1000">
                <a:latin typeface="Arial" panose="020B0604020202020204" pitchFamily="34" charset="0"/>
              </a:rPr>
              <a:t>Illustrate with fists how the two upper hemispheres of the brain rotate independently of each other during shaking.  If you hold your fists together with fingers touching, that looks like the two hemispheres.  Instruct the group to consider how the brain becomes damaged as it is stretched and distorted. The bleeding seen from a subdural hematoma is a symptom, indicating how the damage occurred. The actual motion causes the damage by distorting the brain cells which then causes them to die. Additionally, as each brain cell dies, it secretes enzymes which then damage adjacent cells.</a:t>
            </a:r>
          </a:p>
          <a:p>
            <a:pPr>
              <a:lnSpc>
                <a:spcPts val="888"/>
              </a:lnSpc>
              <a:spcBef>
                <a:spcPct val="0"/>
              </a:spcBef>
            </a:pPr>
            <a:endParaRPr lang="en-US" altLang="en-US" sz="1000">
              <a:latin typeface="Arial" panose="020B0604020202020204" pitchFamily="34" charset="0"/>
            </a:endParaRPr>
          </a:p>
          <a:p>
            <a:pPr>
              <a:lnSpc>
                <a:spcPts val="888"/>
              </a:lnSpc>
              <a:spcBef>
                <a:spcPct val="0"/>
              </a:spcBef>
            </a:pPr>
            <a:r>
              <a:rPr lang="en-US" altLang="en-US" sz="1000">
                <a:latin typeface="Arial" panose="020B0604020202020204" pitchFamily="34" charset="0"/>
              </a:rPr>
              <a:t>Alternative Illustrations: </a:t>
            </a:r>
          </a:p>
          <a:p>
            <a:pPr>
              <a:lnSpc>
                <a:spcPts val="888"/>
              </a:lnSpc>
              <a:spcBef>
                <a:spcPct val="0"/>
              </a:spcBef>
            </a:pPr>
            <a:endParaRPr lang="en-US" altLang="en-US" sz="1000">
              <a:latin typeface="Arial" panose="020B0604020202020204" pitchFamily="34" charset="0"/>
            </a:endParaRPr>
          </a:p>
          <a:p>
            <a:pPr>
              <a:lnSpc>
                <a:spcPts val="888"/>
              </a:lnSpc>
              <a:spcBef>
                <a:spcPct val="0"/>
              </a:spcBef>
            </a:pPr>
            <a:r>
              <a:rPr lang="en-US" altLang="en-US" sz="1000">
                <a:latin typeface="Arial" panose="020B0604020202020204" pitchFamily="34" charset="0"/>
              </a:rPr>
              <a:t>Brain Shaped Gelatin</a:t>
            </a:r>
          </a:p>
          <a:p>
            <a:pPr>
              <a:lnSpc>
                <a:spcPts val="888"/>
              </a:lnSpc>
              <a:spcBef>
                <a:spcPct val="0"/>
              </a:spcBef>
            </a:pPr>
            <a:r>
              <a:rPr lang="en-US" altLang="en-US" sz="1000">
                <a:latin typeface="Arial" panose="020B0604020202020204" pitchFamily="34" charset="0"/>
              </a:rPr>
              <a:t>Preparation:</a:t>
            </a:r>
          </a:p>
          <a:p>
            <a:pPr>
              <a:lnSpc>
                <a:spcPts val="888"/>
              </a:lnSpc>
              <a:spcBef>
                <a:spcPct val="0"/>
              </a:spcBef>
            </a:pPr>
            <a:r>
              <a:rPr lang="en-US" altLang="en-US" sz="1000">
                <a:latin typeface="Arial" panose="020B0604020202020204" pitchFamily="34" charset="0"/>
              </a:rPr>
              <a:t>At least one evening prior to training prepare gelatin using the instructions for grey or flesh tone preparation which accompany the brain mold (can be purchased at www.quiggle.com or borrowed from PCAK). Remove the gelatin brain from the mold and have available in a clear glass bowl or dish. To create a consistency more like that of an infant’s brain, allow the jello to sit out for multiple hours prior to using in the demonstration.</a:t>
            </a:r>
          </a:p>
          <a:p>
            <a:pPr>
              <a:lnSpc>
                <a:spcPts val="888"/>
              </a:lnSpc>
              <a:spcBef>
                <a:spcPct val="0"/>
              </a:spcBef>
            </a:pPr>
            <a:endParaRPr lang="en-US" altLang="en-US" sz="800">
              <a:latin typeface="Arial" panose="020B0604020202020204" pitchFamily="34" charset="0"/>
            </a:endParaRPr>
          </a:p>
          <a:p>
            <a:pPr>
              <a:lnSpc>
                <a:spcPts val="888"/>
              </a:lnSpc>
              <a:spcBef>
                <a:spcPct val="0"/>
              </a:spcBef>
            </a:pPr>
            <a:r>
              <a:rPr lang="en-US" altLang="en-US" sz="1000">
                <a:latin typeface="Arial" panose="020B0604020202020204" pitchFamily="34" charset="0"/>
              </a:rPr>
              <a:t>Demonstration:</a:t>
            </a:r>
          </a:p>
          <a:p>
            <a:pPr>
              <a:lnSpc>
                <a:spcPts val="888"/>
              </a:lnSpc>
              <a:spcBef>
                <a:spcPct val="0"/>
              </a:spcBef>
            </a:pPr>
            <a:r>
              <a:rPr lang="en-US" altLang="en-US" sz="1000">
                <a:latin typeface="Arial" panose="020B0604020202020204" pitchFamily="34" charset="0"/>
              </a:rPr>
              <a:t>Walk with the brain to show how the brain moves normally within the skull. Next, gently jiggle the brain to show how it begins to move with greater force/speed. Continue to shake the brain more vigorously, describing what happens to the gelatin as the motion intensifies and it begins to slide around in the container. Place a top on the container (clear plastic wrap will work) and violently shake the brain to show how it begins to separate as it hits the sides of the container.</a:t>
            </a:r>
          </a:p>
          <a:p>
            <a:pPr>
              <a:lnSpc>
                <a:spcPts val="888"/>
              </a:lnSpc>
              <a:spcBef>
                <a:spcPct val="0"/>
              </a:spcBef>
            </a:pPr>
            <a:endParaRPr lang="en-US" altLang="en-US" sz="800">
              <a:latin typeface="Arial" panose="020B0604020202020204" pitchFamily="34" charset="0"/>
            </a:endParaRPr>
          </a:p>
          <a:p>
            <a:pPr>
              <a:lnSpc>
                <a:spcPts val="888"/>
              </a:lnSpc>
              <a:spcBef>
                <a:spcPct val="0"/>
              </a:spcBef>
            </a:pPr>
            <a:r>
              <a:rPr lang="en-US" altLang="en-US" sz="1000">
                <a:latin typeface="Arial" panose="020B0604020202020204" pitchFamily="34" charset="0"/>
              </a:rPr>
              <a:t>Egg in Jar</a:t>
            </a:r>
          </a:p>
          <a:p>
            <a:pPr>
              <a:lnSpc>
                <a:spcPts val="888"/>
              </a:lnSpc>
              <a:spcBef>
                <a:spcPct val="0"/>
              </a:spcBef>
            </a:pPr>
            <a:r>
              <a:rPr lang="en-US" altLang="en-US" sz="1000">
                <a:latin typeface="Arial" panose="020B0604020202020204" pitchFamily="34" charset="0"/>
              </a:rPr>
              <a:t>Preparation:</a:t>
            </a:r>
          </a:p>
          <a:p>
            <a:pPr>
              <a:lnSpc>
                <a:spcPts val="888"/>
              </a:lnSpc>
              <a:spcBef>
                <a:spcPct val="0"/>
              </a:spcBef>
            </a:pPr>
            <a:r>
              <a:rPr lang="en-US" altLang="en-US" sz="1000">
                <a:latin typeface="Arial" panose="020B0604020202020204" pitchFamily="34" charset="0"/>
              </a:rPr>
              <a:t>Prior to the presentation, but onsite at the training location, gently break an egg into a small glass jar. A small baby food jar or clear plastic food container work well. Be careful to keep the yoke intact. Place the lid on the jar tightly and discard the shell. </a:t>
            </a:r>
          </a:p>
          <a:p>
            <a:pPr>
              <a:lnSpc>
                <a:spcPts val="888"/>
              </a:lnSpc>
              <a:spcBef>
                <a:spcPct val="0"/>
              </a:spcBef>
            </a:pPr>
            <a:endParaRPr lang="en-US" altLang="en-US" sz="800">
              <a:latin typeface="Arial" panose="020B0604020202020204" pitchFamily="34" charset="0"/>
            </a:endParaRPr>
          </a:p>
          <a:p>
            <a:pPr>
              <a:lnSpc>
                <a:spcPts val="888"/>
              </a:lnSpc>
              <a:spcBef>
                <a:spcPct val="0"/>
              </a:spcBef>
            </a:pPr>
            <a:r>
              <a:rPr lang="en-US" altLang="en-US" sz="1000">
                <a:latin typeface="Arial" panose="020B0604020202020204" pitchFamily="34" charset="0"/>
              </a:rPr>
              <a:t>Demonstration:</a:t>
            </a:r>
          </a:p>
          <a:p>
            <a:pPr>
              <a:lnSpc>
                <a:spcPts val="888"/>
              </a:lnSpc>
              <a:spcBef>
                <a:spcPct val="0"/>
              </a:spcBef>
            </a:pPr>
            <a:r>
              <a:rPr lang="en-US" altLang="en-US" sz="1000">
                <a:latin typeface="Arial" panose="020B0604020202020204" pitchFamily="34" charset="0"/>
              </a:rPr>
              <a:t>Introduce the container as the baby</a:t>
            </a:r>
            <a:r>
              <a:rPr lang="en-US" altLang="en-US" sz="1000"/>
              <a:t>’</a:t>
            </a:r>
            <a:r>
              <a:rPr lang="en-US" altLang="en-US" sz="1000">
                <a:latin typeface="Arial" panose="020B0604020202020204" pitchFamily="34" charset="0"/>
              </a:rPr>
              <a:t>s skull. Explain the yolk is the brain, the fluid around the yolk is the fluid around the brain. In a baby</a:t>
            </a:r>
            <a:r>
              <a:rPr lang="en-US" altLang="en-US" sz="1000"/>
              <a:t>’</a:t>
            </a:r>
            <a:r>
              <a:rPr lang="en-US" altLang="en-US" sz="1000">
                <a:latin typeface="Arial" panose="020B0604020202020204" pitchFamily="34" charset="0"/>
              </a:rPr>
              <a:t>s brain there is a lot of room between it and the skull. The consistency of the brain is like soft set jello. Simulate carrying the baby, rocking the baby (container). Also demonstrate that normal jostling does not cause the egg to break. Shake the jar slowly at first to create a crack and oozing. The increase the intensity of the shaking. Using a volunteer to do the demonstration for you can also be very effective.</a:t>
            </a:r>
          </a:p>
          <a:p>
            <a:pPr>
              <a:lnSpc>
                <a:spcPts val="888"/>
              </a:lnSpc>
              <a:spcBef>
                <a:spcPct val="0"/>
              </a:spcBef>
            </a:pPr>
            <a:endParaRPr lang="en-US" altLang="en-US" sz="800">
              <a:latin typeface="Arial" panose="020B0604020202020204" pitchFamily="34" charset="0"/>
            </a:endParaRPr>
          </a:p>
          <a:p>
            <a:pPr>
              <a:lnSpc>
                <a:spcPts val="888"/>
              </a:lnSpc>
              <a:spcBef>
                <a:spcPct val="0"/>
              </a:spcBef>
            </a:pPr>
            <a:r>
              <a:rPr lang="en-US" altLang="en-US" sz="1000">
                <a:latin typeface="Arial" panose="020B0604020202020204" pitchFamily="34" charset="0"/>
              </a:rPr>
              <a:t>Tell the group when we shake the container, the way the container looks on the outside does not change, even though the egg inside is damaged. When we shake a baby, the way the baby looks on the outside usually does not change, but he baby</a:t>
            </a:r>
            <a:r>
              <a:rPr lang="en-US" altLang="en-US" sz="1000"/>
              <a:t>’</a:t>
            </a:r>
            <a:r>
              <a:rPr lang="en-US" altLang="en-US" sz="1000">
                <a:latin typeface="Arial" panose="020B0604020202020204" pitchFamily="34" charset="0"/>
              </a:rPr>
              <a:t>s brain on the inside of the skull is damaged.  </a:t>
            </a:r>
          </a:p>
        </p:txBody>
      </p:sp>
      <p:sp>
        <p:nvSpPr>
          <p:cNvPr id="33796"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33425" indent="-280988" defTabSz="930275">
              <a:spcBef>
                <a:spcPct val="30000"/>
              </a:spcBef>
              <a:defRPr sz="1200">
                <a:solidFill>
                  <a:schemeClr val="tx1"/>
                </a:solidFill>
                <a:latin typeface="Times New Roman" panose="02020603050405020304" pitchFamily="18" charset="0"/>
              </a:defRPr>
            </a:lvl2pPr>
            <a:lvl3pPr marL="1127125" indent="-225425" defTabSz="930275">
              <a:spcBef>
                <a:spcPct val="30000"/>
              </a:spcBef>
              <a:defRPr sz="1200">
                <a:solidFill>
                  <a:schemeClr val="tx1"/>
                </a:solidFill>
                <a:latin typeface="Times New Roman" panose="02020603050405020304" pitchFamily="18" charset="0"/>
              </a:defRPr>
            </a:lvl3pPr>
            <a:lvl4pPr marL="1579563" indent="-225425" defTabSz="930275">
              <a:spcBef>
                <a:spcPct val="30000"/>
              </a:spcBef>
              <a:defRPr sz="1200">
                <a:solidFill>
                  <a:schemeClr val="tx1"/>
                </a:solidFill>
                <a:latin typeface="Times New Roman" panose="02020603050405020304" pitchFamily="18" charset="0"/>
              </a:defRPr>
            </a:lvl4pPr>
            <a:lvl5pPr marL="2030413" indent="-225425" defTabSz="930275">
              <a:spcBef>
                <a:spcPct val="30000"/>
              </a:spcBef>
              <a:defRPr sz="1200">
                <a:solidFill>
                  <a:schemeClr val="tx1"/>
                </a:solidFill>
                <a:latin typeface="Times New Roman" panose="02020603050405020304" pitchFamily="18" charset="0"/>
              </a:defRPr>
            </a:lvl5pPr>
            <a:lvl6pPr marL="2487613" indent="-225425"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44813" indent="-225425"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02013" indent="-225425"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59213" indent="-225425"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D94BD1-855D-4CE1-8E5A-005BF4D01D74}" type="slidenum">
              <a:rPr lang="en-US" altLang="en-US" smtClean="0">
                <a:latin typeface="Arial" panose="020B0604020202020204" pitchFamily="34" charset="0"/>
                <a:cs typeface="Arial" panose="020B0604020202020204" pitchFamily="34" charset="0"/>
              </a:rPr>
              <a:pPr>
                <a:spcBef>
                  <a:spcPct val="0"/>
                </a:spcBef>
              </a:pPr>
              <a:t>14</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6179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There are anatomical reasons that infants are at higher risk of severe injury from these types of traumatic forces.</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986119-CF67-4DA3-BAEB-C8535DAA51F0}" type="slidenum">
              <a:rPr lang="en-US" altLang="en-US"/>
              <a:pPr>
                <a:spcBef>
                  <a:spcPct val="0"/>
                </a:spcBef>
              </a:pPr>
              <a:t>15</a:t>
            </a:fld>
            <a:endParaRPr lang="en-US" altLang="en-US"/>
          </a:p>
        </p:txBody>
      </p:sp>
    </p:spTree>
    <p:extLst>
      <p:ext uri="{BB962C8B-B14F-4D97-AF65-F5344CB8AC3E}">
        <p14:creationId xmlns:p14="http://schemas.microsoft.com/office/powerpoint/2010/main" val="645997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6538" indent="-236538"/>
            <a:r>
              <a:rPr lang="en-US" altLang="en-US" b="1">
                <a:latin typeface="Arial" panose="020B0604020202020204" pitchFamily="34" charset="0"/>
                <a:cs typeface="Arial" panose="020B0604020202020204" pitchFamily="34" charset="0"/>
              </a:rPr>
              <a:t>Optional:  Demonstration A (What Perpetration Might Look Like)</a:t>
            </a:r>
            <a:r>
              <a:rPr lang="en-US" altLang="en-US">
                <a:latin typeface="Arial" panose="020B0604020202020204" pitchFamily="34" charset="0"/>
                <a:cs typeface="Arial" panose="020B0604020202020204" pitchFamily="34" charset="0"/>
              </a:rPr>
              <a:t>: Show video of a shaken baby demonstration or using a doll or stuffed animal show what it would look like to shake a child with the level of violence necessary to cause PAHT.</a:t>
            </a:r>
          </a:p>
          <a:p>
            <a:pPr marL="236538" indent="-236538"/>
            <a:endParaRPr lang="en-US" altLang="en-US"/>
          </a:p>
          <a:p>
            <a:pPr marL="236538" indent="-236538">
              <a:buFontTx/>
              <a:buAutoNum type="arabicPeriod"/>
            </a:pPr>
            <a:endParaRPr lang="en-US" altLang="en-US"/>
          </a:p>
          <a:p>
            <a:pPr marL="236538" indent="-236538"/>
            <a:endParaRPr lang="en-US" altLang="en-US" b="1" i="1"/>
          </a:p>
          <a:p>
            <a:pPr marL="236538" indent="-236538"/>
            <a:endParaRPr lang="en-US" altLang="en-US"/>
          </a:p>
        </p:txBody>
      </p:sp>
    </p:spTree>
    <p:extLst>
      <p:ext uri="{BB962C8B-B14F-4D97-AF65-F5344CB8AC3E}">
        <p14:creationId xmlns:p14="http://schemas.microsoft.com/office/powerpoint/2010/main" val="3152265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322187-51DF-44DF-8232-1CAECACFA32D}" type="slidenum">
              <a:rPr lang="en-US" altLang="en-US"/>
              <a:pPr>
                <a:spcBef>
                  <a:spcPct val="0"/>
                </a:spcBef>
              </a:pPr>
              <a:t>17</a:t>
            </a:fld>
            <a:endParaRPr lang="en-US" altLang="en-US"/>
          </a:p>
        </p:txBody>
      </p:sp>
    </p:spTree>
    <p:extLst>
      <p:ext uri="{BB962C8B-B14F-4D97-AF65-F5344CB8AC3E}">
        <p14:creationId xmlns:p14="http://schemas.microsoft.com/office/powerpoint/2010/main" val="1805286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1E2D0E6-406B-473D-82C9-1AE70BE4AE85}" type="slidenum">
              <a:rPr lang="en-US" altLang="en-US"/>
              <a:pPr>
                <a:spcBef>
                  <a:spcPct val="0"/>
                </a:spcBef>
              </a:pPr>
              <a:t>18</a:t>
            </a:fld>
            <a:endParaRPr lang="en-US" altLang="en-US"/>
          </a:p>
        </p:txBody>
      </p:sp>
    </p:spTree>
    <p:extLst>
      <p:ext uri="{BB962C8B-B14F-4D97-AF65-F5344CB8AC3E}">
        <p14:creationId xmlns:p14="http://schemas.microsoft.com/office/powerpoint/2010/main" val="2207537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a:ln/>
        </p:spPr>
      </p:sp>
      <p:sp>
        <p:nvSpPr>
          <p:cNvPr id="4198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b="1">
                <a:latin typeface="Arial" panose="020B0604020202020204" pitchFamily="34" charset="0"/>
                <a:cs typeface="Arial" panose="020B0604020202020204" pitchFamily="34" charset="0"/>
              </a:rPr>
              <a:t>Illustration:</a:t>
            </a:r>
            <a:r>
              <a:rPr lang="en-US" altLang="en-US">
                <a:latin typeface="Arial" panose="020B0604020202020204" pitchFamily="34" charset="0"/>
                <a:cs typeface="Arial" panose="020B0604020202020204" pitchFamily="34" charset="0"/>
              </a:rPr>
              <a:t> To point out why it is so unusual to see bruising on babies—ask the audience to take one hand and squeeze the other hand as hard as possible. Consider how much force it takes and there still is no bruising.</a:t>
            </a:r>
          </a:p>
          <a:p>
            <a:pPr eaLnBrk="1" hangingPunct="1">
              <a:lnSpc>
                <a:spcPct val="95000"/>
              </a:lnSpc>
              <a:spcBef>
                <a:spcPct val="0"/>
              </a:spcBef>
            </a:pPr>
            <a:endParaRPr lang="en-US" altLang="en-US">
              <a:solidFill>
                <a:srgbClr val="000000"/>
              </a:solidFill>
              <a:latin typeface="Arial" panose="020B0604020202020204" pitchFamily="34" charset="0"/>
              <a:cs typeface="Arial" panose="020B0604020202020204" pitchFamily="34" charset="0"/>
            </a:endParaRPr>
          </a:p>
        </p:txBody>
      </p:sp>
      <p:sp>
        <p:nvSpPr>
          <p:cNvPr id="41988"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33425" indent="-280988" defTabSz="930275">
              <a:spcBef>
                <a:spcPct val="30000"/>
              </a:spcBef>
              <a:defRPr sz="1200">
                <a:solidFill>
                  <a:schemeClr val="tx1"/>
                </a:solidFill>
                <a:latin typeface="Times New Roman" panose="02020603050405020304" pitchFamily="18" charset="0"/>
              </a:defRPr>
            </a:lvl2pPr>
            <a:lvl3pPr marL="1127125" indent="-225425" defTabSz="930275">
              <a:spcBef>
                <a:spcPct val="30000"/>
              </a:spcBef>
              <a:defRPr sz="1200">
                <a:solidFill>
                  <a:schemeClr val="tx1"/>
                </a:solidFill>
                <a:latin typeface="Times New Roman" panose="02020603050405020304" pitchFamily="18" charset="0"/>
              </a:defRPr>
            </a:lvl3pPr>
            <a:lvl4pPr marL="1579563" indent="-225425" defTabSz="930275">
              <a:spcBef>
                <a:spcPct val="30000"/>
              </a:spcBef>
              <a:defRPr sz="1200">
                <a:solidFill>
                  <a:schemeClr val="tx1"/>
                </a:solidFill>
                <a:latin typeface="Times New Roman" panose="02020603050405020304" pitchFamily="18" charset="0"/>
              </a:defRPr>
            </a:lvl4pPr>
            <a:lvl5pPr marL="2030413" indent="-225425" defTabSz="930275">
              <a:spcBef>
                <a:spcPct val="30000"/>
              </a:spcBef>
              <a:defRPr sz="1200">
                <a:solidFill>
                  <a:schemeClr val="tx1"/>
                </a:solidFill>
                <a:latin typeface="Times New Roman" panose="02020603050405020304" pitchFamily="18" charset="0"/>
              </a:defRPr>
            </a:lvl5pPr>
            <a:lvl6pPr marL="2487613" indent="-225425"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44813" indent="-225425"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02013" indent="-225425"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59213" indent="-225425"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9157A2-3027-4625-8AA4-C1A1E08029A8}" type="slidenum">
              <a:rPr lang="en-US" altLang="en-US" smtClean="0">
                <a:latin typeface="Arial" panose="020B0604020202020204" pitchFamily="34" charset="0"/>
                <a:cs typeface="Arial" panose="020B0604020202020204" pitchFamily="34" charset="0"/>
              </a:rPr>
              <a:pPr>
                <a:spcBef>
                  <a:spcPct val="0"/>
                </a:spcBef>
              </a:pPr>
              <a:t>19</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922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a:ln/>
        </p:spPr>
      </p:sp>
      <p:sp>
        <p:nvSpPr>
          <p:cNvPr id="4198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altLang="en-US" b="1">
                <a:latin typeface="Arial" panose="020B0604020202020204" pitchFamily="34" charset="0"/>
                <a:cs typeface="Arial" panose="020B0604020202020204" pitchFamily="34" charset="0"/>
              </a:rPr>
              <a:t>Illustration:</a:t>
            </a:r>
            <a:r>
              <a:rPr lang="en-US" altLang="en-US">
                <a:latin typeface="Arial" panose="020B0604020202020204" pitchFamily="34" charset="0"/>
                <a:cs typeface="Arial" panose="020B0604020202020204" pitchFamily="34" charset="0"/>
              </a:rPr>
              <a:t> To point out why it is so unusual to see bruising on babies—ask the audience to take one hand and squeeze the other hand as hard as possible. Consider how much force it takes and there still is no bruising.</a:t>
            </a:r>
          </a:p>
          <a:p>
            <a:pPr eaLnBrk="1" hangingPunct="1">
              <a:lnSpc>
                <a:spcPct val="95000"/>
              </a:lnSpc>
              <a:spcBef>
                <a:spcPct val="0"/>
              </a:spcBef>
            </a:pPr>
            <a:endParaRPr lang="en-US" altLang="en-US">
              <a:solidFill>
                <a:srgbClr val="000000"/>
              </a:solidFill>
              <a:latin typeface="Arial" panose="020B0604020202020204" pitchFamily="34" charset="0"/>
              <a:cs typeface="Arial" panose="020B0604020202020204" pitchFamily="34" charset="0"/>
            </a:endParaRPr>
          </a:p>
        </p:txBody>
      </p:sp>
      <p:sp>
        <p:nvSpPr>
          <p:cNvPr id="41988"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33425" indent="-280988" defTabSz="930275">
              <a:spcBef>
                <a:spcPct val="30000"/>
              </a:spcBef>
              <a:defRPr sz="1200">
                <a:solidFill>
                  <a:schemeClr val="tx1"/>
                </a:solidFill>
                <a:latin typeface="Times New Roman" panose="02020603050405020304" pitchFamily="18" charset="0"/>
              </a:defRPr>
            </a:lvl2pPr>
            <a:lvl3pPr marL="1127125" indent="-225425" defTabSz="930275">
              <a:spcBef>
                <a:spcPct val="30000"/>
              </a:spcBef>
              <a:defRPr sz="1200">
                <a:solidFill>
                  <a:schemeClr val="tx1"/>
                </a:solidFill>
                <a:latin typeface="Times New Roman" panose="02020603050405020304" pitchFamily="18" charset="0"/>
              </a:defRPr>
            </a:lvl3pPr>
            <a:lvl4pPr marL="1579563" indent="-225425" defTabSz="930275">
              <a:spcBef>
                <a:spcPct val="30000"/>
              </a:spcBef>
              <a:defRPr sz="1200">
                <a:solidFill>
                  <a:schemeClr val="tx1"/>
                </a:solidFill>
                <a:latin typeface="Times New Roman" panose="02020603050405020304" pitchFamily="18" charset="0"/>
              </a:defRPr>
            </a:lvl4pPr>
            <a:lvl5pPr marL="2030413" indent="-225425" defTabSz="930275">
              <a:spcBef>
                <a:spcPct val="30000"/>
              </a:spcBef>
              <a:defRPr sz="1200">
                <a:solidFill>
                  <a:schemeClr val="tx1"/>
                </a:solidFill>
                <a:latin typeface="Times New Roman" panose="02020603050405020304" pitchFamily="18" charset="0"/>
              </a:defRPr>
            </a:lvl5pPr>
            <a:lvl6pPr marL="2487613" indent="-225425"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44813" indent="-225425"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02013" indent="-225425"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59213" indent="-225425"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9157A2-3027-4625-8AA4-C1A1E08029A8}" type="slidenum">
              <a:rPr lang="en-US" altLang="en-US" smtClean="0">
                <a:latin typeface="Arial" panose="020B0604020202020204" pitchFamily="34" charset="0"/>
                <a:cs typeface="Arial" panose="020B0604020202020204" pitchFamily="34" charset="0"/>
              </a:rPr>
              <a:pPr>
                <a:spcBef>
                  <a:spcPct val="0"/>
                </a:spcBef>
              </a:pPr>
              <a:t>20</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9500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0002F3-6A3A-4BDF-A920-EBE5DC084570}" type="slidenum">
              <a:rPr lang="en-US" altLang="en-US"/>
              <a:pPr>
                <a:spcBef>
                  <a:spcPct val="0"/>
                </a:spcBef>
              </a:pPr>
              <a:t>2</a:t>
            </a:fld>
            <a:endParaRPr lang="en-US" altLang="en-US"/>
          </a:p>
        </p:txBody>
      </p:sp>
    </p:spTree>
    <p:extLst>
      <p:ext uri="{BB962C8B-B14F-4D97-AF65-F5344CB8AC3E}">
        <p14:creationId xmlns:p14="http://schemas.microsoft.com/office/powerpoint/2010/main" val="1066497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a:latin typeface="Arial" panose="020B0604020202020204" pitchFamily="34" charset="0"/>
                <a:cs typeface="Arial" panose="020B0604020202020204" pitchFamily="34" charset="0"/>
              </a:rPr>
              <a:t>Instructors: </a:t>
            </a:r>
            <a:r>
              <a:rPr lang="en-US" altLang="en-US">
                <a:latin typeface="Arial" panose="020B0604020202020204" pitchFamily="34" charset="0"/>
                <a:cs typeface="Arial" panose="020B0604020202020204" pitchFamily="34" charset="0"/>
              </a:rPr>
              <a:t>When creating handouts for participants, please remove pictures. They are to be used during the presentation only.</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Explain to the audience the pictures are “non-identified”, but out of respect to the child, hard copies do not include pictures.</a:t>
            </a:r>
          </a:p>
        </p:txBody>
      </p:sp>
      <p:sp>
        <p:nvSpPr>
          <p:cNvPr id="48132"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defRPr>
            </a:lvl1pPr>
            <a:lvl2pPr marL="733425" indent="-280988" defTabSz="930275">
              <a:spcBef>
                <a:spcPct val="30000"/>
              </a:spcBef>
              <a:defRPr sz="1200">
                <a:solidFill>
                  <a:schemeClr val="tx1"/>
                </a:solidFill>
                <a:latin typeface="Times New Roman" panose="02020603050405020304" pitchFamily="18" charset="0"/>
              </a:defRPr>
            </a:lvl2pPr>
            <a:lvl3pPr marL="1127125" indent="-225425" defTabSz="930275">
              <a:spcBef>
                <a:spcPct val="30000"/>
              </a:spcBef>
              <a:defRPr sz="1200">
                <a:solidFill>
                  <a:schemeClr val="tx1"/>
                </a:solidFill>
                <a:latin typeface="Times New Roman" panose="02020603050405020304" pitchFamily="18" charset="0"/>
              </a:defRPr>
            </a:lvl3pPr>
            <a:lvl4pPr marL="1579563" indent="-225425" defTabSz="930275">
              <a:spcBef>
                <a:spcPct val="30000"/>
              </a:spcBef>
              <a:defRPr sz="1200">
                <a:solidFill>
                  <a:schemeClr val="tx1"/>
                </a:solidFill>
                <a:latin typeface="Times New Roman" panose="02020603050405020304" pitchFamily="18" charset="0"/>
              </a:defRPr>
            </a:lvl4pPr>
            <a:lvl5pPr marL="2030413" indent="-225425" defTabSz="930275">
              <a:spcBef>
                <a:spcPct val="30000"/>
              </a:spcBef>
              <a:defRPr sz="1200">
                <a:solidFill>
                  <a:schemeClr val="tx1"/>
                </a:solidFill>
                <a:latin typeface="Times New Roman" panose="02020603050405020304" pitchFamily="18" charset="0"/>
              </a:defRPr>
            </a:lvl5pPr>
            <a:lvl6pPr marL="2487613" indent="-225425"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44813" indent="-225425"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02013" indent="-225425"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59213" indent="-225425"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F0E395-4CDB-4716-A260-722954A9BB7A}" type="slidenum">
              <a:rPr lang="en-US" altLang="en-US" smtClean="0">
                <a:latin typeface="Arial" panose="020B0604020202020204" pitchFamily="34" charset="0"/>
                <a:cs typeface="Arial" panose="020B0604020202020204" pitchFamily="34" charset="0"/>
              </a:rPr>
              <a:pPr>
                <a:spcBef>
                  <a:spcPct val="0"/>
                </a:spcBef>
              </a:pPr>
              <a:t>21</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036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89565BF-61F1-4497-A5F4-CCA00070079A}"/>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79C5661D-6B26-42F8-A361-9E44A5A758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As mentioned</a:t>
            </a:r>
            <a:r>
              <a:rPr lang="en-US" altLang="en-US" baseline="0" dirty="0"/>
              <a:t> in the objectives, bruising is one of the most easily recognizable forms of child physical abuse, and it’s also the most commonly missed.  We all know that  mobile, active children can get accidental bruises.  This rule helps us determine when to be worried about bruising we might see on children.  One important thing to recognize here:  this is a screening tool, not a diagnostic tool.  In other words, if a bruise screens positive for this rule, it means the child needs to have additional medical evaluation, but it does not necessarily mean the finding is definitive for abuse.</a:t>
            </a:r>
            <a:endParaRPr lang="en-US" altLang="en-US" dirty="0"/>
          </a:p>
          <a:p>
            <a:endParaRPr lang="en-US" altLang="en-US" dirty="0"/>
          </a:p>
          <a:p>
            <a:r>
              <a:rPr lang="en-US" altLang="en-US" dirty="0"/>
              <a:t>Torso includes chest, back, abdomen, buttocks, and genital area.  </a:t>
            </a:r>
          </a:p>
          <a:p>
            <a:r>
              <a:rPr lang="en-US" altLang="en-US" dirty="0"/>
              <a:t>This top left photo</a:t>
            </a:r>
            <a:r>
              <a:rPr lang="en-US" altLang="en-US" baseline="0" dirty="0"/>
              <a:t> is an example of torso bruising and is classic for multiple blows with an open hand.  Note the parallel, linear contusions that conform to the contours of the body.</a:t>
            </a:r>
            <a:endParaRPr lang="en-US" altLang="en-US" dirty="0"/>
          </a:p>
          <a:p>
            <a:r>
              <a:rPr lang="en-US" altLang="en-US" dirty="0"/>
              <a:t>Ears includes any part of the ear.  Sadly, this 7 month old baby was kicked in the head and had bleeding inside her skull from the impact (in addition to the ear bruising visible from the outside.)</a:t>
            </a:r>
          </a:p>
          <a:p>
            <a:r>
              <a:rPr lang="en-US" altLang="en-US" dirty="0"/>
              <a:t>The neck bruising in the bottom picture is in a 4 month old boy who was violently shaken, so he was</a:t>
            </a:r>
            <a:r>
              <a:rPr lang="en-US" altLang="en-US" baseline="0" dirty="0"/>
              <a:t> a victim of abusive head trauma</a:t>
            </a:r>
            <a:r>
              <a:rPr lang="en-US" altLang="en-US" dirty="0"/>
              <a:t>.  Notice the bruises under his chin and on his chest.  He survived, but has severe developmental problems.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44E3207-8F89-4A91-97A8-00B22C9EF593}"/>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1D750EA6-ACC4-430E-9DF5-B2721FABAC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baby on the left was 9 months old when she was brought in by her mother with unexplained bruising after being left with mom’s boyfriend for the first time.  She was happy, playful, sucking on her pacifier (see upper right part of picture.)  Because this was torso bruising, this child got a</a:t>
            </a:r>
            <a:r>
              <a:rPr lang="en-US" altLang="en-US" baseline="0" dirty="0"/>
              <a:t> complete medical evaluation, which included labs, x-rays, and a CT scan of her head.</a:t>
            </a:r>
            <a:endParaRPr lang="en-US" altLang="en-US" dirty="0"/>
          </a:p>
          <a:p>
            <a:r>
              <a:rPr lang="en-US" altLang="en-US" dirty="0"/>
              <a:t>Screening labs showed that her liver enzyme levels were many times higher than normal.  She had a tear in her liver, but we would have never known it if we hadn’t done the labs due to the single little bruise on her belly.</a:t>
            </a:r>
          </a:p>
          <a:p>
            <a:r>
              <a:rPr lang="en-US" altLang="en-US" dirty="0"/>
              <a:t>The baby on the right was discovered in his crib after police were called by neighbors to respond to a domestic violence call.  Luckily, the social worker who went with police on the call did a “skin check” on the infant and discovered these bruises on his belly</a:t>
            </a:r>
            <a:r>
              <a:rPr lang="en-US" altLang="en-US" baseline="0" dirty="0"/>
              <a:t> as well as finding that he was not responding to her undressing him.  </a:t>
            </a:r>
            <a:r>
              <a:rPr lang="en-US" altLang="en-US" dirty="0"/>
              <a:t>He had liver and pancreas injury, required emergency surgery, and without question would have died without medical care.  The neighbor who called the police saved his life, as did the social worker who</a:t>
            </a:r>
            <a:r>
              <a:rPr lang="en-US" altLang="en-US" baseline="0" dirty="0"/>
              <a:t> did a thorough wellness check on him</a:t>
            </a:r>
            <a:r>
              <a:rPr lang="en-US" altLang="en-US" dirty="0"/>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A56F82B-8225-4D0C-BCF7-452D49F6D360}"/>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045D269E-2B05-4DC0-B775-985ECFA1B4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i="0" dirty="0"/>
              <a:t>Here are various examples of ear bruising.  Child on left was picked up and thrown by his ear---so that is a crush injury.  Child on the right was a victim of abusive</a:t>
            </a:r>
            <a:r>
              <a:rPr lang="en-US" altLang="en-US" b="0" i="0" baseline="0" dirty="0"/>
              <a:t> head trauma (and the ear bruising was caused by blunt force trauma to the ear), and the little girl in the middle was found abandoned in a drug house, where she was found to have this ear bruising as well as other injuries.  Her example is important, because it shows how bruising can appear red in color in children with darker skin pigmentation.  So don’t forget that bruises can look red!  </a:t>
            </a:r>
            <a:endParaRPr lang="en-US" altLang="en-US" b="0" i="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BEC8322-DDAD-4A1D-8689-0837213A07DF}"/>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516E9162-6878-45C4-B5EB-B816C6E760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i="0" dirty="0"/>
              <a:t>These</a:t>
            </a:r>
            <a:r>
              <a:rPr lang="en-US" altLang="en-US" b="0" i="0" baseline="0" dirty="0"/>
              <a:t> are different examples of neck bruising.  Child on left was a victim of abusive head trauma and unfortunately died from his injuries.  Child on the right was taken to an Immediate Care Center b/c mom thought he might have an ear infection (he was pulling on his ear.)  When the nurse practitioner asked about the bruising, mother opined that perhaps he had slept on a large </a:t>
            </a:r>
            <a:r>
              <a:rPr lang="en-US" altLang="en-US" b="0" i="0" baseline="0" dirty="0" err="1"/>
              <a:t>lego</a:t>
            </a:r>
            <a:r>
              <a:rPr lang="en-US" altLang="en-US" b="0" i="0" baseline="0" dirty="0"/>
              <a:t> block that he had in his crib.  Police later obtained a confession from mom’s boyfriend that he had strangled the child in the middle of the night out of frustration with the child’s crying.  So, this is what strangulation bruising can look like.</a:t>
            </a:r>
            <a:endParaRPr lang="en-US" altLang="en-US" b="0" i="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1081796-A868-4098-833F-2CFD4803938D}"/>
              </a:ext>
            </a:extLst>
          </p:cNvPr>
          <p:cNvSpPr>
            <a:spLocks noGrp="1" noRot="1" noChangeAspect="1" noTextEdit="1"/>
          </p:cNvSpPr>
          <p:nvPr>
            <p:ph type="sldImg"/>
          </p:nvPr>
        </p:nvSpPr>
        <p:spPr>
          <a:ln/>
        </p:spPr>
      </p:sp>
      <p:sp>
        <p:nvSpPr>
          <p:cNvPr id="31747" name="Rectangle 3">
            <a:extLst>
              <a:ext uri="{FF2B5EF4-FFF2-40B4-BE49-F238E27FC236}">
                <a16:creationId xmlns:a16="http://schemas.microsoft.com/office/drawing/2014/main" id="{9BF9F647-1EB2-4ED5-9935-DDF1AB4DB7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i="0" dirty="0"/>
              <a:t>Child on left was 6 weeks old,</a:t>
            </a:r>
            <a:r>
              <a:rPr lang="en-US" altLang="en-US" b="0" i="0" baseline="0" dirty="0"/>
              <a:t> at pediatrician’s office for well child exam.  When asked, mother claimed to have not noticed the bruises that morning and wondered aloud if the car seat buckle may have caused the bruising.  A couple of issues with this:  1) He had on a diaper and an outfit, would be hard for buckle to actually catch skin, 2) he would have cried had that happen—either it happened or it didn’t.  NO “MAYBE” ABOUT IT., 3) It doesn’t actually matter if the explanation sounds reasonable/plausible or not---if the bruising screens positive for TEN-4 </a:t>
            </a:r>
            <a:r>
              <a:rPr lang="en-US" altLang="en-US" b="0" i="0" baseline="0" dirty="0" err="1"/>
              <a:t>FACESp</a:t>
            </a:r>
            <a:r>
              <a:rPr lang="en-US" altLang="en-US" b="0" i="0" baseline="0" dirty="0"/>
              <a:t> then the child needs to be emergently evaluated.  This infant was sent to the Emergency Department, and he was found to have 7 broken bones.  Turns out there was severe domestic violence in the home, mother was aware father had caused the bruises, but she was too afraid to tell anyone.  </a:t>
            </a:r>
          </a:p>
          <a:p>
            <a:endParaRPr lang="en-US" altLang="en-US" b="0" i="0" baseline="0" dirty="0"/>
          </a:p>
          <a:p>
            <a:r>
              <a:rPr lang="en-US" altLang="en-US" b="0" i="0" baseline="0" dirty="0"/>
              <a:t>Child on the right is almost the same history:  4 month old, well child exam, single bruise, sent to ED and had multiple broken bones.</a:t>
            </a:r>
          </a:p>
          <a:p>
            <a:endParaRPr lang="en-US" altLang="en-US" b="0" i="0" baseline="0" dirty="0"/>
          </a:p>
          <a:p>
            <a:r>
              <a:rPr lang="en-US" altLang="en-US" b="0" i="0" baseline="0" dirty="0"/>
              <a:t>Remember that those who don’t cruise (pulling up on furniture and taking steps while holding on) rarely bruise!!!</a:t>
            </a:r>
            <a:endParaRPr lang="en-US" altLang="en-US" b="0" i="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 of</a:t>
            </a:r>
            <a:r>
              <a:rPr lang="en-US" baseline="0" dirty="0"/>
              <a:t> </a:t>
            </a:r>
            <a:r>
              <a:rPr lang="en-US" baseline="0" dirty="0" err="1"/>
              <a:t>FACESp</a:t>
            </a:r>
            <a:r>
              <a:rPr lang="en-US" baseline="0" dirty="0"/>
              <a:t> stands for frenulum.  There is one behind our upper lip, lower lip, and under our tongue.  Any of these can be injured from abusive blunt force trauma to the mouth.  The frenulum under the tongue is usually injured when an object is forcefully shoved into the mouth.</a:t>
            </a:r>
            <a:endParaRPr lang="en-US" dirty="0"/>
          </a:p>
        </p:txBody>
      </p:sp>
      <p:sp>
        <p:nvSpPr>
          <p:cNvPr id="4" name="Slide Number Placeholder 3"/>
          <p:cNvSpPr>
            <a:spLocks noGrp="1"/>
          </p:cNvSpPr>
          <p:nvPr>
            <p:ph type="sldNum" sz="quarter" idx="10"/>
          </p:nvPr>
        </p:nvSpPr>
        <p:spPr/>
        <p:txBody>
          <a:bodyPr/>
          <a:lstStyle/>
          <a:p>
            <a:fld id="{6CF52DCE-9136-42E7-AB2C-DAD454839DB9}" type="slidenum">
              <a:rPr lang="en-US" smtClean="0"/>
              <a:t>27</a:t>
            </a:fld>
            <a:endParaRPr lang="en-US"/>
          </a:p>
        </p:txBody>
      </p:sp>
    </p:spTree>
    <p:extLst>
      <p:ext uri="{BB962C8B-B14F-4D97-AF65-F5344CB8AC3E}">
        <p14:creationId xmlns:p14="http://schemas.microsoft.com/office/powerpoint/2010/main" val="1616733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example of a frenulum tear.  Please note that these injuries are very specific for abuse when the occur in young, non-mobile infants.  Once children are pulling up and taking steps, however, they can cause these injuries accidentally by hitting their mouths on solid objects (like the crib rail or a coffee table).  </a:t>
            </a:r>
            <a:endParaRPr lang="en-US" dirty="0"/>
          </a:p>
        </p:txBody>
      </p:sp>
      <p:sp>
        <p:nvSpPr>
          <p:cNvPr id="4" name="Slide Number Placeholder 3"/>
          <p:cNvSpPr>
            <a:spLocks noGrp="1"/>
          </p:cNvSpPr>
          <p:nvPr>
            <p:ph type="sldNum" sz="quarter" idx="10"/>
          </p:nvPr>
        </p:nvSpPr>
        <p:spPr/>
        <p:txBody>
          <a:bodyPr/>
          <a:lstStyle/>
          <a:p>
            <a:fld id="{6CF52DCE-9136-42E7-AB2C-DAD454839DB9}" type="slidenum">
              <a:rPr lang="en-US" smtClean="0"/>
              <a:t>28</a:t>
            </a:fld>
            <a:endParaRPr lang="en-US"/>
          </a:p>
        </p:txBody>
      </p:sp>
    </p:spTree>
    <p:extLst>
      <p:ext uri="{BB962C8B-B14F-4D97-AF65-F5344CB8AC3E}">
        <p14:creationId xmlns:p14="http://schemas.microsoft.com/office/powerpoint/2010/main" val="1152953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“A” in</a:t>
            </a:r>
            <a:r>
              <a:rPr lang="en-US" baseline="0" dirty="0"/>
              <a:t> </a:t>
            </a:r>
            <a:r>
              <a:rPr lang="en-US" baseline="0" dirty="0" err="1"/>
              <a:t>FACESp</a:t>
            </a:r>
            <a:r>
              <a:rPr lang="en-US" baseline="0" dirty="0"/>
              <a:t> is for Angle of the Jaw.  All of these are victims of abusive head trauma.  This is a very ominous location for bruising---take it very seriously if you see it!!!  These rarely if ever occur from accidental injury.</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in </a:t>
            </a:r>
            <a:r>
              <a:rPr lang="en-US" dirty="0" err="1"/>
              <a:t>FACESp</a:t>
            </a:r>
            <a:r>
              <a:rPr lang="en-US" dirty="0"/>
              <a:t> is for cheek—the</a:t>
            </a:r>
            <a:r>
              <a:rPr lang="en-US" baseline="0" dirty="0"/>
              <a:t> soft, fleshy part that doesn’t have bone underneath.  Both of these are examples of bruising to the fleshy part of the cheek, and this location is much less likely to be accidental than when the bruise is over a bony prominence, like the cheekbone.</a:t>
            </a:r>
            <a:endParaRPr lang="en-US" dirty="0"/>
          </a:p>
        </p:txBody>
      </p:sp>
      <p:sp>
        <p:nvSpPr>
          <p:cNvPr id="4" name="Slide Number Placeholder 3"/>
          <p:cNvSpPr>
            <a:spLocks noGrp="1"/>
          </p:cNvSpPr>
          <p:nvPr>
            <p:ph type="sldNum" sz="quarter" idx="10"/>
          </p:nvPr>
        </p:nvSpPr>
        <p:spPr/>
        <p:txBody>
          <a:bodyPr/>
          <a:lstStyle/>
          <a:p>
            <a:fld id="{6CF52DCE-9136-42E7-AB2C-DAD454839DB9}" type="slidenum">
              <a:rPr lang="en-US" smtClean="0"/>
              <a:t>30</a:t>
            </a:fld>
            <a:endParaRPr lang="en-US"/>
          </a:p>
        </p:txBody>
      </p:sp>
    </p:spTree>
    <p:extLst>
      <p:ext uri="{BB962C8B-B14F-4D97-AF65-F5344CB8AC3E}">
        <p14:creationId xmlns:p14="http://schemas.microsoft.com/office/powerpoint/2010/main" val="1687759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90584D-277C-4BCC-B146-8AB0B1133749}" type="slidenum">
              <a:rPr lang="en-US" altLang="en-US"/>
              <a:pPr>
                <a:spcBef>
                  <a:spcPct val="0"/>
                </a:spcBef>
              </a:pPr>
              <a:t>3</a:t>
            </a:fld>
            <a:endParaRPr lang="en-US" altLang="en-US"/>
          </a:p>
        </p:txBody>
      </p:sp>
    </p:spTree>
    <p:extLst>
      <p:ext uri="{BB962C8B-B14F-4D97-AF65-F5344CB8AC3E}">
        <p14:creationId xmlns:p14="http://schemas.microsoft.com/office/powerpoint/2010/main" val="723696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is for eyelids.</a:t>
            </a:r>
            <a:r>
              <a:rPr lang="en-US" baseline="0" dirty="0"/>
              <a:t>  The eyes are relatively protected areas, and eyelid bruising should be taken very seriously.  Children do not cause bruises to their own eyelids by rubbing them.  They can cause redness, or little scratches, but not bruising.</a:t>
            </a:r>
            <a:endParaRPr lang="en-US" dirty="0"/>
          </a:p>
        </p:txBody>
      </p:sp>
      <p:sp>
        <p:nvSpPr>
          <p:cNvPr id="4" name="Slide Number Placeholder 3"/>
          <p:cNvSpPr>
            <a:spLocks noGrp="1"/>
          </p:cNvSpPr>
          <p:nvPr>
            <p:ph type="sldNum" sz="quarter" idx="10"/>
          </p:nvPr>
        </p:nvSpPr>
        <p:spPr/>
        <p:txBody>
          <a:bodyPr/>
          <a:lstStyle/>
          <a:p>
            <a:fld id="{6CF52DCE-9136-42E7-AB2C-DAD454839DB9}" type="slidenum">
              <a:rPr lang="en-US" smtClean="0"/>
              <a:t>31</a:t>
            </a:fld>
            <a:endParaRPr lang="en-US"/>
          </a:p>
        </p:txBody>
      </p:sp>
    </p:spTree>
    <p:extLst>
      <p:ext uri="{BB962C8B-B14F-4D97-AF65-F5344CB8AC3E}">
        <p14:creationId xmlns:p14="http://schemas.microsoft.com/office/powerpoint/2010/main" val="3478983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 stands for </a:t>
            </a:r>
            <a:r>
              <a:rPr lang="en-US" dirty="0" err="1"/>
              <a:t>subconjunctival</a:t>
            </a:r>
            <a:r>
              <a:rPr lang="en-US" baseline="0" dirty="0"/>
              <a:t> hemorrhage.  These areas of bleeding in the white part of the eye can be caused by direct blunt force trauma to the eye, but they can sometimes also occur when a child has severe vomiting, crying hard, or anything that causes them to bear down really hard.  </a:t>
            </a:r>
            <a:endParaRPr lang="en-US" dirty="0"/>
          </a:p>
        </p:txBody>
      </p:sp>
      <p:sp>
        <p:nvSpPr>
          <p:cNvPr id="4" name="Slide Number Placeholder 3"/>
          <p:cNvSpPr>
            <a:spLocks noGrp="1"/>
          </p:cNvSpPr>
          <p:nvPr>
            <p:ph type="sldNum" sz="quarter" idx="10"/>
          </p:nvPr>
        </p:nvSpPr>
        <p:spPr/>
        <p:txBody>
          <a:bodyPr/>
          <a:lstStyle/>
          <a:p>
            <a:fld id="{6CF52DCE-9136-42E7-AB2C-DAD454839DB9}" type="slidenum">
              <a:rPr lang="en-US" smtClean="0"/>
              <a:t>32</a:t>
            </a:fld>
            <a:endParaRPr lang="en-US"/>
          </a:p>
        </p:txBody>
      </p:sp>
    </p:spTree>
    <p:extLst>
      <p:ext uri="{BB962C8B-B14F-4D97-AF65-F5344CB8AC3E}">
        <p14:creationId xmlns:p14="http://schemas.microsoft.com/office/powerpoint/2010/main" val="3371448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stands for</a:t>
            </a:r>
            <a:r>
              <a:rPr lang="en-US" baseline="0" dirty="0"/>
              <a:t> patterned.  This is the pattern we see when a child is punched with a fist.  Beware of bruising that occurs in clusters like this---these are unlikely to be accidental.</a:t>
            </a:r>
            <a:endParaRPr lang="en-US" dirty="0"/>
          </a:p>
        </p:txBody>
      </p:sp>
      <p:sp>
        <p:nvSpPr>
          <p:cNvPr id="4" name="Slide Number Placeholder 3"/>
          <p:cNvSpPr>
            <a:spLocks noGrp="1"/>
          </p:cNvSpPr>
          <p:nvPr>
            <p:ph type="sldNum" sz="quarter" idx="10"/>
          </p:nvPr>
        </p:nvSpPr>
        <p:spPr/>
        <p:txBody>
          <a:bodyPr/>
          <a:lstStyle/>
          <a:p>
            <a:fld id="{6CF52DCE-9136-42E7-AB2C-DAD454839DB9}" type="slidenum">
              <a:rPr lang="en-US" smtClean="0"/>
              <a:t>33</a:t>
            </a:fld>
            <a:endParaRPr lang="en-US"/>
          </a:p>
        </p:txBody>
      </p:sp>
    </p:spTree>
    <p:extLst>
      <p:ext uri="{BB962C8B-B14F-4D97-AF65-F5344CB8AC3E}">
        <p14:creationId xmlns:p14="http://schemas.microsoft.com/office/powerpoint/2010/main" val="4283869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review.</a:t>
            </a:r>
          </a:p>
        </p:txBody>
      </p:sp>
      <p:sp>
        <p:nvSpPr>
          <p:cNvPr id="4" name="Slide Number Placeholder 3"/>
          <p:cNvSpPr>
            <a:spLocks noGrp="1"/>
          </p:cNvSpPr>
          <p:nvPr>
            <p:ph type="sldNum" sz="quarter" idx="10"/>
          </p:nvPr>
        </p:nvSpPr>
        <p:spPr/>
        <p:txBody>
          <a:bodyPr/>
          <a:lstStyle/>
          <a:p>
            <a:fld id="{6CF52DCE-9136-42E7-AB2C-DAD454839DB9}" type="slidenum">
              <a:rPr lang="en-US" smtClean="0"/>
              <a:t>34</a:t>
            </a:fld>
            <a:endParaRPr lang="en-US"/>
          </a:p>
        </p:txBody>
      </p:sp>
    </p:spTree>
    <p:extLst>
      <p:ext uri="{BB962C8B-B14F-4D97-AF65-F5344CB8AC3E}">
        <p14:creationId xmlns:p14="http://schemas.microsoft.com/office/powerpoint/2010/main" val="678080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8B55C1F-8DBC-492D-8797-1539DD57B863}"/>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713363FD-26D8-452F-975F-4E080E91DD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i="0" dirty="0"/>
              <a:t>An active, mobile</a:t>
            </a:r>
            <a:r>
              <a:rPr lang="en-US" altLang="en-US" b="0" i="0" baseline="0" dirty="0"/>
              <a:t> 3 or 4 year old child can literally have 20 little fingertip-size bruises up and down the shins—these do not worry us.  </a:t>
            </a:r>
            <a:endParaRPr lang="en-US" altLang="en-US" b="0" i="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a:extLst>
              <a:ext uri="{FF2B5EF4-FFF2-40B4-BE49-F238E27FC236}">
                <a16:creationId xmlns:a16="http://schemas.microsoft.com/office/drawing/2014/main" id="{24EB04D9-BAB6-4787-95D4-BF33627A67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defRPr sz="1200">
                <a:solidFill>
                  <a:schemeClr val="tx1"/>
                </a:solidFill>
                <a:latin typeface="Arial" panose="020B0604020202020204" pitchFamily="34" charset="0"/>
              </a:defRPr>
            </a:lvl2pPr>
            <a:lvl3pPr marL="1143000" indent="-227013">
              <a:spcBef>
                <a:spcPct val="30000"/>
              </a:spcBef>
              <a:defRPr sz="1200">
                <a:solidFill>
                  <a:schemeClr val="tx1"/>
                </a:solidFill>
                <a:latin typeface="Arial" panose="020B0604020202020204" pitchFamily="34" charset="0"/>
              </a:defRPr>
            </a:lvl3pPr>
            <a:lvl4pPr marL="1600200"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defTabSz="914400">
              <a:spcBef>
                <a:spcPct val="0"/>
              </a:spcBef>
            </a:pPr>
            <a:fld id="{E4FD7B16-D91E-4627-BB09-AD15D1026BF1}" type="slidenum">
              <a:rPr lang="en-US" altLang="en-US"/>
              <a:pPr defTabSz="914400">
                <a:spcBef>
                  <a:spcPct val="0"/>
                </a:spcBef>
              </a:pPr>
              <a:t>37</a:t>
            </a:fld>
            <a:endParaRPr lang="en-US" altLang="en-US"/>
          </a:p>
        </p:txBody>
      </p:sp>
      <p:sp>
        <p:nvSpPr>
          <p:cNvPr id="31747" name="Rectangle 1026">
            <a:extLst>
              <a:ext uri="{FF2B5EF4-FFF2-40B4-BE49-F238E27FC236}">
                <a16:creationId xmlns:a16="http://schemas.microsoft.com/office/drawing/2014/main" id="{6051946A-A7CD-4554-870A-0DD89B5D7D41}"/>
              </a:ext>
            </a:extLst>
          </p:cNvPr>
          <p:cNvSpPr>
            <a:spLocks noGrp="1" noRot="1" noChangeAspect="1" noChangeArrowheads="1" noTextEdit="1"/>
          </p:cNvSpPr>
          <p:nvPr>
            <p:ph type="sldImg"/>
          </p:nvPr>
        </p:nvSpPr>
        <p:spPr>
          <a:ln/>
        </p:spPr>
      </p:sp>
      <p:sp>
        <p:nvSpPr>
          <p:cNvPr id="31748" name="Rectangle 1027">
            <a:extLst>
              <a:ext uri="{FF2B5EF4-FFF2-40B4-BE49-F238E27FC236}">
                <a16:creationId xmlns:a16="http://schemas.microsoft.com/office/drawing/2014/main" id="{6BB72ACF-2719-4F90-8A16-DE3F384A5A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a:latin typeface="Arial" panose="020B0604020202020204" pitchFamily="34" charset="0"/>
              </a:rPr>
              <a:t>The bruising does not occur where the fingers impact the face.  The bruising occurs around the edges.  What is happening is that the speed and force of the impact of the fingers FORCES the blood from the vessels underneath where the fingers impact.  The blood then overfills the vessels immediately surrounding the impacting object, causing bursting and a “negative” imprint of the impacting object.  This is a very similar mechanism to the cause of loop marks and other patterned injuries as well (to be discussed shortly.) </a:t>
            </a:r>
          </a:p>
          <a:p>
            <a:pPr eaLnBrk="1" hangingPunct="1"/>
            <a:endParaRPr lang="en-US" altLang="en-US" sz="1400">
              <a:latin typeface="Arial" panose="020B0604020202020204" pitchFamily="34" charset="0"/>
            </a:endParaRPr>
          </a:p>
          <a:p>
            <a:pPr eaLnBrk="1" hangingPunct="1"/>
            <a:r>
              <a:rPr lang="en-US" altLang="en-US" sz="1400">
                <a:latin typeface="Arial" panose="020B0604020202020204" pitchFamily="34" charset="0"/>
              </a:rPr>
              <a:t>We will seldom see the whole hand…usually just a couple of linear bruises.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More examples of slap marks.  Note</a:t>
            </a:r>
            <a:r>
              <a:rPr lang="en-US" baseline="0" dirty="0"/>
              <a:t> how difficult it is to see the bruising on the child with darker skin.  This is a good reminder that we should always turn on all the lights available and/or take the children next to a window (or better yet, outside if it can be done privately).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D5CCFF7C-AC8D-4597-A13B-0B8F190BF927}"/>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5E0A813F-FBC5-412E-AF92-69D40C9415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dirty="0">
                <a:latin typeface="Arial" panose="020B0604020202020204" pitchFamily="34" charset="0"/>
              </a:rPr>
              <a:t>This is an example of multiple linear, overlapping contusions from multiple blows to the buttocks with an open</a:t>
            </a:r>
            <a:r>
              <a:rPr lang="en-US" altLang="en-US" sz="1800" baseline="0" dirty="0">
                <a:latin typeface="Arial" panose="020B0604020202020204" pitchFamily="34" charset="0"/>
              </a:rPr>
              <a:t> hand</a:t>
            </a:r>
            <a:r>
              <a:rPr lang="en-US" altLang="en-US" sz="1800" dirty="0">
                <a:latin typeface="Arial" panose="020B0604020202020204" pitchFamily="34" charset="0"/>
              </a:rPr>
              <a:t>.  The vertical bruise along the gluteal cleft is commonly seen with blunt force to the buttocks.  The skin along the crease get crimped during the impact, causing the bruising. </a:t>
            </a:r>
          </a:p>
          <a:p>
            <a:endParaRPr lang="en-US" altLang="en-US" sz="1800" dirty="0">
              <a:latin typeface="Arial" panose="020B0604020202020204" pitchFamily="34" charset="0"/>
            </a:endParaRPr>
          </a:p>
          <a:p>
            <a:r>
              <a:rPr lang="en-US" altLang="en-US" sz="1800" dirty="0">
                <a:latin typeface="Arial" panose="020B0604020202020204" pitchFamily="34" charset="0"/>
              </a:rPr>
              <a:t> DON’T LET THE LINEAR NATURE OF THE VERTICAL BRUISES TRICK YOU…THIS CAN BE CAUSED BY AN OPEN HAND, OR ANYTHING ELSE THAT IS FLEXIBLE ENOUGH TO CONFORM TO THE CURVES OF THE BODY.  ALSO, THIS IS NOT “SPANKING”.  THIS IS A PHYSICAL ASSAULT.  “SPANKING” DOES NOT LEAVE INJURY.  ONCE</a:t>
            </a:r>
            <a:r>
              <a:rPr lang="en-US" altLang="en-US" sz="1800" baseline="0" dirty="0">
                <a:latin typeface="Arial" panose="020B0604020202020204" pitchFamily="34" charset="0"/>
              </a:rPr>
              <a:t> PHYSICAL PUNISHMENT HAS LEFT AN INJURY, IT HAS BECOME PHYSICAL ABUSE INSTEAD!</a:t>
            </a:r>
            <a:endParaRPr lang="en-US" altLang="en-US" sz="1800" dirty="0">
              <a:latin typeface="Arial" panose="020B0604020202020204" pitchFamily="34" charset="0"/>
            </a:endParaRPr>
          </a:p>
          <a:p>
            <a:endParaRPr lang="en-US" altLang="en-US" dirty="0">
              <a:latin typeface="Arial" panose="020B0604020202020204" pitchFamily="34" charset="0"/>
            </a:endParaRPr>
          </a:p>
        </p:txBody>
      </p:sp>
      <p:sp>
        <p:nvSpPr>
          <p:cNvPr id="37892" name="Slide Number Placeholder 3">
            <a:extLst>
              <a:ext uri="{FF2B5EF4-FFF2-40B4-BE49-F238E27FC236}">
                <a16:creationId xmlns:a16="http://schemas.microsoft.com/office/drawing/2014/main" id="{93B339F7-9438-4DE0-83B0-331028BE41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defRPr sz="1200">
                <a:solidFill>
                  <a:schemeClr val="tx1"/>
                </a:solidFill>
                <a:latin typeface="Arial" panose="020B0604020202020204" pitchFamily="34" charset="0"/>
              </a:defRPr>
            </a:lvl2pPr>
            <a:lvl3pPr marL="1143000" indent="-227013">
              <a:spcBef>
                <a:spcPct val="30000"/>
              </a:spcBef>
              <a:defRPr sz="1200">
                <a:solidFill>
                  <a:schemeClr val="tx1"/>
                </a:solidFill>
                <a:latin typeface="Arial" panose="020B0604020202020204" pitchFamily="34" charset="0"/>
              </a:defRPr>
            </a:lvl3pPr>
            <a:lvl4pPr marL="1600200"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defTabSz="914400">
              <a:spcBef>
                <a:spcPct val="0"/>
              </a:spcBef>
            </a:pPr>
            <a:fld id="{0327BFCB-1E8F-4200-AD3F-859F320645D0}" type="slidenum">
              <a:rPr lang="en-US" altLang="en-US"/>
              <a:pPr defTabSz="914400">
                <a:spcBef>
                  <a:spcPct val="0"/>
                </a:spcBef>
              </a:pPr>
              <a:t>39</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778AEA36-B9A2-4280-8499-D402319EDDE8}"/>
              </a:ext>
            </a:extLst>
          </p:cNvPr>
          <p:cNvSpPr>
            <a:spLocks noGrp="1" noRot="1" noChangeAspect="1" noTextEdit="1"/>
          </p:cNvSpPr>
          <p:nvPr>
            <p:ph type="sldImg"/>
          </p:nvPr>
        </p:nvSpPr>
        <p:spPr>
          <a:ln/>
        </p:spPr>
      </p:sp>
      <p:sp>
        <p:nvSpPr>
          <p:cNvPr id="29699" name="Notes Placeholder 2">
            <a:extLst>
              <a:ext uri="{FF2B5EF4-FFF2-40B4-BE49-F238E27FC236}">
                <a16:creationId xmlns:a16="http://schemas.microsoft.com/office/drawing/2014/main" id="{68041EBF-41D7-48C1-864F-950CD955BF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9700" name="Slide Number Placeholder 3">
            <a:extLst>
              <a:ext uri="{FF2B5EF4-FFF2-40B4-BE49-F238E27FC236}">
                <a16:creationId xmlns:a16="http://schemas.microsoft.com/office/drawing/2014/main" id="{2E78CF95-AE87-4AB2-8093-B8798D8015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a:solidFill>
                  <a:schemeClr val="tx1"/>
                </a:solidFill>
                <a:latin typeface="Calibri" panose="020F0502020204030204" pitchFamily="34" charset="0"/>
              </a:defRPr>
            </a:lvl1pPr>
            <a:lvl2pPr marL="742950" indent="-285750" defTabSz="915988">
              <a:defRPr>
                <a:solidFill>
                  <a:schemeClr val="tx1"/>
                </a:solidFill>
                <a:latin typeface="Calibri" panose="020F0502020204030204" pitchFamily="34" charset="0"/>
              </a:defRPr>
            </a:lvl2pPr>
            <a:lvl3pPr marL="1143000" indent="-228600" defTabSz="915988">
              <a:defRPr>
                <a:solidFill>
                  <a:schemeClr val="tx1"/>
                </a:solidFill>
                <a:latin typeface="Calibri" panose="020F0502020204030204" pitchFamily="34" charset="0"/>
              </a:defRPr>
            </a:lvl3pPr>
            <a:lvl4pPr marL="1600200" indent="-228600" defTabSz="915988">
              <a:defRPr>
                <a:solidFill>
                  <a:schemeClr val="tx1"/>
                </a:solidFill>
                <a:latin typeface="Calibri" panose="020F0502020204030204" pitchFamily="34" charset="0"/>
              </a:defRPr>
            </a:lvl4pPr>
            <a:lvl5pPr marL="2057400" indent="-228600" defTabSz="915988">
              <a:defRPr>
                <a:solidFill>
                  <a:schemeClr val="tx1"/>
                </a:solidFill>
                <a:latin typeface="Calibri" panose="020F0502020204030204" pitchFamily="34" charset="0"/>
              </a:defRPr>
            </a:lvl5pPr>
            <a:lvl6pPr marL="2514600" indent="-228600" defTabSz="915988" eaLnBrk="0" fontAlgn="base" hangingPunct="0">
              <a:spcBef>
                <a:spcPct val="0"/>
              </a:spcBef>
              <a:spcAft>
                <a:spcPct val="0"/>
              </a:spcAft>
              <a:defRPr>
                <a:solidFill>
                  <a:schemeClr val="tx1"/>
                </a:solidFill>
                <a:latin typeface="Calibri" panose="020F0502020204030204" pitchFamily="34" charset="0"/>
              </a:defRPr>
            </a:lvl6pPr>
            <a:lvl7pPr marL="2971800" indent="-228600" defTabSz="915988" eaLnBrk="0" fontAlgn="base" hangingPunct="0">
              <a:spcBef>
                <a:spcPct val="0"/>
              </a:spcBef>
              <a:spcAft>
                <a:spcPct val="0"/>
              </a:spcAft>
              <a:defRPr>
                <a:solidFill>
                  <a:schemeClr val="tx1"/>
                </a:solidFill>
                <a:latin typeface="Calibri" panose="020F0502020204030204" pitchFamily="34" charset="0"/>
              </a:defRPr>
            </a:lvl7pPr>
            <a:lvl8pPr marL="3429000" indent="-228600" defTabSz="915988" eaLnBrk="0" fontAlgn="base" hangingPunct="0">
              <a:spcBef>
                <a:spcPct val="0"/>
              </a:spcBef>
              <a:spcAft>
                <a:spcPct val="0"/>
              </a:spcAft>
              <a:defRPr>
                <a:solidFill>
                  <a:schemeClr val="tx1"/>
                </a:solidFill>
                <a:latin typeface="Calibri" panose="020F0502020204030204" pitchFamily="34" charset="0"/>
              </a:defRPr>
            </a:lvl8pPr>
            <a:lvl9pPr marL="3886200" indent="-228600" defTabSz="915988" eaLnBrk="0" fontAlgn="base" hangingPunct="0">
              <a:spcBef>
                <a:spcPct val="0"/>
              </a:spcBef>
              <a:spcAft>
                <a:spcPct val="0"/>
              </a:spcAft>
              <a:defRPr>
                <a:solidFill>
                  <a:schemeClr val="tx1"/>
                </a:solidFill>
                <a:latin typeface="Calibri" panose="020F0502020204030204" pitchFamily="34" charset="0"/>
              </a:defRPr>
            </a:lvl9pPr>
          </a:lstStyle>
          <a:p>
            <a:fld id="{412CFA5B-2EA1-4EB8-A312-5E07C0679399}" type="slidenum">
              <a:rPr lang="en-US" altLang="en-US"/>
              <a:pPr/>
              <a:t>40</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DE2B4B8-9AC9-41C6-8CA9-B0EBF3AF03A9}"/>
              </a:ext>
            </a:extLst>
          </p:cNvPr>
          <p:cNvSpPr>
            <a:spLocks noGrp="1" noRot="1" noChangeAspect="1" noTextEdit="1"/>
          </p:cNvSpPr>
          <p:nvPr>
            <p:ph type="sldImg"/>
          </p:nvPr>
        </p:nvSpPr>
        <p:spPr>
          <a:ln/>
        </p:spPr>
      </p:sp>
      <p:sp>
        <p:nvSpPr>
          <p:cNvPr id="44035" name="Rectangle 3">
            <a:extLst>
              <a:ext uri="{FF2B5EF4-FFF2-40B4-BE49-F238E27FC236}">
                <a16:creationId xmlns:a16="http://schemas.microsoft.com/office/drawing/2014/main" id="{1CC05237-8F7C-4659-A73F-68CB24344E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2000" dirty="0">
                <a:latin typeface="Arial" panose="020B0604020202020204" pitchFamily="34" charset="0"/>
              </a:rPr>
              <a:t>Remember to take at least two photos of each injury:  one from a distance with landmarks (so we know what body part we’re looking at), and another up close for detail.  Also, try not to obscure the borders of the injury with the measuring scale or patient label.  Photo on top left is from a wire coat hanger.  Middle/bottom</a:t>
            </a:r>
            <a:r>
              <a:rPr lang="en-US" altLang="en-US" sz="2000" baseline="0" dirty="0">
                <a:latin typeface="Arial" panose="020B0604020202020204" pitchFamily="34" charset="0"/>
              </a:rPr>
              <a:t> is a belt.  Top right we never learned what object it was, but we know it’s inflicted.  Again,  children cannot run into rigid objects and get loop marks.</a:t>
            </a:r>
            <a:endParaRPr lang="en-US" altLang="en-US" sz="2000"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Since many children who have head injuries from abuse have a combination of shaking and impact, we have learned that it is helpful not to limit ourselves to only one mechanism of injury (shaking.)  Sadly, these children have often had a variety of mechanisms of injury, including shaking, blows to the head, and being slammed into hard or soft surfaces (like walls or couches.)  </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276EDB9-2C36-45C0-A471-F169D25E37EE}" type="slidenum">
              <a:rPr lang="en-US" altLang="en-US" smtClean="0"/>
              <a:pPr>
                <a:spcBef>
                  <a:spcPct val="0"/>
                </a:spcBef>
              </a:pPr>
              <a:t>4</a:t>
            </a:fld>
            <a:endParaRPr lang="en-US" altLang="en-US"/>
          </a:p>
        </p:txBody>
      </p:sp>
    </p:spTree>
    <p:extLst>
      <p:ext uri="{BB962C8B-B14F-4D97-AF65-F5344CB8AC3E}">
        <p14:creationId xmlns:p14="http://schemas.microsoft.com/office/powerpoint/2010/main" val="1174220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F50158F8-E5D1-44CF-86ED-03A716723B48}"/>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1B1EC762-8A32-4325-9A21-182E23BB2C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Summary of information already shared about loop marks.</a:t>
            </a:r>
          </a:p>
        </p:txBody>
      </p:sp>
      <p:sp>
        <p:nvSpPr>
          <p:cNvPr id="39940" name="Slide Number Placeholder 3">
            <a:extLst>
              <a:ext uri="{FF2B5EF4-FFF2-40B4-BE49-F238E27FC236}">
                <a16:creationId xmlns:a16="http://schemas.microsoft.com/office/drawing/2014/main" id="{204AAD86-6BEE-4119-86A1-4CCEDA3AA3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a:solidFill>
                  <a:schemeClr val="tx1"/>
                </a:solidFill>
                <a:latin typeface="Calibri" panose="020F0502020204030204" pitchFamily="34" charset="0"/>
              </a:defRPr>
            </a:lvl1pPr>
            <a:lvl2pPr marL="742950" indent="-285750" defTabSz="915988">
              <a:defRPr>
                <a:solidFill>
                  <a:schemeClr val="tx1"/>
                </a:solidFill>
                <a:latin typeface="Calibri" panose="020F0502020204030204" pitchFamily="34" charset="0"/>
              </a:defRPr>
            </a:lvl2pPr>
            <a:lvl3pPr marL="1143000" indent="-228600" defTabSz="915988">
              <a:defRPr>
                <a:solidFill>
                  <a:schemeClr val="tx1"/>
                </a:solidFill>
                <a:latin typeface="Calibri" panose="020F0502020204030204" pitchFamily="34" charset="0"/>
              </a:defRPr>
            </a:lvl3pPr>
            <a:lvl4pPr marL="1600200" indent="-228600" defTabSz="915988">
              <a:defRPr>
                <a:solidFill>
                  <a:schemeClr val="tx1"/>
                </a:solidFill>
                <a:latin typeface="Calibri" panose="020F0502020204030204" pitchFamily="34" charset="0"/>
              </a:defRPr>
            </a:lvl4pPr>
            <a:lvl5pPr marL="2057400" indent="-228600" defTabSz="915988">
              <a:defRPr>
                <a:solidFill>
                  <a:schemeClr val="tx1"/>
                </a:solidFill>
                <a:latin typeface="Calibri" panose="020F0502020204030204" pitchFamily="34" charset="0"/>
              </a:defRPr>
            </a:lvl5pPr>
            <a:lvl6pPr marL="2514600" indent="-228600" defTabSz="915988" eaLnBrk="0" fontAlgn="base" hangingPunct="0">
              <a:spcBef>
                <a:spcPct val="0"/>
              </a:spcBef>
              <a:spcAft>
                <a:spcPct val="0"/>
              </a:spcAft>
              <a:defRPr>
                <a:solidFill>
                  <a:schemeClr val="tx1"/>
                </a:solidFill>
                <a:latin typeface="Calibri" panose="020F0502020204030204" pitchFamily="34" charset="0"/>
              </a:defRPr>
            </a:lvl6pPr>
            <a:lvl7pPr marL="2971800" indent="-228600" defTabSz="915988" eaLnBrk="0" fontAlgn="base" hangingPunct="0">
              <a:spcBef>
                <a:spcPct val="0"/>
              </a:spcBef>
              <a:spcAft>
                <a:spcPct val="0"/>
              </a:spcAft>
              <a:defRPr>
                <a:solidFill>
                  <a:schemeClr val="tx1"/>
                </a:solidFill>
                <a:latin typeface="Calibri" panose="020F0502020204030204" pitchFamily="34" charset="0"/>
              </a:defRPr>
            </a:lvl7pPr>
            <a:lvl8pPr marL="3429000" indent="-228600" defTabSz="915988" eaLnBrk="0" fontAlgn="base" hangingPunct="0">
              <a:spcBef>
                <a:spcPct val="0"/>
              </a:spcBef>
              <a:spcAft>
                <a:spcPct val="0"/>
              </a:spcAft>
              <a:defRPr>
                <a:solidFill>
                  <a:schemeClr val="tx1"/>
                </a:solidFill>
                <a:latin typeface="Calibri" panose="020F0502020204030204" pitchFamily="34" charset="0"/>
              </a:defRPr>
            </a:lvl8pPr>
            <a:lvl9pPr marL="3886200" indent="-228600" defTabSz="915988" eaLnBrk="0" fontAlgn="base" hangingPunct="0">
              <a:spcBef>
                <a:spcPct val="0"/>
              </a:spcBef>
              <a:spcAft>
                <a:spcPct val="0"/>
              </a:spcAft>
              <a:defRPr>
                <a:solidFill>
                  <a:schemeClr val="tx1"/>
                </a:solidFill>
                <a:latin typeface="Calibri" panose="020F0502020204030204" pitchFamily="34" charset="0"/>
              </a:defRPr>
            </a:lvl9pPr>
          </a:lstStyle>
          <a:p>
            <a:fld id="{228A70A9-1C5A-46A8-9B29-38ABA7E7B2B8}" type="slidenum">
              <a:rPr lang="en-US" altLang="en-US"/>
              <a:pPr/>
              <a:t>42</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51F83311-D9F5-4765-9FFB-360718F4A9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defRPr sz="1200">
                <a:solidFill>
                  <a:schemeClr val="tx1"/>
                </a:solidFill>
                <a:latin typeface="Arial" panose="020B0604020202020204" pitchFamily="34" charset="0"/>
              </a:defRPr>
            </a:lvl2pPr>
            <a:lvl3pPr marL="1143000" indent="-227013">
              <a:spcBef>
                <a:spcPct val="30000"/>
              </a:spcBef>
              <a:defRPr sz="1200">
                <a:solidFill>
                  <a:schemeClr val="tx1"/>
                </a:solidFill>
                <a:latin typeface="Arial" panose="020B0604020202020204" pitchFamily="34" charset="0"/>
              </a:defRPr>
            </a:lvl3pPr>
            <a:lvl4pPr marL="1600200"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defTabSz="914400">
              <a:spcBef>
                <a:spcPct val="0"/>
              </a:spcBef>
            </a:pPr>
            <a:fld id="{95D8CF50-3BD3-4553-93A5-D58232C44382}" type="slidenum">
              <a:rPr lang="en-US" altLang="en-US"/>
              <a:pPr defTabSz="914400">
                <a:spcBef>
                  <a:spcPct val="0"/>
                </a:spcBef>
              </a:pPr>
              <a:t>43</a:t>
            </a:fld>
            <a:endParaRPr lang="en-US" altLang="en-US"/>
          </a:p>
        </p:txBody>
      </p:sp>
      <p:sp>
        <p:nvSpPr>
          <p:cNvPr id="67587" name="Rectangle 7">
            <a:extLst>
              <a:ext uri="{FF2B5EF4-FFF2-40B4-BE49-F238E27FC236}">
                <a16:creationId xmlns:a16="http://schemas.microsoft.com/office/drawing/2014/main" id="{95DA97C9-C80D-4ED5-B5E5-7A57742814B4}"/>
              </a:ext>
            </a:extLst>
          </p:cNvPr>
          <p:cNvSpPr txBox="1">
            <a:spLocks noGrp="1" noChangeArrowheads="1"/>
          </p:cNvSpPr>
          <p:nvPr/>
        </p:nvSpPr>
        <p:spPr bwMode="auto">
          <a:xfrm>
            <a:off x="3978275" y="8842375"/>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86" tIns="46495" rIns="92986" bIns="46495"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defTabSz="4572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4572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4572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4572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EF618D2-91DF-4A60-B020-54E34A2AA006}" type="slidenum">
              <a:rPr lang="en-US" altLang="en-US">
                <a:latin typeface="Calibri" panose="020F0502020204030204" pitchFamily="34" charset="0"/>
              </a:rPr>
              <a:pPr algn="r" eaLnBrk="1" hangingPunct="1">
                <a:spcBef>
                  <a:spcPct val="0"/>
                </a:spcBef>
              </a:pPr>
              <a:t>43</a:t>
            </a:fld>
            <a:endParaRPr lang="en-US" altLang="en-US">
              <a:latin typeface="Calibri" panose="020F0502020204030204" pitchFamily="34" charset="0"/>
            </a:endParaRPr>
          </a:p>
        </p:txBody>
      </p:sp>
      <p:sp>
        <p:nvSpPr>
          <p:cNvPr id="67588" name="Rectangle 2">
            <a:extLst>
              <a:ext uri="{FF2B5EF4-FFF2-40B4-BE49-F238E27FC236}">
                <a16:creationId xmlns:a16="http://schemas.microsoft.com/office/drawing/2014/main" id="{F3A20B0F-611A-4237-8D07-EF16ABAB5296}"/>
              </a:ext>
            </a:extLst>
          </p:cNvPr>
          <p:cNvSpPr>
            <a:spLocks noGrp="1" noRot="1" noChangeAspect="1" noChangeArrowheads="1" noTextEdit="1"/>
          </p:cNvSpPr>
          <p:nvPr>
            <p:ph type="sldImg"/>
          </p:nvPr>
        </p:nvSpPr>
        <p:spPr>
          <a:ln/>
        </p:spPr>
      </p:sp>
      <p:sp>
        <p:nvSpPr>
          <p:cNvPr id="67589" name="Rectangle 3">
            <a:extLst>
              <a:ext uri="{FF2B5EF4-FFF2-40B4-BE49-F238E27FC236}">
                <a16:creationId xmlns:a16="http://schemas.microsoft.com/office/drawing/2014/main" id="{176CA65D-A353-4959-A18F-D9E708B678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800" dirty="0">
                <a:latin typeface="Arial" panose="020B0604020202020204" pitchFamily="34" charset="0"/>
              </a:rPr>
              <a:t>ABFO ruler (stands for American Board</a:t>
            </a:r>
            <a:r>
              <a:rPr lang="en-US" altLang="en-US" sz="1800" baseline="0" dirty="0">
                <a:latin typeface="Arial" panose="020B0604020202020204" pitchFamily="34" charset="0"/>
              </a:rPr>
              <a:t> of Forensic Odontology) </a:t>
            </a:r>
            <a:r>
              <a:rPr lang="en-US" altLang="en-US" sz="1800" dirty="0">
                <a:latin typeface="Arial" panose="020B0604020202020204" pitchFamily="34" charset="0"/>
              </a:rPr>
              <a:t>used to help get a straight-on camera shot.  If the camera isn’t perfectly perpendicular to the injury, l the circles will appear oval.  (Neither of these photos is perpendicular,</a:t>
            </a:r>
            <a:r>
              <a:rPr lang="en-US" altLang="en-US" sz="1800" baseline="0" dirty="0">
                <a:latin typeface="Arial" panose="020B0604020202020204" pitchFamily="34" charset="0"/>
              </a:rPr>
              <a:t> because the circles on the ruler look oval.)  Aim to have the camera at a perfect right angle (90 degree angle) to the injury (Straight-on).</a:t>
            </a:r>
            <a:r>
              <a:rPr lang="en-US" altLang="en-US" sz="1800" dirty="0">
                <a:latin typeface="Arial" panose="020B0604020202020204" pitchFamily="34" charset="0"/>
              </a:rPr>
              <a:t> </a:t>
            </a:r>
          </a:p>
          <a:p>
            <a:pPr eaLnBrk="1" hangingPunct="1">
              <a:spcBef>
                <a:spcPct val="0"/>
              </a:spcBef>
            </a:pPr>
            <a:endParaRPr lang="en-US" altLang="en-US" sz="1800" dirty="0">
              <a:latin typeface="Arial" panose="020B0604020202020204" pitchFamily="34" charset="0"/>
            </a:endParaRPr>
          </a:p>
          <a:p>
            <a:pPr eaLnBrk="1" hangingPunct="1">
              <a:spcBef>
                <a:spcPct val="0"/>
              </a:spcBef>
            </a:pPr>
            <a:r>
              <a:rPr lang="en-US" altLang="en-US" sz="1800" dirty="0">
                <a:latin typeface="Arial" panose="020B0604020202020204" pitchFamily="34" charset="0"/>
              </a:rPr>
              <a:t>Inflicted</a:t>
            </a:r>
            <a:r>
              <a:rPr lang="en-US" altLang="en-US" sz="1800" baseline="0" dirty="0">
                <a:latin typeface="Arial" panose="020B0604020202020204" pitchFamily="34" charset="0"/>
              </a:rPr>
              <a:t> adult bite marks scare us—they are indicative of a particularly sadistic abuser.  A person must bite a child HARD to actually leave bruising behind.  Don’t believe me?  Try to self inflict an actual bruise from biting yourself.  Bet you can’t!</a:t>
            </a:r>
          </a:p>
          <a:p>
            <a:pPr eaLnBrk="1" hangingPunct="1">
              <a:spcBef>
                <a:spcPct val="0"/>
              </a:spcBef>
            </a:pPr>
            <a:endParaRPr lang="en-US" altLang="en-US" sz="1800" baseline="0" dirty="0">
              <a:latin typeface="Arial" panose="020B0604020202020204" pitchFamily="34" charset="0"/>
            </a:endParaRPr>
          </a:p>
          <a:p>
            <a:pPr eaLnBrk="1" hangingPunct="1">
              <a:spcBef>
                <a:spcPct val="0"/>
              </a:spcBef>
            </a:pPr>
            <a:r>
              <a:rPr lang="en-US" altLang="en-US" sz="1800" baseline="0" dirty="0">
                <a:latin typeface="Arial" panose="020B0604020202020204" pitchFamily="34" charset="0"/>
              </a:rPr>
              <a:t>What if the adult says they bit the child to teach them a lesson for biting?  Well, while this is not an advisable form of punishment, one can “teach a child a lesson” without biting hard enough to leave a mark.  If there is bruising left behind, then a tremendous amount of force was used that would be considered abusive.  Without question.</a:t>
            </a:r>
          </a:p>
          <a:p>
            <a:pPr eaLnBrk="1" hangingPunct="1">
              <a:spcBef>
                <a:spcPct val="0"/>
              </a:spcBef>
            </a:pPr>
            <a:endParaRPr lang="en-US" altLang="en-US" sz="1800" baseline="0" dirty="0">
              <a:latin typeface="Arial" panose="020B0604020202020204" pitchFamily="34" charset="0"/>
            </a:endParaRPr>
          </a:p>
          <a:p>
            <a:pPr eaLnBrk="1" hangingPunct="1">
              <a:spcBef>
                <a:spcPct val="0"/>
              </a:spcBef>
            </a:pPr>
            <a:r>
              <a:rPr lang="en-US" altLang="en-US" sz="1800" baseline="0" dirty="0">
                <a:latin typeface="Arial" panose="020B0604020202020204" pitchFamily="34" charset="0"/>
              </a:rPr>
              <a:t>And who are the most common perpetrators of human bite marks?   Other little kids!  It can be tricky to tell a child bite mark from an adult—leave that to the PFM teams.  Also, don’t point out to the perpetrator that you know it’s a bite mark.  Just ask, “what happened here?” and document their answer.  If they don’t admit it is a bite mark, ask if there are other children around (but still don’t mention that it’s a bite mark.)  If the child hasn’t been around other young children (like in daycare setting), then you know it was caused by an adult.</a:t>
            </a:r>
          </a:p>
          <a:p>
            <a:pPr eaLnBrk="1" hangingPunct="1">
              <a:spcBef>
                <a:spcPct val="0"/>
              </a:spcBef>
            </a:pPr>
            <a:endParaRPr lang="en-US" altLang="en-US" sz="1800" baseline="0" dirty="0">
              <a:latin typeface="Arial" panose="020B0604020202020204" pitchFamily="34" charset="0"/>
            </a:endParaRPr>
          </a:p>
          <a:p>
            <a:pPr eaLnBrk="1" hangingPunct="1">
              <a:spcBef>
                <a:spcPct val="0"/>
              </a:spcBef>
            </a:pPr>
            <a:r>
              <a:rPr lang="en-US" altLang="en-US" sz="1800" baseline="0" dirty="0">
                <a:latin typeface="Arial" panose="020B0604020202020204" pitchFamily="34" charset="0"/>
              </a:rPr>
              <a:t>Think of bite marks any time you see bruising that looks like parentheses ( ) or circular.  We describe these as “opposing curvilinear contusions.”</a:t>
            </a:r>
            <a:endParaRPr lang="en-US" altLang="en-US" sz="1800" dirty="0">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E71F0164-2097-4486-B5DC-0B6943317B9B}"/>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3BCAA7A3-0A66-45BD-994C-288CC4F482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a:latin typeface="Arial" panose="020B0604020202020204" pitchFamily="34" charset="0"/>
              </a:rPr>
              <a:t>All inflicted by adults.  Note:  many times, perpetrators will readily admit to biting the child, but will phrase their “confession” as “We were play-biting…I didn’t think I hurt him.”  Understand that a bite that leaves contusion/bruise is extremely painful when it is inflicted.  These children (assuming they are neurologically normal) would have cried/screamed when injured.</a:t>
            </a:r>
          </a:p>
          <a:p>
            <a:endParaRPr lang="en-US" altLang="en-US" sz="1800">
              <a:latin typeface="Arial" panose="020B0604020202020204" pitchFamily="34" charset="0"/>
            </a:endParaRPr>
          </a:p>
        </p:txBody>
      </p:sp>
      <p:sp>
        <p:nvSpPr>
          <p:cNvPr id="69636" name="Slide Number Placeholder 3">
            <a:extLst>
              <a:ext uri="{FF2B5EF4-FFF2-40B4-BE49-F238E27FC236}">
                <a16:creationId xmlns:a16="http://schemas.microsoft.com/office/drawing/2014/main" id="{9DF2A891-40C5-46ED-9012-98EDF29D0C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defRPr sz="1200">
                <a:solidFill>
                  <a:schemeClr val="tx1"/>
                </a:solidFill>
                <a:latin typeface="Arial" panose="020B0604020202020204" pitchFamily="34" charset="0"/>
              </a:defRPr>
            </a:lvl2pPr>
            <a:lvl3pPr marL="1143000" indent="-227013">
              <a:spcBef>
                <a:spcPct val="30000"/>
              </a:spcBef>
              <a:defRPr sz="1200">
                <a:solidFill>
                  <a:schemeClr val="tx1"/>
                </a:solidFill>
                <a:latin typeface="Arial" panose="020B0604020202020204" pitchFamily="34" charset="0"/>
              </a:defRPr>
            </a:lvl3pPr>
            <a:lvl4pPr marL="1600200"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defTabSz="914400">
              <a:spcBef>
                <a:spcPct val="0"/>
              </a:spcBef>
            </a:pPr>
            <a:fld id="{531E5266-DB37-4045-8AC1-9294760AC3B6}" type="slidenum">
              <a:rPr lang="en-US" altLang="en-US"/>
              <a:pPr defTabSz="914400">
                <a:spcBef>
                  <a:spcPct val="0"/>
                </a:spcBef>
              </a:pPr>
              <a:t>44</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facts about bite marks.</a:t>
            </a:r>
          </a:p>
        </p:txBody>
      </p:sp>
      <p:sp>
        <p:nvSpPr>
          <p:cNvPr id="4" name="Slide Number Placeholder 3"/>
          <p:cNvSpPr>
            <a:spLocks noGrp="1"/>
          </p:cNvSpPr>
          <p:nvPr>
            <p:ph type="sldNum" sz="quarter" idx="10"/>
          </p:nvPr>
        </p:nvSpPr>
        <p:spPr/>
        <p:txBody>
          <a:bodyPr/>
          <a:lstStyle/>
          <a:p>
            <a:fld id="{6CF52DCE-9136-42E7-AB2C-DAD454839DB9}" type="slidenum">
              <a:rPr lang="en-US" smtClean="0"/>
              <a:t>45</a:t>
            </a:fld>
            <a:endParaRPr lang="en-US"/>
          </a:p>
        </p:txBody>
      </p:sp>
    </p:spTree>
    <p:extLst>
      <p:ext uri="{BB962C8B-B14F-4D97-AF65-F5344CB8AC3E}">
        <p14:creationId xmlns:p14="http://schemas.microsoft.com/office/powerpoint/2010/main" val="40871853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a:p>
        </p:txBody>
      </p:sp>
    </p:spTree>
    <p:extLst>
      <p:ext uri="{BB962C8B-B14F-4D97-AF65-F5344CB8AC3E}">
        <p14:creationId xmlns:p14="http://schemas.microsoft.com/office/powerpoint/2010/main" val="4297993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9F0F8A-AB5B-474E-ABF7-991DDC335AF7}" type="slidenum">
              <a:rPr lang="en-US" altLang="en-US"/>
              <a:pPr>
                <a:spcBef>
                  <a:spcPct val="0"/>
                </a:spcBef>
              </a:pPr>
              <a:t>47</a:t>
            </a:fld>
            <a:endParaRPr lang="en-US" altLang="en-US"/>
          </a:p>
        </p:txBody>
      </p:sp>
      <p:sp>
        <p:nvSpPr>
          <p:cNvPr id="70659" name="Rectangle 1"/>
          <p:cNvSpPr>
            <a:spLocks noGrp="1" noRot="1" noChangeAspect="1" noChangeArrowheads="1" noTextEdit="1"/>
          </p:cNvSpPr>
          <p:nvPr>
            <p:ph type="sldImg"/>
          </p:nvPr>
        </p:nvSpPr>
        <p:spPr>
          <a:ln/>
        </p:spPr>
      </p:sp>
      <p:sp>
        <p:nvSpPr>
          <p:cNvPr id="70660"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lnSpc>
                <a:spcPct val="95000"/>
              </a:lnSpc>
              <a:spcBef>
                <a:spcPct val="0"/>
              </a:spcBef>
            </a:pPr>
            <a:endParaRPr lang="en-US" altLang="en-US" sz="1600">
              <a:solidFill>
                <a:srgbClr val="000000"/>
              </a:solidFill>
              <a:latin typeface="Arial" panose="020B0604020202020204" pitchFamily="34" charset="0"/>
            </a:endParaRPr>
          </a:p>
          <a:p>
            <a:pPr eaLnBrk="1" hangingPunct="1">
              <a:lnSpc>
                <a:spcPct val="95000"/>
              </a:lnSpc>
              <a:spcBef>
                <a:spcPct val="0"/>
              </a:spcBef>
            </a:pPr>
            <a:endParaRPr lang="en-US" altLang="en-US" sz="1600">
              <a:solidFill>
                <a:srgbClr val="000000"/>
              </a:solidFill>
              <a:latin typeface="Arial" panose="020B0604020202020204" pitchFamily="34" charset="0"/>
            </a:endParaRPr>
          </a:p>
        </p:txBody>
      </p:sp>
    </p:spTree>
    <p:extLst>
      <p:ext uri="{BB962C8B-B14F-4D97-AF65-F5344CB8AC3E}">
        <p14:creationId xmlns:p14="http://schemas.microsoft.com/office/powerpoint/2010/main" val="34613616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E0A31E-4D59-4509-B24B-F49FDC6E4490}" type="slidenum">
              <a:rPr lang="en-US" altLang="en-US"/>
              <a:pPr>
                <a:spcBef>
                  <a:spcPct val="0"/>
                </a:spcBef>
              </a:pPr>
              <a:t>48</a:t>
            </a:fld>
            <a:endParaRPr lang="en-US" altLang="en-US"/>
          </a:p>
        </p:txBody>
      </p:sp>
      <p:sp>
        <p:nvSpPr>
          <p:cNvPr id="62467" name="Rectangle 1"/>
          <p:cNvSpPr>
            <a:spLocks noGrp="1" noRot="1" noChangeAspect="1" noChangeArrowheads="1" noTextEdit="1"/>
          </p:cNvSpPr>
          <p:nvPr>
            <p:ph type="sldImg"/>
          </p:nvPr>
        </p:nvSpPr>
        <p:spPr>
          <a:ln/>
        </p:spPr>
      </p:sp>
      <p:sp>
        <p:nvSpPr>
          <p:cNvPr id="6246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lnSpc>
                <a:spcPct val="95000"/>
              </a:lnSpc>
              <a:spcBef>
                <a:spcPct val="0"/>
              </a:spcBef>
            </a:pPr>
            <a:r>
              <a:rPr lang="en-US" altLang="en-US" sz="1600">
                <a:solidFill>
                  <a:srgbClr val="000000"/>
                </a:solidFill>
                <a:latin typeface="Arial" panose="020B0604020202020204" pitchFamily="34" charset="0"/>
              </a:rPr>
              <a:t>Note: If healing injuries are identified on the follow-up, the medical personnel involved can help explain why this did NOT occur while child was in foster care.  THAT SAID, this is one reason not to delay the follow-up.  The longer the child is in foster care beyond the initial two weeks, the less clear it is when the healing bone injuries occurred.</a:t>
            </a:r>
          </a:p>
        </p:txBody>
      </p:sp>
    </p:spTree>
    <p:extLst>
      <p:ext uri="{BB962C8B-B14F-4D97-AF65-F5344CB8AC3E}">
        <p14:creationId xmlns:p14="http://schemas.microsoft.com/office/powerpoint/2010/main" val="28997070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a:p>
        </p:txBody>
      </p:sp>
    </p:spTree>
    <p:extLst>
      <p:ext uri="{BB962C8B-B14F-4D97-AF65-F5344CB8AC3E}">
        <p14:creationId xmlns:p14="http://schemas.microsoft.com/office/powerpoint/2010/main" val="31143458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Optional Crying Baby Discussion/Demonstration:</a:t>
            </a:r>
          </a:p>
          <a:p>
            <a:r>
              <a:rPr lang="en-US" altLang="en-US"/>
              <a:t>Turn on crying and begin talking about triggers. As the group becomes fidgety, use this to start a discussion about the physiological changes in the body—heart rate increasing, blood pressure rising, feelings of anxiety. Ask the group to consider how this would feel if it were their child and was happening multiple hours per day and night for an extended period. If time allows, ask someone to share a story about how stressful caring for a crying baby can be. Point out how quickly caring for a crying baby can become overwhelming. </a:t>
            </a:r>
          </a:p>
          <a:p>
            <a:endParaRPr lang="en-US" altLang="en-US"/>
          </a:p>
          <a:p>
            <a:r>
              <a:rPr lang="en-US" altLang="en-US"/>
              <a:t>The common theme which accompanies some incidents of child abuse is the culmination of multiple stressors. This slide illustrates examples of situations which can be stressful and increase the likelihood of child abuse. It is important to note that among older children who are victims of PAHT, toilet training is a high risk time. Though most cases of PAHT involve infants, older children are not immune.</a:t>
            </a:r>
          </a:p>
          <a:p>
            <a:endParaRPr lang="en-US" altLang="en-US"/>
          </a:p>
        </p:txBody>
      </p:sp>
    </p:spTree>
    <p:extLst>
      <p:ext uri="{BB962C8B-B14F-4D97-AF65-F5344CB8AC3E}">
        <p14:creationId xmlns:p14="http://schemas.microsoft.com/office/powerpoint/2010/main" val="725739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Optional Crying Baby Discussion/Demonstration:</a:t>
            </a:r>
          </a:p>
          <a:p>
            <a:r>
              <a:rPr lang="en-US" altLang="en-US"/>
              <a:t>Turn on crying and begin talking about triggers. As the group becomes fidgety, use this to start a discussion about the physiological changes in the body—heart rate increasing, blood pressure rising, feelings of anxiety. Ask the group to consider how this would feel if it were their child and was happening multiple hours per day and night for an extended period. If time allows, ask someone to share a story about how stressful caring for a crying baby can be. Point out how quickly caring for a crying baby can become overwhelming. </a:t>
            </a:r>
          </a:p>
          <a:p>
            <a:endParaRPr lang="en-US" altLang="en-US"/>
          </a:p>
          <a:p>
            <a:r>
              <a:rPr lang="en-US" altLang="en-US"/>
              <a:t>The common theme which accompanies some incidents of child abuse is the culmination of multiple stressors. This slide illustrates examples of situations which can be stressful and increase the likelihood of child abuse. It is important to note that among older children who are victims of PAHT, toilet training is a high risk time. Though most cases of PAHT involve infants, older children are not immune.</a:t>
            </a:r>
          </a:p>
          <a:p>
            <a:endParaRPr lang="en-US" altLang="en-US"/>
          </a:p>
        </p:txBody>
      </p:sp>
    </p:spTree>
    <p:extLst>
      <p:ext uri="{BB962C8B-B14F-4D97-AF65-F5344CB8AC3E}">
        <p14:creationId xmlns:p14="http://schemas.microsoft.com/office/powerpoint/2010/main" val="1986226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2975"/>
            <a:endParaRPr lang="en-US" altLang="en-US">
              <a:latin typeface="Arial" panose="020B0604020202020204" pitchFamily="34" charset="0"/>
            </a:endParaRPr>
          </a:p>
        </p:txBody>
      </p:sp>
      <p:sp>
        <p:nvSpPr>
          <p:cNvPr id="25604"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spcBef>
                <a:spcPct val="30000"/>
              </a:spcBef>
              <a:defRPr sz="1200">
                <a:solidFill>
                  <a:schemeClr val="tx1"/>
                </a:solidFill>
                <a:latin typeface="Times New Roman" panose="02020603050405020304" pitchFamily="18" charset="0"/>
              </a:defRPr>
            </a:lvl1pPr>
            <a:lvl2pPr marL="755650" indent="-290513" defTabSz="960438">
              <a:spcBef>
                <a:spcPct val="30000"/>
              </a:spcBef>
              <a:defRPr sz="1200">
                <a:solidFill>
                  <a:schemeClr val="tx1"/>
                </a:solidFill>
                <a:latin typeface="Times New Roman" panose="02020603050405020304" pitchFamily="18" charset="0"/>
              </a:defRPr>
            </a:lvl2pPr>
            <a:lvl3pPr marL="1163638" indent="-231775" defTabSz="960438">
              <a:spcBef>
                <a:spcPct val="30000"/>
              </a:spcBef>
              <a:defRPr sz="1200">
                <a:solidFill>
                  <a:schemeClr val="tx1"/>
                </a:solidFill>
                <a:latin typeface="Times New Roman" panose="02020603050405020304" pitchFamily="18" charset="0"/>
              </a:defRPr>
            </a:lvl3pPr>
            <a:lvl4pPr marL="1630363" indent="-231775" defTabSz="960438">
              <a:spcBef>
                <a:spcPct val="30000"/>
              </a:spcBef>
              <a:defRPr sz="1200">
                <a:solidFill>
                  <a:schemeClr val="tx1"/>
                </a:solidFill>
                <a:latin typeface="Times New Roman" panose="02020603050405020304" pitchFamily="18" charset="0"/>
              </a:defRPr>
            </a:lvl4pPr>
            <a:lvl5pPr marL="2095500" indent="-231775" defTabSz="960438">
              <a:spcBef>
                <a:spcPct val="30000"/>
              </a:spcBef>
              <a:defRPr sz="1200">
                <a:solidFill>
                  <a:schemeClr val="tx1"/>
                </a:solidFill>
                <a:latin typeface="Times New Roman" panose="02020603050405020304" pitchFamily="18" charset="0"/>
              </a:defRPr>
            </a:lvl5pPr>
            <a:lvl6pPr marL="2552700" indent="-231775" defTabSz="960438" eaLnBrk="0" fontAlgn="base" hangingPunct="0">
              <a:spcBef>
                <a:spcPct val="30000"/>
              </a:spcBef>
              <a:spcAft>
                <a:spcPct val="0"/>
              </a:spcAft>
              <a:defRPr sz="1200">
                <a:solidFill>
                  <a:schemeClr val="tx1"/>
                </a:solidFill>
                <a:latin typeface="Times New Roman" panose="02020603050405020304" pitchFamily="18" charset="0"/>
              </a:defRPr>
            </a:lvl6pPr>
            <a:lvl7pPr marL="3009900" indent="-231775" defTabSz="960438" eaLnBrk="0" fontAlgn="base" hangingPunct="0">
              <a:spcBef>
                <a:spcPct val="30000"/>
              </a:spcBef>
              <a:spcAft>
                <a:spcPct val="0"/>
              </a:spcAft>
              <a:defRPr sz="1200">
                <a:solidFill>
                  <a:schemeClr val="tx1"/>
                </a:solidFill>
                <a:latin typeface="Times New Roman" panose="02020603050405020304" pitchFamily="18" charset="0"/>
              </a:defRPr>
            </a:lvl7pPr>
            <a:lvl8pPr marL="3467100" indent="-231775" defTabSz="960438" eaLnBrk="0" fontAlgn="base" hangingPunct="0">
              <a:spcBef>
                <a:spcPct val="30000"/>
              </a:spcBef>
              <a:spcAft>
                <a:spcPct val="0"/>
              </a:spcAft>
              <a:defRPr sz="1200">
                <a:solidFill>
                  <a:schemeClr val="tx1"/>
                </a:solidFill>
                <a:latin typeface="Times New Roman" panose="02020603050405020304" pitchFamily="18" charset="0"/>
              </a:defRPr>
            </a:lvl8pPr>
            <a:lvl9pPr marL="3924300" indent="-231775" defTabSz="9604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E7D27D-1029-4383-9828-47CDDE2E3428}" type="slidenum">
              <a:rPr lang="en-US" altLang="en-US" smtClean="0">
                <a:latin typeface="Arial" panose="020B0604020202020204" pitchFamily="34" charset="0"/>
              </a:rPr>
              <a:pPr>
                <a:spcBef>
                  <a:spcPct val="0"/>
                </a:spcBef>
              </a:pPr>
              <a:t>5</a:t>
            </a:fld>
            <a:endParaRPr lang="en-US" altLang="en-US">
              <a:latin typeface="Arial" panose="020B0604020202020204" pitchFamily="34" charset="0"/>
            </a:endParaRPr>
          </a:p>
        </p:txBody>
      </p:sp>
    </p:spTree>
    <p:extLst>
      <p:ext uri="{BB962C8B-B14F-4D97-AF65-F5344CB8AC3E}">
        <p14:creationId xmlns:p14="http://schemas.microsoft.com/office/powerpoint/2010/main" val="27798187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3984877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Again, while all of the are true risk factors, it does not mean all or even most of these children will be maltreated—it simply means their risk is higher compared to typical or older children.</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Times New Roman" panose="02020603050405020304" pitchFamily="18" charset="0"/>
              </a:defRPr>
            </a:lvl1pPr>
            <a:lvl2pPr marL="742950" indent="-285750" defTabSz="965200">
              <a:defRPr sz="2400">
                <a:solidFill>
                  <a:schemeClr val="tx1"/>
                </a:solidFill>
                <a:latin typeface="Times New Roman" panose="02020603050405020304" pitchFamily="18" charset="0"/>
              </a:defRPr>
            </a:lvl2pPr>
            <a:lvl3pPr marL="1143000" indent="-228600" defTabSz="965200">
              <a:defRPr sz="2400">
                <a:solidFill>
                  <a:schemeClr val="tx1"/>
                </a:solidFill>
                <a:latin typeface="Times New Roman" panose="02020603050405020304" pitchFamily="18" charset="0"/>
              </a:defRPr>
            </a:lvl3pPr>
            <a:lvl4pPr marL="1600200" indent="-228600" defTabSz="965200">
              <a:defRPr sz="2400">
                <a:solidFill>
                  <a:schemeClr val="tx1"/>
                </a:solidFill>
                <a:latin typeface="Times New Roman" panose="02020603050405020304" pitchFamily="18" charset="0"/>
              </a:defRPr>
            </a:lvl4pPr>
            <a:lvl5pPr marL="2057400" indent="-228600" defTabSz="96520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5AEDCC6E-1600-4D65-B497-B350B1245ED8}" type="slidenum">
              <a:rPr lang="en-US" altLang="en-US" sz="1200" smtClean="0"/>
              <a:pPr/>
              <a:t>56</a:t>
            </a:fld>
            <a:endParaRPr lang="en-US" altLang="en-US" sz="1200"/>
          </a:p>
        </p:txBody>
      </p:sp>
    </p:spTree>
    <p:extLst>
      <p:ext uri="{BB962C8B-B14F-4D97-AF65-F5344CB8AC3E}">
        <p14:creationId xmlns:p14="http://schemas.microsoft.com/office/powerpoint/2010/main" val="10650196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93760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627AB9-D09A-46C6-B33D-214E7B845D4C}" type="slidenum">
              <a:rPr lang="en-US" altLang="en-US"/>
              <a:pPr>
                <a:spcBef>
                  <a:spcPct val="0"/>
                </a:spcBef>
              </a:pPr>
              <a:t>59</a:t>
            </a:fld>
            <a:endParaRPr lang="en-US" altLang="en-US"/>
          </a:p>
        </p:txBody>
      </p:sp>
      <p:sp>
        <p:nvSpPr>
          <p:cNvPr id="90115" name="Rectangle 1"/>
          <p:cNvSpPr>
            <a:spLocks noGrp="1" noRot="1" noChangeAspect="1" noChangeArrowheads="1" noTextEdit="1"/>
          </p:cNvSpPr>
          <p:nvPr>
            <p:ph type="sldImg"/>
          </p:nvPr>
        </p:nvSpPr>
        <p:spPr>
          <a:ln/>
        </p:spPr>
      </p:sp>
      <p:sp>
        <p:nvSpPr>
          <p:cNvPr id="90116"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lnSpc>
                <a:spcPct val="95000"/>
              </a:lnSpc>
              <a:spcBef>
                <a:spcPct val="0"/>
              </a:spcBef>
            </a:pPr>
            <a:r>
              <a:rPr lang="en-US" altLang="en-US" sz="1600">
                <a:solidFill>
                  <a:srgbClr val="000000"/>
                </a:solidFill>
                <a:latin typeface="Arial" panose="020B0604020202020204" pitchFamily="34" charset="0"/>
              </a:rPr>
              <a:t>I took some info. out that I would leave in for other groups. I was trying to keep FP in mind. </a:t>
            </a:r>
            <a:endParaRPr lang="en-US" altLang="en-US"/>
          </a:p>
          <a:p>
            <a:pPr eaLnBrk="1" hangingPunct="1">
              <a:lnSpc>
                <a:spcPct val="95000"/>
              </a:lnSpc>
              <a:spcBef>
                <a:spcPct val="0"/>
              </a:spcBef>
            </a:pPr>
            <a:r>
              <a:rPr lang="en-US" altLang="en-US" sz="1600">
                <a:solidFill>
                  <a:srgbClr val="000000"/>
                </a:solidFill>
                <a:latin typeface="Arial" panose="020B0604020202020204" pitchFamily="34" charset="0"/>
              </a:rPr>
              <a:t> </a:t>
            </a:r>
            <a:endParaRPr lang="en-US" altLang="en-US"/>
          </a:p>
          <a:p>
            <a:pPr eaLnBrk="1" hangingPunct="1">
              <a:lnSpc>
                <a:spcPct val="95000"/>
              </a:lnSpc>
              <a:spcBef>
                <a:spcPct val="0"/>
              </a:spcBef>
            </a:pPr>
            <a:r>
              <a:rPr lang="en-US" altLang="en-US" sz="1600">
                <a:solidFill>
                  <a:srgbClr val="000000"/>
                </a:solidFill>
                <a:latin typeface="Arial" panose="020B0604020202020204" pitchFamily="34" charset="0"/>
              </a:rPr>
              <a:t>DOCUMENT.DOCUMENT</a:t>
            </a:r>
            <a:endParaRPr lang="en-US" altLang="en-US"/>
          </a:p>
          <a:p>
            <a:pPr eaLnBrk="1" hangingPunct="1">
              <a:lnSpc>
                <a:spcPct val="95000"/>
              </a:lnSpc>
              <a:spcBef>
                <a:spcPct val="0"/>
              </a:spcBef>
            </a:pPr>
            <a:r>
              <a:rPr lang="en-US" altLang="en-US" sz="1600">
                <a:solidFill>
                  <a:srgbClr val="000000"/>
                </a:solidFill>
                <a:latin typeface="Arial" panose="020B0604020202020204" pitchFamily="34" charset="0"/>
              </a:rPr>
              <a:t>Pictures are great…bruises change quickly.</a:t>
            </a:r>
            <a:endParaRPr lang="en-US" altLang="en-US"/>
          </a:p>
          <a:p>
            <a:pPr eaLnBrk="1" hangingPunct="1">
              <a:lnSpc>
                <a:spcPct val="95000"/>
              </a:lnSpc>
              <a:spcBef>
                <a:spcPct val="0"/>
              </a:spcBef>
            </a:pPr>
            <a:r>
              <a:rPr lang="en-US" altLang="en-US" sz="1600">
                <a:solidFill>
                  <a:srgbClr val="000000"/>
                </a:solidFill>
                <a:latin typeface="Arial" panose="020B0604020202020204" pitchFamily="34" charset="0"/>
              </a:rPr>
              <a:t>CAREGIVER INFORMATON….really important…we see changing stories, delay in treatment….these are important.</a:t>
            </a:r>
          </a:p>
        </p:txBody>
      </p:sp>
    </p:spTree>
    <p:extLst>
      <p:ext uri="{BB962C8B-B14F-4D97-AF65-F5344CB8AC3E}">
        <p14:creationId xmlns:p14="http://schemas.microsoft.com/office/powerpoint/2010/main" val="13761780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262224-E5A7-46C1-A239-06131F581D17}" type="slidenum">
              <a:rPr lang="en-US" altLang="en-US"/>
              <a:pPr>
                <a:spcBef>
                  <a:spcPct val="0"/>
                </a:spcBef>
              </a:pPr>
              <a:t>60</a:t>
            </a:fld>
            <a:endParaRPr lang="en-US" altLang="en-US"/>
          </a:p>
        </p:txBody>
      </p:sp>
      <p:sp>
        <p:nvSpPr>
          <p:cNvPr id="92163" name="Rectangle 1"/>
          <p:cNvSpPr>
            <a:spLocks noGrp="1" noRot="1" noChangeAspect="1" noChangeArrowheads="1" noTextEdit="1"/>
          </p:cNvSpPr>
          <p:nvPr>
            <p:ph type="sldImg"/>
          </p:nvPr>
        </p:nvSpPr>
        <p:spPr>
          <a:ln/>
        </p:spPr>
      </p:sp>
      <p:sp>
        <p:nvSpPr>
          <p:cNvPr id="92164"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lnSpc>
                <a:spcPct val="95000"/>
              </a:lnSpc>
              <a:spcBef>
                <a:spcPct val="0"/>
              </a:spcBef>
            </a:pPr>
            <a:r>
              <a:rPr lang="en-US" altLang="en-US" sz="1600">
                <a:solidFill>
                  <a:srgbClr val="000000"/>
                </a:solidFill>
                <a:latin typeface="Arial" panose="020B0604020202020204" pitchFamily="34" charset="0"/>
              </a:rPr>
              <a:t> </a:t>
            </a:r>
            <a:endParaRPr lang="en-US" altLang="en-US"/>
          </a:p>
          <a:p>
            <a:pPr eaLnBrk="1" hangingPunct="1">
              <a:lnSpc>
                <a:spcPct val="95000"/>
              </a:lnSpc>
              <a:spcBef>
                <a:spcPct val="0"/>
              </a:spcBef>
            </a:pPr>
            <a:r>
              <a:rPr lang="en-US" altLang="en-US" sz="1600">
                <a:solidFill>
                  <a:srgbClr val="000000"/>
                </a:solidFill>
                <a:latin typeface="Arial" panose="020B0604020202020204" pitchFamily="34" charset="0"/>
              </a:rPr>
              <a:t>CAREGIVER INFORMATON….really important…we see changing stories, delay in treatment….these are important.</a:t>
            </a:r>
          </a:p>
          <a:p>
            <a:pPr eaLnBrk="1" hangingPunct="1">
              <a:lnSpc>
                <a:spcPct val="95000"/>
              </a:lnSpc>
              <a:spcBef>
                <a:spcPct val="0"/>
              </a:spcBef>
            </a:pPr>
            <a:endParaRPr lang="en-US" altLang="en-US" sz="1600">
              <a:solidFill>
                <a:srgbClr val="000000"/>
              </a:solidFill>
              <a:latin typeface="Arial" panose="020B0604020202020204" pitchFamily="34" charset="0"/>
            </a:endParaRPr>
          </a:p>
          <a:p>
            <a:pPr eaLnBrk="1" hangingPunct="1">
              <a:lnSpc>
                <a:spcPct val="95000"/>
              </a:lnSpc>
              <a:spcBef>
                <a:spcPct val="0"/>
              </a:spcBef>
            </a:pPr>
            <a:r>
              <a:rPr lang="en-US" altLang="en-US" sz="1600">
                <a:solidFill>
                  <a:srgbClr val="000000"/>
                </a:solidFill>
                <a:latin typeface="Arial" panose="020B0604020202020204" pitchFamily="34" charset="0"/>
              </a:rPr>
              <a:t>Photography should be left to the hospital, law enforcement, or DCBS.</a:t>
            </a:r>
          </a:p>
          <a:p>
            <a:pPr eaLnBrk="1" hangingPunct="1">
              <a:lnSpc>
                <a:spcPct val="95000"/>
              </a:lnSpc>
              <a:spcBef>
                <a:spcPct val="0"/>
              </a:spcBef>
            </a:pPr>
            <a:r>
              <a:rPr lang="en-US" altLang="en-US" sz="1600">
                <a:solidFill>
                  <a:srgbClr val="000000"/>
                </a:solidFill>
                <a:latin typeface="Arial" panose="020B0604020202020204" pitchFamily="34" charset="0"/>
              </a:rPr>
              <a:t>***Follow departmental policies!***</a:t>
            </a:r>
          </a:p>
        </p:txBody>
      </p:sp>
    </p:spTree>
    <p:extLst>
      <p:ext uri="{BB962C8B-B14F-4D97-AF65-F5344CB8AC3E}">
        <p14:creationId xmlns:p14="http://schemas.microsoft.com/office/powerpoint/2010/main" val="36707723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Educating parents about infant crying can reduce the number of children who die from PAHT.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Educating parents about infant crying can reduce the number of children who die from PAHT.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Educating parents about infant crying can reduce the number of children who die from PAHT.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Times New Roman" panose="02020603050405020304" pitchFamily="18" charset="0"/>
              </a:defRPr>
            </a:lvl1pPr>
            <a:lvl2pPr marL="742950" indent="-285750" defTabSz="965200">
              <a:defRPr sz="2400">
                <a:solidFill>
                  <a:schemeClr val="tx1"/>
                </a:solidFill>
                <a:latin typeface="Times New Roman" panose="02020603050405020304" pitchFamily="18" charset="0"/>
              </a:defRPr>
            </a:lvl2pPr>
            <a:lvl3pPr marL="1143000" indent="-228600" defTabSz="965200">
              <a:defRPr sz="2400">
                <a:solidFill>
                  <a:schemeClr val="tx1"/>
                </a:solidFill>
                <a:latin typeface="Times New Roman" panose="02020603050405020304" pitchFamily="18" charset="0"/>
              </a:defRPr>
            </a:lvl3pPr>
            <a:lvl4pPr marL="1600200" indent="-228600" defTabSz="965200">
              <a:defRPr sz="2400">
                <a:solidFill>
                  <a:schemeClr val="tx1"/>
                </a:solidFill>
                <a:latin typeface="Times New Roman" panose="02020603050405020304" pitchFamily="18" charset="0"/>
              </a:defRPr>
            </a:lvl4pPr>
            <a:lvl5pPr marL="2057400" indent="-228600" defTabSz="965200">
              <a:defRPr sz="2400">
                <a:solidFill>
                  <a:schemeClr val="tx1"/>
                </a:solidFill>
                <a:latin typeface="Times New Roman" panose="02020603050405020304" pitchFamily="18" charset="0"/>
              </a:defRPr>
            </a:lvl5pPr>
            <a:lvl6pPr marL="2514600" indent="-228600" defTabSz="965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5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5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5200" eaLnBrk="0" fontAlgn="base" hangingPunct="0">
              <a:spcBef>
                <a:spcPct val="0"/>
              </a:spcBef>
              <a:spcAft>
                <a:spcPct val="0"/>
              </a:spcAft>
              <a:defRPr sz="2400">
                <a:solidFill>
                  <a:schemeClr val="tx1"/>
                </a:solidFill>
                <a:latin typeface="Times New Roman" panose="02020603050405020304" pitchFamily="18" charset="0"/>
              </a:defRPr>
            </a:lvl9pPr>
          </a:lstStyle>
          <a:p>
            <a:fld id="{466FF403-9880-442D-9647-C7F636A3C09B}" type="slidenum">
              <a:rPr lang="en-US" altLang="en-US" sz="1200" smtClean="0"/>
              <a:pPr/>
              <a:t>76</a:t>
            </a:fld>
            <a:endParaRPr lang="en-US" altLang="en-US" sz="1200"/>
          </a:p>
        </p:txBody>
      </p:sp>
      <p:sp>
        <p:nvSpPr>
          <p:cNvPr id="99331" name="Rectangle 1"/>
          <p:cNvSpPr>
            <a:spLocks noGrp="1" noRot="1" noChangeAspect="1" noChangeArrowheads="1" noTextEdit="1"/>
          </p:cNvSpPr>
          <p:nvPr>
            <p:ph type="sldImg"/>
          </p:nvPr>
        </p:nvSpPr>
        <p:spPr>
          <a:ln/>
        </p:spPr>
      </p:sp>
      <p:sp>
        <p:nvSpPr>
          <p:cNvPr id="9933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lnSpc>
                <a:spcPct val="95000"/>
              </a:lnSpc>
              <a:spcBef>
                <a:spcPct val="0"/>
              </a:spcBef>
            </a:pPr>
            <a:r>
              <a:rPr lang="en-US" altLang="en-US">
                <a:latin typeface="Arial" panose="020B0604020202020204" pitchFamily="34" charset="0"/>
                <a:cs typeface="Arial" panose="020B0604020202020204" pitchFamily="34" charset="0"/>
              </a:rPr>
              <a:t>Documenting observations of caregiver behaviors, comments, and interactions with others can be beneficial during the course of an investigation. It is important to note the importance of documenting observations of specific behaviors rather than the interpretation of a situation.  BUT remember---the role of most social workers (unless you are a DCBS investigator!) is to observe, document, and report….NOT to investigate.</a:t>
            </a:r>
          </a:p>
          <a:p>
            <a:pPr eaLnBrk="1" hangingPunct="1">
              <a:lnSpc>
                <a:spcPct val="95000"/>
              </a:lnSpc>
              <a:spcBef>
                <a:spcPct val="0"/>
              </a:spcBef>
            </a:pPr>
            <a:endParaRPr lang="en-US" altLang="en-US">
              <a:solidFill>
                <a:srgbClr val="000000"/>
              </a:solidFill>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2950" indent="-285750" defTabSz="942975">
              <a:spcBef>
                <a:spcPct val="30000"/>
              </a:spcBef>
              <a:defRPr sz="1200">
                <a:solidFill>
                  <a:schemeClr val="tx1"/>
                </a:solidFill>
                <a:latin typeface="Times New Roman" panose="02020603050405020304" pitchFamily="18" charset="0"/>
              </a:defRPr>
            </a:lvl2pPr>
            <a:lvl3pPr marL="1143000" indent="-228600" defTabSz="942975">
              <a:spcBef>
                <a:spcPct val="30000"/>
              </a:spcBef>
              <a:defRPr sz="1200">
                <a:solidFill>
                  <a:schemeClr val="tx1"/>
                </a:solidFill>
                <a:latin typeface="Times New Roman" panose="02020603050405020304" pitchFamily="18" charset="0"/>
              </a:defRPr>
            </a:lvl3pPr>
            <a:lvl4pPr marL="1600200" indent="-228600" defTabSz="942975">
              <a:spcBef>
                <a:spcPct val="30000"/>
              </a:spcBef>
              <a:defRPr sz="1200">
                <a:solidFill>
                  <a:schemeClr val="tx1"/>
                </a:solidFill>
                <a:latin typeface="Times New Roman" panose="02020603050405020304" pitchFamily="18" charset="0"/>
              </a:defRPr>
            </a:lvl4pPr>
            <a:lvl5pPr marL="2057400" indent="-228600" defTabSz="942975">
              <a:spcBef>
                <a:spcPct val="30000"/>
              </a:spcBef>
              <a:defRPr sz="1200">
                <a:solidFill>
                  <a:schemeClr val="tx1"/>
                </a:solidFill>
                <a:latin typeface="Times New Roman" panose="02020603050405020304" pitchFamily="18" charset="0"/>
              </a:defRPr>
            </a:lvl5pPr>
            <a:lvl6pPr marL="2514600" indent="-228600"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00CB21-3CC0-40B4-B617-A44F4A484239}" type="slidenum">
              <a:rPr lang="en-US" altLang="en-US" smtClean="0">
                <a:latin typeface="Arial" panose="020B0604020202020204" pitchFamily="34" charset="0"/>
              </a:rPr>
              <a:pPr>
                <a:spcBef>
                  <a:spcPct val="0"/>
                </a:spcBef>
              </a:pPr>
              <a:t>77</a:t>
            </a:fld>
            <a:endParaRPr lang="en-US" altLang="en-US">
              <a:latin typeface="Arial" panose="020B0604020202020204" pitchFamily="34" charset="0"/>
            </a:endParaRPr>
          </a:p>
        </p:txBody>
      </p:sp>
      <p:sp>
        <p:nvSpPr>
          <p:cNvPr id="125955" name="Rectangle 1"/>
          <p:cNvSpPr>
            <a:spLocks noGrp="1" noRot="1" noChangeAspect="1" noChangeArrowheads="1" noTextEdit="1"/>
          </p:cNvSpPr>
          <p:nvPr>
            <p:ph type="sldImg"/>
          </p:nvPr>
        </p:nvSpPr>
        <p:spPr>
          <a:ln/>
        </p:spPr>
      </p:sp>
      <p:sp>
        <p:nvSpPr>
          <p:cNvPr id="111620" name="Rectangle 2"/>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171450" indent="-171450" eaLnBrk="1" hangingPunct="1">
              <a:spcBef>
                <a:spcPct val="0"/>
              </a:spcBef>
              <a:buFont typeface="Arial" panose="020B0604020202020204" pitchFamily="34" charset="0"/>
              <a:buChar char="•"/>
              <a:defRPr/>
            </a:pPr>
            <a:r>
              <a:rPr lang="en-US" altLang="en-US" dirty="0">
                <a:solidFill>
                  <a:srgbClr val="000000"/>
                </a:solidFill>
                <a:latin typeface="Arial" charset="0"/>
              </a:rPr>
              <a:t>As a reminder, is it rare for a child to die or be seriously injured the 1</a:t>
            </a:r>
            <a:r>
              <a:rPr lang="en-US" altLang="en-US" baseline="30000" dirty="0">
                <a:solidFill>
                  <a:srgbClr val="000000"/>
                </a:solidFill>
                <a:latin typeface="Arial" charset="0"/>
              </a:rPr>
              <a:t>st</a:t>
            </a:r>
            <a:r>
              <a:rPr lang="en-US" altLang="en-US" dirty="0">
                <a:solidFill>
                  <a:srgbClr val="000000"/>
                </a:solidFill>
                <a:latin typeface="Arial" charset="0"/>
              </a:rPr>
              <a:t> time they are abused.  Making a report can prevent further abuse.</a:t>
            </a:r>
          </a:p>
          <a:p>
            <a:pPr eaLnBrk="1" hangingPunct="1">
              <a:spcBef>
                <a:spcPct val="0"/>
              </a:spcBef>
              <a:buFont typeface="Arial" panose="020B0604020202020204" pitchFamily="34" charset="0"/>
              <a:buNone/>
              <a:defRPr/>
            </a:pPr>
            <a:endParaRPr lang="en-US" altLang="en-US" dirty="0">
              <a:solidFill>
                <a:srgbClr val="000000"/>
              </a:solidFill>
              <a:latin typeface="Arial" charset="0"/>
            </a:endParaRPr>
          </a:p>
          <a:p>
            <a:pPr marL="171450" indent="-171450" eaLnBrk="1" hangingPunct="1">
              <a:spcBef>
                <a:spcPct val="0"/>
              </a:spcBef>
              <a:buFont typeface="Arial" panose="020B0604020202020204" pitchFamily="34" charset="0"/>
              <a:buChar char="•"/>
              <a:defRPr/>
            </a:pPr>
            <a:r>
              <a:rPr lang="en-US" altLang="en-US" dirty="0">
                <a:solidFill>
                  <a:srgbClr val="000000"/>
                </a:solidFill>
                <a:latin typeface="Arial" charset="0"/>
              </a:rPr>
              <a:t>Thorough documentation is important in assisting child protective services and law enforcement investigations.  It is critical to protection.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C862936-0636-4C86-8516-EBAEED74B2E3}" type="slidenum">
              <a:rPr lang="en-US" altLang="en-US"/>
              <a:pPr>
                <a:spcBef>
                  <a:spcPct val="0"/>
                </a:spcBef>
              </a:pPr>
              <a:t>6</a:t>
            </a:fld>
            <a:endParaRPr lang="en-US" altLang="en-US"/>
          </a:p>
        </p:txBody>
      </p:sp>
    </p:spTree>
    <p:extLst>
      <p:ext uri="{BB962C8B-B14F-4D97-AF65-F5344CB8AC3E}">
        <p14:creationId xmlns:p14="http://schemas.microsoft.com/office/powerpoint/2010/main" val="38014764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2950" indent="-285750" defTabSz="942975">
              <a:spcBef>
                <a:spcPct val="30000"/>
              </a:spcBef>
              <a:defRPr sz="1200">
                <a:solidFill>
                  <a:schemeClr val="tx1"/>
                </a:solidFill>
                <a:latin typeface="Times New Roman" panose="02020603050405020304" pitchFamily="18" charset="0"/>
              </a:defRPr>
            </a:lvl2pPr>
            <a:lvl3pPr marL="1143000" indent="-228600" defTabSz="942975">
              <a:spcBef>
                <a:spcPct val="30000"/>
              </a:spcBef>
              <a:defRPr sz="1200">
                <a:solidFill>
                  <a:schemeClr val="tx1"/>
                </a:solidFill>
                <a:latin typeface="Times New Roman" panose="02020603050405020304" pitchFamily="18" charset="0"/>
              </a:defRPr>
            </a:lvl3pPr>
            <a:lvl4pPr marL="1600200" indent="-228600" defTabSz="942975">
              <a:spcBef>
                <a:spcPct val="30000"/>
              </a:spcBef>
              <a:defRPr sz="1200">
                <a:solidFill>
                  <a:schemeClr val="tx1"/>
                </a:solidFill>
                <a:latin typeface="Times New Roman" panose="02020603050405020304" pitchFamily="18" charset="0"/>
              </a:defRPr>
            </a:lvl4pPr>
            <a:lvl5pPr marL="2057400" indent="-228600" defTabSz="942975">
              <a:spcBef>
                <a:spcPct val="30000"/>
              </a:spcBef>
              <a:defRPr sz="1200">
                <a:solidFill>
                  <a:schemeClr val="tx1"/>
                </a:solidFill>
                <a:latin typeface="Times New Roman" panose="02020603050405020304" pitchFamily="18" charset="0"/>
              </a:defRPr>
            </a:lvl5pPr>
            <a:lvl6pPr marL="2514600" indent="-228600"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8CD214-F14E-4271-9B67-9B219B445837}" type="slidenum">
              <a:rPr lang="en-US" altLang="en-US" smtClean="0">
                <a:latin typeface="Arial" panose="020B0604020202020204" pitchFamily="34" charset="0"/>
              </a:rPr>
              <a:pPr>
                <a:spcBef>
                  <a:spcPct val="0"/>
                </a:spcBef>
              </a:pPr>
              <a:t>78</a:t>
            </a:fld>
            <a:endParaRPr lang="en-US" altLang="en-US">
              <a:latin typeface="Arial" panose="020B0604020202020204" pitchFamily="34" charset="0"/>
            </a:endParaRPr>
          </a:p>
        </p:txBody>
      </p:sp>
      <p:sp>
        <p:nvSpPr>
          <p:cNvPr id="128003" name="Rectangle 1"/>
          <p:cNvSpPr>
            <a:spLocks noGrp="1" noRot="1" noChangeAspect="1" noChangeArrowheads="1" noTextEdit="1"/>
          </p:cNvSpPr>
          <p:nvPr>
            <p:ph type="sldImg"/>
          </p:nvPr>
        </p:nvSpPr>
        <p:spPr>
          <a:ln/>
        </p:spPr>
      </p:sp>
      <p:sp>
        <p:nvSpPr>
          <p:cNvPr id="111620" name="Rectangle 2"/>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171450" indent="-171450" eaLnBrk="1" hangingPunct="1">
              <a:spcBef>
                <a:spcPct val="0"/>
              </a:spcBef>
              <a:buFont typeface="Arial" panose="020B0604020202020204" pitchFamily="34" charset="0"/>
              <a:buChar char="•"/>
              <a:defRPr/>
            </a:pPr>
            <a:r>
              <a:rPr lang="en-US" altLang="en-US" dirty="0">
                <a:solidFill>
                  <a:srgbClr val="000000"/>
                </a:solidFill>
                <a:latin typeface="Arial" charset="0"/>
              </a:rPr>
              <a:t>As a reminder, is it rare for a child to die or be seriously injured the 1</a:t>
            </a:r>
            <a:r>
              <a:rPr lang="en-US" altLang="en-US" baseline="30000" dirty="0">
                <a:solidFill>
                  <a:srgbClr val="000000"/>
                </a:solidFill>
                <a:latin typeface="Arial" charset="0"/>
              </a:rPr>
              <a:t>st</a:t>
            </a:r>
            <a:r>
              <a:rPr lang="en-US" altLang="en-US" dirty="0">
                <a:solidFill>
                  <a:srgbClr val="000000"/>
                </a:solidFill>
                <a:latin typeface="Arial" charset="0"/>
              </a:rPr>
              <a:t> time they are abused.  Making a report can prevent further abuse.</a:t>
            </a:r>
          </a:p>
          <a:p>
            <a:pPr eaLnBrk="1" hangingPunct="1">
              <a:spcBef>
                <a:spcPct val="0"/>
              </a:spcBef>
              <a:buFont typeface="Arial" panose="020B0604020202020204" pitchFamily="34" charset="0"/>
              <a:buNone/>
              <a:defRPr/>
            </a:pPr>
            <a:endParaRPr lang="en-US" altLang="en-US" dirty="0">
              <a:solidFill>
                <a:srgbClr val="000000"/>
              </a:solidFill>
              <a:latin typeface="Arial" charset="0"/>
            </a:endParaRPr>
          </a:p>
          <a:p>
            <a:pPr marL="171450" indent="-171450" eaLnBrk="1" hangingPunct="1">
              <a:spcBef>
                <a:spcPct val="0"/>
              </a:spcBef>
              <a:buFont typeface="Arial" panose="020B0604020202020204" pitchFamily="34" charset="0"/>
              <a:buChar char="•"/>
              <a:defRPr/>
            </a:pPr>
            <a:r>
              <a:rPr lang="en-US" altLang="en-US" dirty="0">
                <a:solidFill>
                  <a:srgbClr val="000000"/>
                </a:solidFill>
                <a:latin typeface="Arial" charset="0"/>
              </a:rPr>
              <a:t>Thorough documentation is important in assisting child protective services and law enforcement investigations.  It is critical to protection.</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Times New Roman" panose="02020603050405020304" pitchFamily="18" charset="0"/>
              </a:defRPr>
            </a:lvl1pPr>
            <a:lvl2pPr marL="742950" indent="-285750" defTabSz="942975">
              <a:spcBef>
                <a:spcPct val="30000"/>
              </a:spcBef>
              <a:defRPr sz="1200">
                <a:solidFill>
                  <a:schemeClr val="tx1"/>
                </a:solidFill>
                <a:latin typeface="Times New Roman" panose="02020603050405020304" pitchFamily="18" charset="0"/>
              </a:defRPr>
            </a:lvl2pPr>
            <a:lvl3pPr marL="1143000" indent="-228600" defTabSz="942975">
              <a:spcBef>
                <a:spcPct val="30000"/>
              </a:spcBef>
              <a:defRPr sz="1200">
                <a:solidFill>
                  <a:schemeClr val="tx1"/>
                </a:solidFill>
                <a:latin typeface="Times New Roman" panose="02020603050405020304" pitchFamily="18" charset="0"/>
              </a:defRPr>
            </a:lvl3pPr>
            <a:lvl4pPr marL="1600200" indent="-228600" defTabSz="942975">
              <a:spcBef>
                <a:spcPct val="30000"/>
              </a:spcBef>
              <a:defRPr sz="1200">
                <a:solidFill>
                  <a:schemeClr val="tx1"/>
                </a:solidFill>
                <a:latin typeface="Times New Roman" panose="02020603050405020304" pitchFamily="18" charset="0"/>
              </a:defRPr>
            </a:lvl4pPr>
            <a:lvl5pPr marL="2057400" indent="-228600" defTabSz="942975">
              <a:spcBef>
                <a:spcPct val="30000"/>
              </a:spcBef>
              <a:defRPr sz="1200">
                <a:solidFill>
                  <a:schemeClr val="tx1"/>
                </a:solidFill>
                <a:latin typeface="Times New Roman" panose="02020603050405020304" pitchFamily="18" charset="0"/>
              </a:defRPr>
            </a:lvl5pPr>
            <a:lvl6pPr marL="2514600" indent="-228600" defTabSz="9429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29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29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29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8CD214-F14E-4271-9B67-9B219B445837}" type="slidenum">
              <a:rPr lang="en-US" altLang="en-US" smtClean="0">
                <a:latin typeface="Arial" panose="020B0604020202020204" pitchFamily="34" charset="0"/>
              </a:rPr>
              <a:pPr>
                <a:spcBef>
                  <a:spcPct val="0"/>
                </a:spcBef>
              </a:pPr>
              <a:t>79</a:t>
            </a:fld>
            <a:endParaRPr lang="en-US" altLang="en-US">
              <a:latin typeface="Arial" panose="020B0604020202020204" pitchFamily="34" charset="0"/>
            </a:endParaRPr>
          </a:p>
        </p:txBody>
      </p:sp>
      <p:sp>
        <p:nvSpPr>
          <p:cNvPr id="128003" name="Rectangle 1"/>
          <p:cNvSpPr>
            <a:spLocks noGrp="1" noRot="1" noChangeAspect="1" noChangeArrowheads="1" noTextEdit="1"/>
          </p:cNvSpPr>
          <p:nvPr>
            <p:ph type="sldImg"/>
          </p:nvPr>
        </p:nvSpPr>
        <p:spPr>
          <a:ln/>
        </p:spPr>
      </p:sp>
      <p:sp>
        <p:nvSpPr>
          <p:cNvPr id="111620" name="Rectangle 2"/>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171450" indent="-171450" eaLnBrk="1" hangingPunct="1">
              <a:spcBef>
                <a:spcPct val="0"/>
              </a:spcBef>
              <a:buFont typeface="Arial" panose="020B0604020202020204" pitchFamily="34" charset="0"/>
              <a:buChar char="•"/>
              <a:defRPr/>
            </a:pPr>
            <a:r>
              <a:rPr lang="en-US" altLang="en-US" dirty="0">
                <a:solidFill>
                  <a:srgbClr val="000000"/>
                </a:solidFill>
                <a:latin typeface="Arial" charset="0"/>
              </a:rPr>
              <a:t>As a reminder, is it rare for a child to die or be seriously injured the 1</a:t>
            </a:r>
            <a:r>
              <a:rPr lang="en-US" altLang="en-US" baseline="30000" dirty="0">
                <a:solidFill>
                  <a:srgbClr val="000000"/>
                </a:solidFill>
                <a:latin typeface="Arial" charset="0"/>
              </a:rPr>
              <a:t>st</a:t>
            </a:r>
            <a:r>
              <a:rPr lang="en-US" altLang="en-US" dirty="0">
                <a:solidFill>
                  <a:srgbClr val="000000"/>
                </a:solidFill>
                <a:latin typeface="Arial" charset="0"/>
              </a:rPr>
              <a:t> time they are abused.  Making a report can prevent further abuse.</a:t>
            </a:r>
          </a:p>
          <a:p>
            <a:pPr eaLnBrk="1" hangingPunct="1">
              <a:spcBef>
                <a:spcPct val="0"/>
              </a:spcBef>
              <a:buFont typeface="Arial" panose="020B0604020202020204" pitchFamily="34" charset="0"/>
              <a:buNone/>
              <a:defRPr/>
            </a:pPr>
            <a:endParaRPr lang="en-US" altLang="en-US" dirty="0">
              <a:solidFill>
                <a:srgbClr val="000000"/>
              </a:solidFill>
              <a:latin typeface="Arial" charset="0"/>
            </a:endParaRPr>
          </a:p>
          <a:p>
            <a:pPr marL="171450" indent="-171450" eaLnBrk="1" hangingPunct="1">
              <a:spcBef>
                <a:spcPct val="0"/>
              </a:spcBef>
              <a:buFont typeface="Arial" panose="020B0604020202020204" pitchFamily="34" charset="0"/>
              <a:buChar char="•"/>
              <a:defRPr/>
            </a:pPr>
            <a:r>
              <a:rPr lang="en-US" altLang="en-US" dirty="0">
                <a:solidFill>
                  <a:srgbClr val="000000"/>
                </a:solidFill>
                <a:latin typeface="Arial" charset="0"/>
              </a:rPr>
              <a:t>Thorough documentation is important in assisting child protective services and law enforcement investigations.  It is critical to protection.</a:t>
            </a:r>
          </a:p>
        </p:txBody>
      </p:sp>
    </p:spTree>
    <p:extLst>
      <p:ext uri="{BB962C8B-B14F-4D97-AF65-F5344CB8AC3E}">
        <p14:creationId xmlns:p14="http://schemas.microsoft.com/office/powerpoint/2010/main" val="12620842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Add resources</a:t>
            </a:r>
          </a:p>
        </p:txBody>
      </p:sp>
    </p:spTree>
    <p:extLst>
      <p:ext uri="{BB962C8B-B14F-4D97-AF65-F5344CB8AC3E}">
        <p14:creationId xmlns:p14="http://schemas.microsoft.com/office/powerpoint/2010/main" val="833417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means that we often have the opportunity to recognize early signs of maltreatment and to intervene before it escalates.</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C74B0FC-5479-4DA8-9F5A-B1D3318B5EF5}" type="slidenum">
              <a:rPr lang="en-US" altLang="en-US"/>
              <a:pPr>
                <a:spcBef>
                  <a:spcPct val="0"/>
                </a:spcBef>
              </a:pPr>
              <a:t>7</a:t>
            </a:fld>
            <a:endParaRPr lang="en-US" altLang="en-US"/>
          </a:p>
        </p:txBody>
      </p:sp>
    </p:spTree>
    <p:extLst>
      <p:ext uri="{BB962C8B-B14F-4D97-AF65-F5344CB8AC3E}">
        <p14:creationId xmlns:p14="http://schemas.microsoft.com/office/powerpoint/2010/main" val="1230233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ChangeArrowheads="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r>
              <a:rPr lang="en-US" altLang="en-US"/>
              <a:t>(1) Any person who knows or has reasonable cause to believe that a child is dependent, neglected, or abused shall immediately cause an oral or written report to be made to a local law enforcement agency or the Department of Kentucky State Police; the cabinet or its designated representative; the Commonwealth's attorney or the county attorney; by telephone or otherwise. Any supervisor who receives from an employee a report of suspected dependency, neglect, or abuse shall promptly make a report to the proper authorities for investigation. If the cabinet receives a report of abuse or neglect allegedly committed by a person other than a parent, guardian, or person exercising custodial control or supervision, the cabinet shall refer the matter to the Commonwealth's attorney or the county attorney and the local law enforcement agency or the Department of Kentucky State Police. Nothing in this section shall relieve individuals of their obligations to report. </a:t>
            </a:r>
          </a:p>
          <a:p>
            <a:r>
              <a:rPr lang="en-US" altLang="en-US"/>
              <a:t>(2) Any person, including but not limited to a physician, osteopathic physician, nurse, teacher, school personnel, social worker, coroner, medical examiner, child-caring personnel, resident, intern, chiropractor, dentist, optometrist, emergency medical technician, paramedic, health professional, mental health professional, peace officer, or any organization or agency for any of the above, who knows or has reasonable cause to believe that a child is dependent, neglected, or abused, regardless of whether the person believed to have caused the dependency, neglect, or abuse is a parent, guardian, person exercising custodial control or supervision, or another person, or who has attended such child as a part of his or her professional duties shall, if requested, in addition to the report required in subsection (1) or (3) of this section, file with the local law enforcement agency or the Department of Kentucky State Police or the Commonwealth's or county attorney, the cabinet or its designated representative within forty-eight (48) hours of the original report a written report containing: </a:t>
            </a:r>
          </a:p>
          <a:p>
            <a:r>
              <a:rPr lang="en-US" altLang="en-US"/>
              <a:t>(a) The names and addresses of the child and his or her parents or other persons exercising custodial control or supervision; </a:t>
            </a:r>
          </a:p>
          <a:p>
            <a:r>
              <a:rPr lang="en-US" altLang="en-US"/>
              <a:t>(b) The child's age; </a:t>
            </a:r>
          </a:p>
          <a:p>
            <a:r>
              <a:rPr lang="en-US" altLang="en-US"/>
              <a:t>(c) The nature and extent of the child's alleged dependency, neglect, or abuse, including any previous charges of dependency, neglect, or abuse, to this child or his or her siblings; </a:t>
            </a:r>
          </a:p>
          <a:p>
            <a:r>
              <a:rPr lang="en-US" altLang="en-US"/>
              <a:t>(d) The name and address of the person allegedly responsible for the abuse or neglect; and </a:t>
            </a:r>
          </a:p>
          <a:p>
            <a:r>
              <a:rPr lang="en-US" altLang="en-US"/>
              <a:t>(e) Any other information that the person making the report believes may be helpful in the furtherance of the purpose of this section. </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9EFE13B-D92F-4ABB-81CE-1C77CB0B3670}" type="slidenum">
              <a:rPr lang="en-US" altLang="en-US" sz="1200"/>
              <a:pPr/>
              <a:t>8</a:t>
            </a:fld>
            <a:endParaRPr lang="en-US" altLang="en-US" sz="1200"/>
          </a:p>
        </p:txBody>
      </p:sp>
    </p:spTree>
    <p:extLst>
      <p:ext uri="{BB962C8B-B14F-4D97-AF65-F5344CB8AC3E}">
        <p14:creationId xmlns:p14="http://schemas.microsoft.com/office/powerpoint/2010/main" val="3816340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ChangeArrowheads="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r>
              <a:rPr lang="en-US" altLang="en-US"/>
              <a:t> (1) Any person who knows or has reasonable cause to believe that a child is dependent, neglected, or abused shall immediately cause an oral or written report to be made to a local law enforcement agency or the Department of Kentucky State Police; the cabinet or its designated representative; the Commonwealth's attorney or the county attorney; by telephone or otherwise. Any supervisor who receives from an employee a report of suspected dependency, neglect, or abuse shall promptly make a report to the proper authorities for investigation. If the cabinet receives a report of abuse or neglect allegedly committed by a person other than a parent, guardian, or person exercising custodial control or supervision, the cabinet shall refer the matter to the Commonwealth's attorney or the county attorney and the local law enforcement agency or the Department of Kentucky State Police. Nothing in this section shall relieve individuals of their obligations to report. </a:t>
            </a:r>
          </a:p>
          <a:p>
            <a:r>
              <a:rPr lang="en-US" altLang="en-US"/>
              <a:t>(2) Any person, including but not limited to a physician, osteopathic physician, nurse, teacher, school personnel, social worker, coroner, medical examiner, child-caring personnel, resident, intern, chiropractor, dentist, optometrist, emergency medical technician, paramedic, health professional, mental health professional, peace officer, or any organization or agency for any of the above, who knows or has reasonable cause to believe that a child is dependent, neglected, or abused, regardless of whether the person believed to have caused the dependency, neglect, or abuse is a parent, guardian, person exercising custodial control or supervision, or another person, or who has attended such child as a part of his or her professional duties shall, if requested, in addition to the report required in subsection (1) or (3) of this section, file with the local law enforcement agency or the Department of Kentucky State Police or the Commonwealth's or county attorney, the cabinet or its designated representative within forty-eight (48) hours of the original report a written report containing: </a:t>
            </a:r>
          </a:p>
          <a:p>
            <a:r>
              <a:rPr lang="en-US" altLang="en-US"/>
              <a:t>(a) The names and addresses of the child and his or her parents or other persons exercising custodial control or supervision; </a:t>
            </a:r>
          </a:p>
          <a:p>
            <a:r>
              <a:rPr lang="en-US" altLang="en-US"/>
              <a:t>(b) The child's age; </a:t>
            </a:r>
          </a:p>
          <a:p>
            <a:r>
              <a:rPr lang="en-US" altLang="en-US"/>
              <a:t>(c) The nature and extent of the child's alleged dependency, neglect, or abuse, including any previous charges of dependency, neglect, or abuse, to this child or his or her siblings; </a:t>
            </a:r>
          </a:p>
          <a:p>
            <a:r>
              <a:rPr lang="en-US" altLang="en-US"/>
              <a:t>(d) The name and address of the person allegedly responsible for the abuse or neglect; and </a:t>
            </a:r>
          </a:p>
          <a:p>
            <a:r>
              <a:rPr lang="en-US" altLang="en-US"/>
              <a:t>(e) Any other information that the person making the report believes may be helpful in the furtherance of the purpose of this section. </a:t>
            </a: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7DFC988-28A0-45EC-8A82-9F6A89AAF791}" type="slidenum">
              <a:rPr lang="en-US" altLang="en-US" sz="1200"/>
              <a:pPr/>
              <a:t>9</a:t>
            </a:fld>
            <a:endParaRPr lang="en-US" altLang="en-US" sz="1200"/>
          </a:p>
        </p:txBody>
      </p:sp>
    </p:spTree>
    <p:extLst>
      <p:ext uri="{BB962C8B-B14F-4D97-AF65-F5344CB8AC3E}">
        <p14:creationId xmlns:p14="http://schemas.microsoft.com/office/powerpoint/2010/main" val="267259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1F8AA-6B3F-48AD-A70D-F5BAC88D3867}"/>
              </a:ext>
            </a:extLst>
          </p:cNvPr>
          <p:cNvSpPr>
            <a:spLocks noGrp="1"/>
          </p:cNvSpPr>
          <p:nvPr>
            <p:ph type="ctrTitle"/>
          </p:nvPr>
        </p:nvSpPr>
        <p:spPr>
          <a:xfrm>
            <a:off x="1524000" y="458334"/>
            <a:ext cx="9144000" cy="273117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456168-7B5B-4448-AA24-1512BE49913E}"/>
              </a:ext>
            </a:extLst>
          </p:cNvPr>
          <p:cNvSpPr>
            <a:spLocks noGrp="1"/>
          </p:cNvSpPr>
          <p:nvPr>
            <p:ph type="subTitle" idx="1"/>
          </p:nvPr>
        </p:nvSpPr>
        <p:spPr>
          <a:xfrm>
            <a:off x="1524000" y="350406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42CE83-BDF6-4C7F-950A-BBAABED470CC}"/>
              </a:ext>
            </a:extLst>
          </p:cNvPr>
          <p:cNvSpPr>
            <a:spLocks noGrp="1"/>
          </p:cNvSpPr>
          <p:nvPr>
            <p:ph type="dt" sz="half" idx="10"/>
          </p:nvPr>
        </p:nvSpPr>
        <p:spPr/>
        <p:txBody>
          <a:bodyPr/>
          <a:lstStyle/>
          <a:p>
            <a:fld id="{350BBBC0-6A67-42A9-8A62-DA31C4CBB8D4}" type="datetimeFigureOut">
              <a:rPr lang="en-US" smtClean="0"/>
              <a:t>9/6/2022</a:t>
            </a:fld>
            <a:endParaRPr lang="en-US"/>
          </a:p>
        </p:txBody>
      </p:sp>
      <p:sp>
        <p:nvSpPr>
          <p:cNvPr id="5" name="Footer Placeholder 4">
            <a:extLst>
              <a:ext uri="{FF2B5EF4-FFF2-40B4-BE49-F238E27FC236}">
                <a16:creationId xmlns:a16="http://schemas.microsoft.com/office/drawing/2014/main" id="{0654A04D-4DB5-4407-94A5-4935DD0E960B}"/>
              </a:ext>
            </a:extLst>
          </p:cNvPr>
          <p:cNvSpPr>
            <a:spLocks noGrp="1"/>
          </p:cNvSpPr>
          <p:nvPr>
            <p:ph type="ftr" sz="quarter" idx="11"/>
          </p:nvPr>
        </p:nvSpPr>
        <p:spPr>
          <a:xfrm>
            <a:off x="3771900" y="5665333"/>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2DFEED-8FA0-40AF-BB87-A4AC9FF15CFB}"/>
              </a:ext>
            </a:extLst>
          </p:cNvPr>
          <p:cNvSpPr>
            <a:spLocks noGrp="1"/>
          </p:cNvSpPr>
          <p:nvPr>
            <p:ph type="sldNum" sz="quarter" idx="12"/>
          </p:nvPr>
        </p:nvSpPr>
        <p:spPr/>
        <p:txBody>
          <a:bodyPr/>
          <a:lstStyle/>
          <a:p>
            <a:fld id="{A070630F-1EFA-4905-8CD7-587806159685}" type="slidenum">
              <a:rPr lang="en-US" smtClean="0"/>
              <a:t>‹#›</a:t>
            </a:fld>
            <a:endParaRPr lang="en-US"/>
          </a:p>
        </p:txBody>
      </p:sp>
    </p:spTree>
    <p:extLst>
      <p:ext uri="{BB962C8B-B14F-4D97-AF65-F5344CB8AC3E}">
        <p14:creationId xmlns:p14="http://schemas.microsoft.com/office/powerpoint/2010/main" val="419827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72518-B211-47A8-AC44-025CFFE6D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49ED2C-A3A6-4D81-A4DC-7943A4D1E6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334B6-547E-4AFC-A500-3863B0950F0C}"/>
              </a:ext>
            </a:extLst>
          </p:cNvPr>
          <p:cNvSpPr>
            <a:spLocks noGrp="1"/>
          </p:cNvSpPr>
          <p:nvPr>
            <p:ph type="dt" sz="half" idx="10"/>
          </p:nvPr>
        </p:nvSpPr>
        <p:spPr/>
        <p:txBody>
          <a:bodyPr/>
          <a:lstStyle/>
          <a:p>
            <a:fld id="{350BBBC0-6A67-42A9-8A62-DA31C4CBB8D4}" type="datetimeFigureOut">
              <a:rPr lang="en-US" smtClean="0"/>
              <a:t>9/6/2022</a:t>
            </a:fld>
            <a:endParaRPr lang="en-US"/>
          </a:p>
        </p:txBody>
      </p:sp>
      <p:sp>
        <p:nvSpPr>
          <p:cNvPr id="5" name="Footer Placeholder 4">
            <a:extLst>
              <a:ext uri="{FF2B5EF4-FFF2-40B4-BE49-F238E27FC236}">
                <a16:creationId xmlns:a16="http://schemas.microsoft.com/office/drawing/2014/main" id="{AD7E4986-C8A2-45FB-B05F-1FF249FF76EC}"/>
              </a:ext>
            </a:extLst>
          </p:cNvPr>
          <p:cNvSpPr>
            <a:spLocks noGrp="1"/>
          </p:cNvSpPr>
          <p:nvPr>
            <p:ph type="ftr" sz="quarter" idx="11"/>
          </p:nvPr>
        </p:nvSpPr>
        <p:spPr>
          <a:xfrm>
            <a:off x="3771900" y="5665333"/>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17110D-C0DC-4772-AE5A-C15D21738324}"/>
              </a:ext>
            </a:extLst>
          </p:cNvPr>
          <p:cNvSpPr>
            <a:spLocks noGrp="1"/>
          </p:cNvSpPr>
          <p:nvPr>
            <p:ph type="sldNum" sz="quarter" idx="12"/>
          </p:nvPr>
        </p:nvSpPr>
        <p:spPr/>
        <p:txBody>
          <a:bodyPr/>
          <a:lstStyle/>
          <a:p>
            <a:fld id="{A070630F-1EFA-4905-8CD7-587806159685}" type="slidenum">
              <a:rPr lang="en-US" smtClean="0"/>
              <a:t>‹#›</a:t>
            </a:fld>
            <a:endParaRPr lang="en-US"/>
          </a:p>
        </p:txBody>
      </p:sp>
    </p:spTree>
    <p:extLst>
      <p:ext uri="{BB962C8B-B14F-4D97-AF65-F5344CB8AC3E}">
        <p14:creationId xmlns:p14="http://schemas.microsoft.com/office/powerpoint/2010/main" val="3759206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08C6-E52D-4B0D-A79E-2451CC718BD6}"/>
              </a:ext>
            </a:extLst>
          </p:cNvPr>
          <p:cNvSpPr>
            <a:spLocks noGrp="1"/>
          </p:cNvSpPr>
          <p:nvPr>
            <p:ph type="title"/>
          </p:nvPr>
        </p:nvSpPr>
        <p:spPr>
          <a:xfrm>
            <a:off x="891722" y="37079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388376-5B0C-4C05-8E40-A59EE9694C62}"/>
              </a:ext>
            </a:extLst>
          </p:cNvPr>
          <p:cNvSpPr>
            <a:spLocks noGrp="1"/>
          </p:cNvSpPr>
          <p:nvPr>
            <p:ph type="body" idx="1"/>
          </p:nvPr>
        </p:nvSpPr>
        <p:spPr>
          <a:xfrm>
            <a:off x="891722" y="369433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4987B7B-F30E-4128-B827-BEF5EA5C44D9}"/>
              </a:ext>
            </a:extLst>
          </p:cNvPr>
          <p:cNvSpPr>
            <a:spLocks noGrp="1"/>
          </p:cNvSpPr>
          <p:nvPr>
            <p:ph type="dt" sz="half" idx="10"/>
          </p:nvPr>
        </p:nvSpPr>
        <p:spPr/>
        <p:txBody>
          <a:bodyPr/>
          <a:lstStyle/>
          <a:p>
            <a:fld id="{350BBBC0-6A67-42A9-8A62-DA31C4CBB8D4}" type="datetimeFigureOut">
              <a:rPr lang="en-US" smtClean="0"/>
              <a:t>9/6/2022</a:t>
            </a:fld>
            <a:endParaRPr lang="en-US"/>
          </a:p>
        </p:txBody>
      </p:sp>
      <p:sp>
        <p:nvSpPr>
          <p:cNvPr id="5" name="Footer Placeholder 4">
            <a:extLst>
              <a:ext uri="{FF2B5EF4-FFF2-40B4-BE49-F238E27FC236}">
                <a16:creationId xmlns:a16="http://schemas.microsoft.com/office/drawing/2014/main" id="{7E6F6F64-371D-4A46-8118-2E037FFC9207}"/>
              </a:ext>
            </a:extLst>
          </p:cNvPr>
          <p:cNvSpPr>
            <a:spLocks noGrp="1"/>
          </p:cNvSpPr>
          <p:nvPr>
            <p:ph type="ftr" sz="quarter" idx="11"/>
          </p:nvPr>
        </p:nvSpPr>
        <p:spPr>
          <a:xfrm>
            <a:off x="3771900" y="5665333"/>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DEC8BC-7D20-44A8-B507-338DE974FCBE}"/>
              </a:ext>
            </a:extLst>
          </p:cNvPr>
          <p:cNvSpPr>
            <a:spLocks noGrp="1"/>
          </p:cNvSpPr>
          <p:nvPr>
            <p:ph type="sldNum" sz="quarter" idx="12"/>
          </p:nvPr>
        </p:nvSpPr>
        <p:spPr/>
        <p:txBody>
          <a:bodyPr/>
          <a:lstStyle/>
          <a:p>
            <a:fld id="{A070630F-1EFA-4905-8CD7-587806159685}" type="slidenum">
              <a:rPr lang="en-US" smtClean="0"/>
              <a:t>‹#›</a:t>
            </a:fld>
            <a:endParaRPr lang="en-US"/>
          </a:p>
        </p:txBody>
      </p:sp>
    </p:spTree>
    <p:extLst>
      <p:ext uri="{BB962C8B-B14F-4D97-AF65-F5344CB8AC3E}">
        <p14:creationId xmlns:p14="http://schemas.microsoft.com/office/powerpoint/2010/main" val="2099350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6F855-7FE2-4904-954F-46B00BBBE1C4}"/>
              </a:ext>
            </a:extLst>
          </p:cNvPr>
          <p:cNvSpPr>
            <a:spLocks noGrp="1"/>
          </p:cNvSpPr>
          <p:nvPr>
            <p:ph type="title"/>
          </p:nvPr>
        </p:nvSpPr>
        <p:spPr>
          <a:xfrm>
            <a:off x="838200" y="365125"/>
            <a:ext cx="10515600" cy="101736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E522BAB-EC53-4583-8E7E-B4EFDC7059F7}"/>
              </a:ext>
            </a:extLst>
          </p:cNvPr>
          <p:cNvSpPr>
            <a:spLocks noGrp="1"/>
          </p:cNvSpPr>
          <p:nvPr>
            <p:ph sz="half" idx="1"/>
          </p:nvPr>
        </p:nvSpPr>
        <p:spPr>
          <a:xfrm>
            <a:off x="838201" y="1450068"/>
            <a:ext cx="5181600" cy="39165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FDE69C-4329-42CB-819D-DF055CCA65F9}"/>
              </a:ext>
            </a:extLst>
          </p:cNvPr>
          <p:cNvSpPr>
            <a:spLocks noGrp="1"/>
          </p:cNvSpPr>
          <p:nvPr>
            <p:ph sz="half" idx="2"/>
          </p:nvPr>
        </p:nvSpPr>
        <p:spPr>
          <a:xfrm>
            <a:off x="6172199" y="1450068"/>
            <a:ext cx="5181600" cy="39165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060EF2-4D7A-4816-9E02-7C6B135B542A}"/>
              </a:ext>
            </a:extLst>
          </p:cNvPr>
          <p:cNvSpPr>
            <a:spLocks noGrp="1"/>
          </p:cNvSpPr>
          <p:nvPr>
            <p:ph type="dt" sz="half" idx="10"/>
          </p:nvPr>
        </p:nvSpPr>
        <p:spPr/>
        <p:txBody>
          <a:bodyPr/>
          <a:lstStyle/>
          <a:p>
            <a:fld id="{350BBBC0-6A67-42A9-8A62-DA31C4CBB8D4}" type="datetimeFigureOut">
              <a:rPr lang="en-US" smtClean="0"/>
              <a:t>9/6/2022</a:t>
            </a:fld>
            <a:endParaRPr lang="en-US"/>
          </a:p>
        </p:txBody>
      </p:sp>
      <p:sp>
        <p:nvSpPr>
          <p:cNvPr id="6" name="Footer Placeholder 5">
            <a:extLst>
              <a:ext uri="{FF2B5EF4-FFF2-40B4-BE49-F238E27FC236}">
                <a16:creationId xmlns:a16="http://schemas.microsoft.com/office/drawing/2014/main" id="{A8B7D078-C939-4F7D-B6FD-6770B5F1C70A}"/>
              </a:ext>
            </a:extLst>
          </p:cNvPr>
          <p:cNvSpPr>
            <a:spLocks noGrp="1"/>
          </p:cNvSpPr>
          <p:nvPr>
            <p:ph type="ftr" sz="quarter" idx="11"/>
          </p:nvPr>
        </p:nvSpPr>
        <p:spPr>
          <a:xfrm>
            <a:off x="3771900" y="5665333"/>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FF54D6-6E12-4323-861C-431A46A08C2E}"/>
              </a:ext>
            </a:extLst>
          </p:cNvPr>
          <p:cNvSpPr>
            <a:spLocks noGrp="1"/>
          </p:cNvSpPr>
          <p:nvPr>
            <p:ph type="sldNum" sz="quarter" idx="12"/>
          </p:nvPr>
        </p:nvSpPr>
        <p:spPr/>
        <p:txBody>
          <a:bodyPr/>
          <a:lstStyle/>
          <a:p>
            <a:fld id="{A070630F-1EFA-4905-8CD7-587806159685}" type="slidenum">
              <a:rPr lang="en-US" smtClean="0"/>
              <a:t>‹#›</a:t>
            </a:fld>
            <a:endParaRPr lang="en-US"/>
          </a:p>
        </p:txBody>
      </p:sp>
    </p:spTree>
    <p:extLst>
      <p:ext uri="{BB962C8B-B14F-4D97-AF65-F5344CB8AC3E}">
        <p14:creationId xmlns:p14="http://schemas.microsoft.com/office/powerpoint/2010/main" val="59878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38707-B5A7-4D73-BA43-7AEECFB7A874}"/>
              </a:ext>
            </a:extLst>
          </p:cNvPr>
          <p:cNvSpPr>
            <a:spLocks noGrp="1"/>
          </p:cNvSpPr>
          <p:nvPr>
            <p:ph type="title"/>
          </p:nvPr>
        </p:nvSpPr>
        <p:spPr>
          <a:xfrm>
            <a:off x="839788" y="365125"/>
            <a:ext cx="10515600" cy="75066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604BA-8A68-4C21-95B5-898593174C50}"/>
              </a:ext>
            </a:extLst>
          </p:cNvPr>
          <p:cNvSpPr>
            <a:spLocks noGrp="1"/>
          </p:cNvSpPr>
          <p:nvPr>
            <p:ph type="body" idx="1"/>
          </p:nvPr>
        </p:nvSpPr>
        <p:spPr>
          <a:xfrm>
            <a:off x="836612" y="1256733"/>
            <a:ext cx="5157787" cy="5252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6C2E533-FEF9-4E66-972E-113BD291C6A4}"/>
              </a:ext>
            </a:extLst>
          </p:cNvPr>
          <p:cNvSpPr>
            <a:spLocks noGrp="1"/>
          </p:cNvSpPr>
          <p:nvPr>
            <p:ph sz="half" idx="2"/>
          </p:nvPr>
        </p:nvSpPr>
        <p:spPr>
          <a:xfrm>
            <a:off x="839788" y="1922915"/>
            <a:ext cx="5157787" cy="3443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085F80A-7E99-41F5-9CFB-E94F99AC194D}"/>
              </a:ext>
            </a:extLst>
          </p:cNvPr>
          <p:cNvSpPr>
            <a:spLocks noGrp="1"/>
          </p:cNvSpPr>
          <p:nvPr>
            <p:ph type="body" sz="quarter" idx="3"/>
          </p:nvPr>
        </p:nvSpPr>
        <p:spPr>
          <a:xfrm>
            <a:off x="6096000" y="1261949"/>
            <a:ext cx="5183188" cy="52001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A23E7BE-E450-433D-8FD7-B890A4C4B6D3}"/>
              </a:ext>
            </a:extLst>
          </p:cNvPr>
          <p:cNvSpPr>
            <a:spLocks noGrp="1"/>
          </p:cNvSpPr>
          <p:nvPr>
            <p:ph sz="quarter" idx="4"/>
          </p:nvPr>
        </p:nvSpPr>
        <p:spPr>
          <a:xfrm>
            <a:off x="6172200" y="1922915"/>
            <a:ext cx="5183188" cy="3443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057B42-E852-4385-A755-213FCCE70D9D}"/>
              </a:ext>
            </a:extLst>
          </p:cNvPr>
          <p:cNvSpPr>
            <a:spLocks noGrp="1"/>
          </p:cNvSpPr>
          <p:nvPr>
            <p:ph type="dt" sz="half" idx="10"/>
          </p:nvPr>
        </p:nvSpPr>
        <p:spPr/>
        <p:txBody>
          <a:bodyPr/>
          <a:lstStyle/>
          <a:p>
            <a:fld id="{350BBBC0-6A67-42A9-8A62-DA31C4CBB8D4}" type="datetimeFigureOut">
              <a:rPr lang="en-US" smtClean="0"/>
              <a:t>9/6/2022</a:t>
            </a:fld>
            <a:endParaRPr lang="en-US"/>
          </a:p>
        </p:txBody>
      </p:sp>
      <p:sp>
        <p:nvSpPr>
          <p:cNvPr id="8" name="Footer Placeholder 7">
            <a:extLst>
              <a:ext uri="{FF2B5EF4-FFF2-40B4-BE49-F238E27FC236}">
                <a16:creationId xmlns:a16="http://schemas.microsoft.com/office/drawing/2014/main" id="{1B2860FB-0015-4219-9FB6-C78559C1D2D6}"/>
              </a:ext>
            </a:extLst>
          </p:cNvPr>
          <p:cNvSpPr>
            <a:spLocks noGrp="1"/>
          </p:cNvSpPr>
          <p:nvPr>
            <p:ph type="ftr" sz="quarter" idx="11"/>
          </p:nvPr>
        </p:nvSpPr>
        <p:spPr>
          <a:xfrm>
            <a:off x="3771900" y="5665333"/>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14D30AB-6A2D-4B91-A098-92DB16EE83CE}"/>
              </a:ext>
            </a:extLst>
          </p:cNvPr>
          <p:cNvSpPr>
            <a:spLocks noGrp="1"/>
          </p:cNvSpPr>
          <p:nvPr>
            <p:ph type="sldNum" sz="quarter" idx="12"/>
          </p:nvPr>
        </p:nvSpPr>
        <p:spPr/>
        <p:txBody>
          <a:bodyPr/>
          <a:lstStyle/>
          <a:p>
            <a:fld id="{A070630F-1EFA-4905-8CD7-587806159685}" type="slidenum">
              <a:rPr lang="en-US" smtClean="0"/>
              <a:t>‹#›</a:t>
            </a:fld>
            <a:endParaRPr lang="en-US"/>
          </a:p>
        </p:txBody>
      </p:sp>
    </p:spTree>
    <p:extLst>
      <p:ext uri="{BB962C8B-B14F-4D97-AF65-F5344CB8AC3E}">
        <p14:creationId xmlns:p14="http://schemas.microsoft.com/office/powerpoint/2010/main" val="1620340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D664D-0B55-4332-998E-11C2936481C3}"/>
              </a:ext>
            </a:extLst>
          </p:cNvPr>
          <p:cNvSpPr>
            <a:spLocks noGrp="1"/>
          </p:cNvSpPr>
          <p:nvPr>
            <p:ph type="title"/>
          </p:nvPr>
        </p:nvSpPr>
        <p:spPr>
          <a:xfrm>
            <a:off x="838200" y="365126"/>
            <a:ext cx="10515600" cy="772432"/>
          </a:xfrm>
        </p:spPr>
        <p:txBody>
          <a:bodyPr/>
          <a:lstStyle/>
          <a:p>
            <a:r>
              <a:rPr lang="en-US"/>
              <a:t>Click to edit Master title style</a:t>
            </a:r>
          </a:p>
        </p:txBody>
      </p:sp>
      <p:sp>
        <p:nvSpPr>
          <p:cNvPr id="3" name="Date Placeholder 2">
            <a:extLst>
              <a:ext uri="{FF2B5EF4-FFF2-40B4-BE49-F238E27FC236}">
                <a16:creationId xmlns:a16="http://schemas.microsoft.com/office/drawing/2014/main" id="{0A2F7304-50B7-4456-8310-FA82AC3CE954}"/>
              </a:ext>
            </a:extLst>
          </p:cNvPr>
          <p:cNvSpPr>
            <a:spLocks noGrp="1"/>
          </p:cNvSpPr>
          <p:nvPr>
            <p:ph type="dt" sz="half" idx="10"/>
          </p:nvPr>
        </p:nvSpPr>
        <p:spPr/>
        <p:txBody>
          <a:bodyPr/>
          <a:lstStyle/>
          <a:p>
            <a:fld id="{350BBBC0-6A67-42A9-8A62-DA31C4CBB8D4}" type="datetimeFigureOut">
              <a:rPr lang="en-US" smtClean="0"/>
              <a:t>9/6/2022</a:t>
            </a:fld>
            <a:endParaRPr lang="en-US"/>
          </a:p>
        </p:txBody>
      </p:sp>
      <p:sp>
        <p:nvSpPr>
          <p:cNvPr id="4" name="Footer Placeholder 3">
            <a:extLst>
              <a:ext uri="{FF2B5EF4-FFF2-40B4-BE49-F238E27FC236}">
                <a16:creationId xmlns:a16="http://schemas.microsoft.com/office/drawing/2014/main" id="{448B8D1D-AECB-4B66-BD37-059EBBC4FD75}"/>
              </a:ext>
            </a:extLst>
          </p:cNvPr>
          <p:cNvSpPr>
            <a:spLocks noGrp="1"/>
          </p:cNvSpPr>
          <p:nvPr>
            <p:ph type="ftr" sz="quarter" idx="11"/>
          </p:nvPr>
        </p:nvSpPr>
        <p:spPr>
          <a:xfrm>
            <a:off x="3771900" y="5665333"/>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0FFC7F-E237-4DF1-84E3-1FD672E38DAC}"/>
              </a:ext>
            </a:extLst>
          </p:cNvPr>
          <p:cNvSpPr>
            <a:spLocks noGrp="1"/>
          </p:cNvSpPr>
          <p:nvPr>
            <p:ph type="sldNum" sz="quarter" idx="12"/>
          </p:nvPr>
        </p:nvSpPr>
        <p:spPr/>
        <p:txBody>
          <a:bodyPr/>
          <a:lstStyle/>
          <a:p>
            <a:fld id="{A070630F-1EFA-4905-8CD7-587806159685}" type="slidenum">
              <a:rPr lang="en-US" smtClean="0"/>
              <a:t>‹#›</a:t>
            </a:fld>
            <a:endParaRPr lang="en-US"/>
          </a:p>
        </p:txBody>
      </p:sp>
    </p:spTree>
    <p:extLst>
      <p:ext uri="{BB962C8B-B14F-4D97-AF65-F5344CB8AC3E}">
        <p14:creationId xmlns:p14="http://schemas.microsoft.com/office/powerpoint/2010/main" val="4005932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12A48A-5820-42A4-B9CE-C5B31F7A9529}"/>
              </a:ext>
            </a:extLst>
          </p:cNvPr>
          <p:cNvSpPr>
            <a:spLocks noGrp="1"/>
          </p:cNvSpPr>
          <p:nvPr>
            <p:ph type="dt" sz="half" idx="10"/>
          </p:nvPr>
        </p:nvSpPr>
        <p:spPr/>
        <p:txBody>
          <a:bodyPr/>
          <a:lstStyle/>
          <a:p>
            <a:fld id="{350BBBC0-6A67-42A9-8A62-DA31C4CBB8D4}" type="datetimeFigureOut">
              <a:rPr lang="en-US" smtClean="0"/>
              <a:t>9/6/2022</a:t>
            </a:fld>
            <a:endParaRPr lang="en-US"/>
          </a:p>
        </p:txBody>
      </p:sp>
      <p:sp>
        <p:nvSpPr>
          <p:cNvPr id="3" name="Footer Placeholder 2">
            <a:extLst>
              <a:ext uri="{FF2B5EF4-FFF2-40B4-BE49-F238E27FC236}">
                <a16:creationId xmlns:a16="http://schemas.microsoft.com/office/drawing/2014/main" id="{C272085E-876F-4761-B25D-492972F72073}"/>
              </a:ext>
            </a:extLst>
          </p:cNvPr>
          <p:cNvSpPr>
            <a:spLocks noGrp="1"/>
          </p:cNvSpPr>
          <p:nvPr>
            <p:ph type="ftr" sz="quarter" idx="11"/>
          </p:nvPr>
        </p:nvSpPr>
        <p:spPr>
          <a:xfrm>
            <a:off x="3771900" y="5665333"/>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975C06-41EA-4887-A452-2B2FACB063B3}"/>
              </a:ext>
            </a:extLst>
          </p:cNvPr>
          <p:cNvSpPr>
            <a:spLocks noGrp="1"/>
          </p:cNvSpPr>
          <p:nvPr>
            <p:ph type="sldNum" sz="quarter" idx="12"/>
          </p:nvPr>
        </p:nvSpPr>
        <p:spPr/>
        <p:txBody>
          <a:bodyPr/>
          <a:lstStyle/>
          <a:p>
            <a:fld id="{A070630F-1EFA-4905-8CD7-587806159685}" type="slidenum">
              <a:rPr lang="en-US" smtClean="0"/>
              <a:t>‹#›</a:t>
            </a:fld>
            <a:endParaRPr lang="en-US"/>
          </a:p>
        </p:txBody>
      </p:sp>
    </p:spTree>
    <p:extLst>
      <p:ext uri="{BB962C8B-B14F-4D97-AF65-F5344CB8AC3E}">
        <p14:creationId xmlns:p14="http://schemas.microsoft.com/office/powerpoint/2010/main" val="1079344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B000-8170-46D0-A596-589FBC5474B2}"/>
              </a:ext>
            </a:extLst>
          </p:cNvPr>
          <p:cNvSpPr>
            <a:spLocks noGrp="1"/>
          </p:cNvSpPr>
          <p:nvPr>
            <p:ph type="title"/>
          </p:nvPr>
        </p:nvSpPr>
        <p:spPr>
          <a:xfrm>
            <a:off x="290059" y="234043"/>
            <a:ext cx="3932237" cy="107768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243046-3D63-44DE-8FBA-550001A0EFCC}"/>
              </a:ext>
            </a:extLst>
          </p:cNvPr>
          <p:cNvSpPr>
            <a:spLocks noGrp="1"/>
          </p:cNvSpPr>
          <p:nvPr>
            <p:ph idx="1"/>
          </p:nvPr>
        </p:nvSpPr>
        <p:spPr>
          <a:xfrm>
            <a:off x="4481058" y="234043"/>
            <a:ext cx="7407729" cy="50999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34B5D0-5DB2-40D4-9920-DB03B2BFC6D0}"/>
              </a:ext>
            </a:extLst>
          </p:cNvPr>
          <p:cNvSpPr>
            <a:spLocks noGrp="1"/>
          </p:cNvSpPr>
          <p:nvPr>
            <p:ph type="body" sz="half" idx="2"/>
          </p:nvPr>
        </p:nvSpPr>
        <p:spPr>
          <a:xfrm>
            <a:off x="303212" y="1455057"/>
            <a:ext cx="3932237" cy="387894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4B109F-5179-42FA-B82F-6B0170AD724D}"/>
              </a:ext>
            </a:extLst>
          </p:cNvPr>
          <p:cNvSpPr>
            <a:spLocks noGrp="1"/>
          </p:cNvSpPr>
          <p:nvPr>
            <p:ph type="dt" sz="half" idx="10"/>
          </p:nvPr>
        </p:nvSpPr>
        <p:spPr/>
        <p:txBody>
          <a:bodyPr/>
          <a:lstStyle/>
          <a:p>
            <a:fld id="{350BBBC0-6A67-42A9-8A62-DA31C4CBB8D4}" type="datetimeFigureOut">
              <a:rPr lang="en-US" smtClean="0"/>
              <a:t>9/6/2022</a:t>
            </a:fld>
            <a:endParaRPr lang="en-US"/>
          </a:p>
        </p:txBody>
      </p:sp>
      <p:sp>
        <p:nvSpPr>
          <p:cNvPr id="6" name="Footer Placeholder 5">
            <a:extLst>
              <a:ext uri="{FF2B5EF4-FFF2-40B4-BE49-F238E27FC236}">
                <a16:creationId xmlns:a16="http://schemas.microsoft.com/office/drawing/2014/main" id="{19D633B1-B32A-4359-980D-371C0CEE079D}"/>
              </a:ext>
            </a:extLst>
          </p:cNvPr>
          <p:cNvSpPr>
            <a:spLocks noGrp="1"/>
          </p:cNvSpPr>
          <p:nvPr>
            <p:ph type="ftr" sz="quarter" idx="11"/>
          </p:nvPr>
        </p:nvSpPr>
        <p:spPr>
          <a:xfrm>
            <a:off x="3771900" y="5665333"/>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FED38E-39CF-404A-9402-50092ABF87B8}"/>
              </a:ext>
            </a:extLst>
          </p:cNvPr>
          <p:cNvSpPr>
            <a:spLocks noGrp="1"/>
          </p:cNvSpPr>
          <p:nvPr>
            <p:ph type="sldNum" sz="quarter" idx="12"/>
          </p:nvPr>
        </p:nvSpPr>
        <p:spPr/>
        <p:txBody>
          <a:bodyPr/>
          <a:lstStyle/>
          <a:p>
            <a:fld id="{A070630F-1EFA-4905-8CD7-587806159685}" type="slidenum">
              <a:rPr lang="en-US" smtClean="0"/>
              <a:t>‹#›</a:t>
            </a:fld>
            <a:endParaRPr lang="en-US"/>
          </a:p>
        </p:txBody>
      </p:sp>
    </p:spTree>
    <p:extLst>
      <p:ext uri="{BB962C8B-B14F-4D97-AF65-F5344CB8AC3E}">
        <p14:creationId xmlns:p14="http://schemas.microsoft.com/office/powerpoint/2010/main" val="2750942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4F843-BDC4-411F-B6D2-49E6119FFFD3}"/>
              </a:ext>
            </a:extLst>
          </p:cNvPr>
          <p:cNvSpPr>
            <a:spLocks noGrp="1"/>
          </p:cNvSpPr>
          <p:nvPr>
            <p:ph type="title"/>
          </p:nvPr>
        </p:nvSpPr>
        <p:spPr>
          <a:xfrm>
            <a:off x="382588" y="187325"/>
            <a:ext cx="3932237" cy="104820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26B2CD-C78C-4CAB-A34E-4583056FCF34}"/>
              </a:ext>
            </a:extLst>
          </p:cNvPr>
          <p:cNvSpPr>
            <a:spLocks noGrp="1"/>
          </p:cNvSpPr>
          <p:nvPr>
            <p:ph type="pic" idx="1"/>
          </p:nvPr>
        </p:nvSpPr>
        <p:spPr>
          <a:xfrm>
            <a:off x="4610100" y="187326"/>
            <a:ext cx="7199312" cy="5103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6B910D7-1517-4F3F-B309-524478F939DE}"/>
              </a:ext>
            </a:extLst>
          </p:cNvPr>
          <p:cNvSpPr>
            <a:spLocks noGrp="1"/>
          </p:cNvSpPr>
          <p:nvPr>
            <p:ph type="body" sz="half" idx="2"/>
          </p:nvPr>
        </p:nvSpPr>
        <p:spPr>
          <a:xfrm>
            <a:off x="382587" y="1367971"/>
            <a:ext cx="3932237" cy="39224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99DFD9-87B2-4C66-B3E0-B0EC72C81334}"/>
              </a:ext>
            </a:extLst>
          </p:cNvPr>
          <p:cNvSpPr>
            <a:spLocks noGrp="1"/>
          </p:cNvSpPr>
          <p:nvPr>
            <p:ph type="dt" sz="half" idx="10"/>
          </p:nvPr>
        </p:nvSpPr>
        <p:spPr/>
        <p:txBody>
          <a:bodyPr/>
          <a:lstStyle/>
          <a:p>
            <a:fld id="{350BBBC0-6A67-42A9-8A62-DA31C4CBB8D4}" type="datetimeFigureOut">
              <a:rPr lang="en-US" smtClean="0"/>
              <a:t>9/6/2022</a:t>
            </a:fld>
            <a:endParaRPr lang="en-US"/>
          </a:p>
        </p:txBody>
      </p:sp>
      <p:sp>
        <p:nvSpPr>
          <p:cNvPr id="6" name="Footer Placeholder 5">
            <a:extLst>
              <a:ext uri="{FF2B5EF4-FFF2-40B4-BE49-F238E27FC236}">
                <a16:creationId xmlns:a16="http://schemas.microsoft.com/office/drawing/2014/main" id="{D959DCE6-A4B3-463E-BDA3-D217C7F90CA9}"/>
              </a:ext>
            </a:extLst>
          </p:cNvPr>
          <p:cNvSpPr>
            <a:spLocks noGrp="1"/>
          </p:cNvSpPr>
          <p:nvPr>
            <p:ph type="ftr" sz="quarter" idx="11"/>
          </p:nvPr>
        </p:nvSpPr>
        <p:spPr>
          <a:xfrm>
            <a:off x="3771900" y="5665333"/>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9A9FC3-219C-47C7-AC01-905DCB3BDC47}"/>
              </a:ext>
            </a:extLst>
          </p:cNvPr>
          <p:cNvSpPr>
            <a:spLocks noGrp="1"/>
          </p:cNvSpPr>
          <p:nvPr>
            <p:ph type="sldNum" sz="quarter" idx="12"/>
          </p:nvPr>
        </p:nvSpPr>
        <p:spPr/>
        <p:txBody>
          <a:bodyPr/>
          <a:lstStyle/>
          <a:p>
            <a:fld id="{A070630F-1EFA-4905-8CD7-587806159685}" type="slidenum">
              <a:rPr lang="en-US" smtClean="0"/>
              <a:t>‹#›</a:t>
            </a:fld>
            <a:endParaRPr lang="en-US"/>
          </a:p>
        </p:txBody>
      </p:sp>
    </p:spTree>
    <p:extLst>
      <p:ext uri="{BB962C8B-B14F-4D97-AF65-F5344CB8AC3E}">
        <p14:creationId xmlns:p14="http://schemas.microsoft.com/office/powerpoint/2010/main" val="4007528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game&#10;&#10;Description automatically generated">
            <a:extLst>
              <a:ext uri="{FF2B5EF4-FFF2-40B4-BE49-F238E27FC236}">
                <a16:creationId xmlns:a16="http://schemas.microsoft.com/office/drawing/2014/main" id="{4F106A45-F49A-4C42-83F6-C983F897E522}"/>
              </a:ext>
            </a:extLst>
          </p:cNvPr>
          <p:cNvPicPr>
            <a:picLocks noChangeAspect="1"/>
          </p:cNvPicPr>
          <p:nvPr/>
        </p:nvPicPr>
        <p:blipFill rotWithShape="1">
          <a:blip r:embed="rId11">
            <a:extLst>
              <a:ext uri="{28A0092B-C50C-407E-A947-70E740481C1C}">
                <a14:useLocalDpi xmlns:a14="http://schemas.microsoft.com/office/drawing/2010/main" val="0"/>
              </a:ext>
            </a:extLst>
          </a:blip>
          <a:srcRect b="19038"/>
          <a:stretch/>
        </p:blipFill>
        <p:spPr>
          <a:xfrm>
            <a:off x="0" y="-90728"/>
            <a:ext cx="12192000" cy="5552414"/>
          </a:xfrm>
          <a:prstGeom prst="rect">
            <a:avLst/>
          </a:prstGeom>
        </p:spPr>
      </p:pic>
      <p:sp>
        <p:nvSpPr>
          <p:cNvPr id="2" name="Title Placeholder 1">
            <a:extLst>
              <a:ext uri="{FF2B5EF4-FFF2-40B4-BE49-F238E27FC236}">
                <a16:creationId xmlns:a16="http://schemas.microsoft.com/office/drawing/2014/main" id="{A2F5806B-5EC1-4C6D-AAA6-4E03E3718E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DBEEAA-732D-4616-A8D0-82D419E73764}"/>
              </a:ext>
            </a:extLst>
          </p:cNvPr>
          <p:cNvSpPr>
            <a:spLocks noGrp="1"/>
          </p:cNvSpPr>
          <p:nvPr>
            <p:ph type="body" idx="1"/>
          </p:nvPr>
        </p:nvSpPr>
        <p:spPr>
          <a:xfrm>
            <a:off x="838200" y="1825625"/>
            <a:ext cx="10515600" cy="351381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C097505-883B-481A-988E-41598359BE83}"/>
              </a:ext>
            </a:extLst>
          </p:cNvPr>
          <p:cNvSpPr>
            <a:spLocks noGrp="1"/>
          </p:cNvSpPr>
          <p:nvPr>
            <p:ph type="dt" sz="half" idx="2"/>
          </p:nvPr>
        </p:nvSpPr>
        <p:spPr>
          <a:xfrm>
            <a:off x="4724400" y="5596623"/>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50BBBC0-6A67-42A9-8A62-DA31C4CBB8D4}" type="datetimeFigureOut">
              <a:rPr lang="en-US" smtClean="0"/>
              <a:t>9/6/2022</a:t>
            </a:fld>
            <a:endParaRPr lang="en-US"/>
          </a:p>
        </p:txBody>
      </p:sp>
      <p:sp>
        <p:nvSpPr>
          <p:cNvPr id="6" name="Slide Number Placeholder 5">
            <a:extLst>
              <a:ext uri="{FF2B5EF4-FFF2-40B4-BE49-F238E27FC236}">
                <a16:creationId xmlns:a16="http://schemas.microsoft.com/office/drawing/2014/main" id="{071318F9-EAB3-4BE9-9E16-E65D2EFD282E}"/>
              </a:ext>
            </a:extLst>
          </p:cNvPr>
          <p:cNvSpPr>
            <a:spLocks noGrp="1"/>
          </p:cNvSpPr>
          <p:nvPr>
            <p:ph type="sldNum" sz="quarter" idx="4"/>
          </p:nvPr>
        </p:nvSpPr>
        <p:spPr>
          <a:xfrm>
            <a:off x="4724400" y="6108569"/>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A070630F-1EFA-4905-8CD7-587806159685}" type="slidenum">
              <a:rPr lang="en-US" smtClean="0"/>
              <a:t>‹#›</a:t>
            </a:fld>
            <a:endParaRPr lang="en-US"/>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9510" y="5742173"/>
            <a:ext cx="2423165" cy="731521"/>
          </a:xfrm>
          <a:prstGeom prst="rect">
            <a:avLst/>
          </a:prstGeom>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61077" y="5879333"/>
            <a:ext cx="2292723" cy="457200"/>
          </a:xfrm>
          <a:prstGeom prst="rect">
            <a:avLst/>
          </a:prstGeom>
        </p:spPr>
      </p:pic>
    </p:spTree>
    <p:extLst>
      <p:ext uri="{BB962C8B-B14F-4D97-AF65-F5344CB8AC3E}">
        <p14:creationId xmlns:p14="http://schemas.microsoft.com/office/powerpoint/2010/main" val="211190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justice.ky.gov/Pages/Reports.aspx"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w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www.bing.com/images/search?q=unrealistic+expectations+baby&amp;view=detailv2&amp;&amp;id=7F6B7BA6000571D906C8C08DBD9EB99AB46440B3&amp;selectedIndex=47&amp;ccid=wusROgQ/&amp;simid=608024382018027602&amp;thid=OIP.Mc2eb113a043f2628335f5e111b513212o0"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s://prd.chfs.ky.gov/ReportAbuse/home.aspx"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8"/>
          <p:cNvSpPr txBox="1">
            <a:spLocks noChangeArrowheads="1"/>
          </p:cNvSpPr>
          <p:nvPr/>
        </p:nvSpPr>
        <p:spPr bwMode="auto">
          <a:xfrm>
            <a:off x="2774869" y="2742199"/>
            <a:ext cx="6642259" cy="216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5000"/>
              </a:lnSpc>
              <a:spcBef>
                <a:spcPct val="0"/>
              </a:spcBef>
              <a:buFontTx/>
              <a:buNone/>
            </a:pPr>
            <a:r>
              <a:rPr lang="en-US" altLang="en-US" sz="2800" b="1" dirty="0">
                <a:solidFill>
                  <a:srgbClr val="000000"/>
                </a:solidFill>
                <a:latin typeface="Arial" panose="020B0604020202020204" pitchFamily="34" charset="0"/>
              </a:rPr>
              <a:t>Melissa L. Currie, MD, FAAP</a:t>
            </a:r>
            <a:endParaRPr lang="en-US" altLang="en-US" sz="2800" dirty="0"/>
          </a:p>
          <a:p>
            <a:pPr algn="ctr" eaLnBrk="1" hangingPunct="1">
              <a:lnSpc>
                <a:spcPct val="95000"/>
              </a:lnSpc>
              <a:spcBef>
                <a:spcPct val="0"/>
              </a:spcBef>
              <a:buFontTx/>
              <a:buNone/>
            </a:pPr>
            <a:r>
              <a:rPr lang="en-US" altLang="en-US" sz="2000" dirty="0">
                <a:solidFill>
                  <a:srgbClr val="000000"/>
                </a:solidFill>
                <a:latin typeface="Arial" panose="020B0604020202020204" pitchFamily="34" charset="0"/>
              </a:rPr>
              <a:t>Chief, Norton Children’s Pediatric Protection Specialists</a:t>
            </a:r>
          </a:p>
          <a:p>
            <a:pPr algn="ctr" eaLnBrk="1" hangingPunct="1">
              <a:lnSpc>
                <a:spcPct val="95000"/>
              </a:lnSpc>
              <a:spcBef>
                <a:spcPct val="0"/>
              </a:spcBef>
              <a:buFontTx/>
              <a:buNone/>
            </a:pPr>
            <a:r>
              <a:rPr lang="en-US" altLang="en-US" sz="2000" dirty="0" err="1">
                <a:solidFill>
                  <a:srgbClr val="000000"/>
                </a:solidFill>
                <a:latin typeface="Arial" panose="020B0604020202020204" pitchFamily="34" charset="0"/>
              </a:rPr>
              <a:t>Kosair</a:t>
            </a:r>
            <a:r>
              <a:rPr lang="en-US" altLang="en-US" sz="2000" dirty="0">
                <a:solidFill>
                  <a:srgbClr val="000000"/>
                </a:solidFill>
                <a:latin typeface="Arial" panose="020B0604020202020204" pitchFamily="34" charset="0"/>
              </a:rPr>
              <a:t> Charities Professor and Endowed Chair for Pediatric Forensic Medicine</a:t>
            </a:r>
          </a:p>
          <a:p>
            <a:pPr algn="ctr" eaLnBrk="1" hangingPunct="1">
              <a:lnSpc>
                <a:spcPct val="95000"/>
              </a:lnSpc>
              <a:spcBef>
                <a:spcPct val="0"/>
              </a:spcBef>
              <a:buFontTx/>
              <a:buNone/>
            </a:pPr>
            <a:r>
              <a:rPr lang="en-US" altLang="en-US" sz="2000" dirty="0">
                <a:solidFill>
                  <a:srgbClr val="000000"/>
                </a:solidFill>
                <a:latin typeface="Arial" panose="020B0604020202020204" pitchFamily="34" charset="0"/>
              </a:rPr>
              <a:t>University of Louisville School of Medicine</a:t>
            </a:r>
          </a:p>
          <a:p>
            <a:pPr algn="ctr" eaLnBrk="1" hangingPunct="1">
              <a:lnSpc>
                <a:spcPct val="95000"/>
              </a:lnSpc>
              <a:spcBef>
                <a:spcPct val="0"/>
              </a:spcBef>
              <a:buFontTx/>
              <a:buNone/>
            </a:pPr>
            <a:r>
              <a:rPr lang="en-US" altLang="en-US" sz="2000" dirty="0">
                <a:solidFill>
                  <a:srgbClr val="000000"/>
                </a:solidFill>
                <a:latin typeface="Arial" panose="020B0604020202020204" pitchFamily="34" charset="0"/>
              </a:rPr>
              <a:t>Board-Certified Child Abuse Pediatrician</a:t>
            </a:r>
            <a:endParaRPr lang="en-US" altLang="en-US" sz="2000" dirty="0"/>
          </a:p>
          <a:p>
            <a:pPr algn="ctr" eaLnBrk="1" hangingPunct="1">
              <a:lnSpc>
                <a:spcPct val="95000"/>
              </a:lnSpc>
              <a:spcBef>
                <a:spcPct val="0"/>
              </a:spcBef>
              <a:buFontTx/>
              <a:buNone/>
            </a:pPr>
            <a:endParaRPr lang="en-US" altLang="en-US" sz="1980" dirty="0">
              <a:solidFill>
                <a:srgbClr val="000000"/>
              </a:solidFill>
              <a:latin typeface="Arial" panose="020B0604020202020204" pitchFamily="34" charset="0"/>
            </a:endParaRPr>
          </a:p>
        </p:txBody>
      </p:sp>
      <p:sp>
        <p:nvSpPr>
          <p:cNvPr id="4106" name="Rectangle 13"/>
          <p:cNvSpPr>
            <a:spLocks noChangeArrowheads="1"/>
          </p:cNvSpPr>
          <p:nvPr/>
        </p:nvSpPr>
        <p:spPr bwMode="auto">
          <a:xfrm>
            <a:off x="496956" y="1277974"/>
            <a:ext cx="111980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5000"/>
              </a:lnSpc>
              <a:spcBef>
                <a:spcPct val="0"/>
              </a:spcBef>
              <a:buFontTx/>
              <a:buNone/>
            </a:pPr>
            <a:r>
              <a:rPr lang="en-US" altLang="en-US" sz="4000" b="1" dirty="0">
                <a:solidFill>
                  <a:srgbClr val="0070C0"/>
                </a:solidFill>
                <a:latin typeface="Arial" panose="020B0604020202020204" pitchFamily="34" charset="0"/>
              </a:rPr>
              <a:t>Understanding Abusive Head Trauma:</a:t>
            </a:r>
          </a:p>
          <a:p>
            <a:pPr algn="ctr" eaLnBrk="1" hangingPunct="1">
              <a:lnSpc>
                <a:spcPct val="95000"/>
              </a:lnSpc>
              <a:spcBef>
                <a:spcPct val="0"/>
              </a:spcBef>
              <a:buFontTx/>
              <a:buNone/>
            </a:pPr>
            <a:r>
              <a:rPr lang="en-US" altLang="en-US" sz="4000" b="1" dirty="0">
                <a:solidFill>
                  <a:srgbClr val="0070C0"/>
                </a:solidFill>
                <a:latin typeface="Arial" panose="020B0604020202020204" pitchFamily="34" charset="0"/>
              </a:rPr>
              <a:t>A Program for First Responders</a:t>
            </a:r>
          </a:p>
        </p:txBody>
      </p:sp>
    </p:spTree>
    <p:extLst>
      <p:ext uri="{BB962C8B-B14F-4D97-AF65-F5344CB8AC3E}">
        <p14:creationId xmlns:p14="http://schemas.microsoft.com/office/powerpoint/2010/main" val="359367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Grp="1" noChangeArrowheads="1"/>
          </p:cNvSpPr>
          <p:nvPr>
            <p:ph type="ctrTitle"/>
          </p:nvPr>
        </p:nvSpPr>
        <p:spPr>
          <a:xfrm>
            <a:off x="462439" y="0"/>
            <a:ext cx="9326880" cy="1051560"/>
          </a:xfrm>
        </p:spPr>
        <p:txBody>
          <a:bodyPr vert="horz" lIns="0" tIns="0" rIns="0" bIns="0" rtlCol="0" anchor="b">
            <a:normAutofit/>
          </a:bodyPr>
          <a:lstStyle/>
          <a:p>
            <a:pPr algn="l" eaLnBrk="1" hangingPunct="1">
              <a:lnSpc>
                <a:spcPct val="95000"/>
              </a:lnSpc>
            </a:pPr>
            <a:r>
              <a:rPr lang="en-US" altLang="en-US" sz="4000" b="1" dirty="0">
                <a:solidFill>
                  <a:srgbClr val="000000"/>
                </a:solidFill>
                <a:latin typeface="Arial" panose="020B0604020202020204" pitchFamily="34" charset="0"/>
              </a:rPr>
              <a:t>Reporting Requirements</a:t>
            </a:r>
          </a:p>
        </p:txBody>
      </p:sp>
      <p:sp>
        <p:nvSpPr>
          <p:cNvPr id="12291" name="Rectangle 2"/>
          <p:cNvSpPr>
            <a:spLocks noGrp="1" noChangeArrowheads="1"/>
          </p:cNvSpPr>
          <p:nvPr>
            <p:ph type="subTitle" idx="1"/>
          </p:nvPr>
        </p:nvSpPr>
        <p:spPr>
          <a:xfrm>
            <a:off x="1012711" y="1310165"/>
            <a:ext cx="9555139" cy="4602003"/>
          </a:xfrm>
        </p:spPr>
        <p:txBody>
          <a:bodyPr vert="horz" lIns="0" tIns="0" rIns="0" bIns="0" rtlCol="0">
            <a:normAutofit/>
          </a:bodyPr>
          <a:lstStyle/>
          <a:p>
            <a:pPr marL="514350" lvl="1" indent="-411480" algn="l">
              <a:spcBef>
                <a:spcPct val="0"/>
              </a:spcBef>
              <a:spcAft>
                <a:spcPts val="540"/>
              </a:spcAft>
              <a:buClr>
                <a:srgbClr val="000000"/>
              </a:buClr>
              <a:buFont typeface="Arial" panose="020B0604020202020204" pitchFamily="34" charset="0"/>
              <a:buChar char="•"/>
              <a:defRPr/>
            </a:pPr>
            <a:r>
              <a:rPr lang="en-US" altLang="en-US" sz="2800" dirty="0">
                <a:latin typeface="Arial" panose="020B0604020202020204" pitchFamily="34" charset="0"/>
                <a:cs typeface="Arial" panose="020B0604020202020204" pitchFamily="34" charset="0"/>
              </a:rPr>
              <a:t>KRS 620.030 Duty to report </a:t>
            </a:r>
          </a:p>
          <a:p>
            <a:pPr marL="925830" lvl="2" indent="-411480" algn="l">
              <a:spcBef>
                <a:spcPct val="0"/>
              </a:spcBef>
              <a:spcAft>
                <a:spcPts val="1200"/>
              </a:spcAft>
              <a:buClr>
                <a:srgbClr val="000000"/>
              </a:buClr>
              <a:buFont typeface="Arial" panose="020B0604020202020204" pitchFamily="34" charset="0"/>
              <a:buChar char="•"/>
              <a:defRPr/>
            </a:pPr>
            <a:r>
              <a:rPr lang="en-US" altLang="en-US" sz="2800" dirty="0">
                <a:latin typeface="Arial" panose="020B0604020202020204" pitchFamily="34" charset="0"/>
                <a:cs typeface="Arial" panose="020B0604020202020204" pitchFamily="34" charset="0"/>
              </a:rPr>
              <a:t>Suspicions of human trafficking must also be reported</a:t>
            </a:r>
          </a:p>
          <a:p>
            <a:pPr marL="925830" lvl="2" indent="-411480" algn="l">
              <a:spcBef>
                <a:spcPct val="0"/>
              </a:spcBef>
              <a:spcAft>
                <a:spcPts val="1200"/>
              </a:spcAft>
              <a:buClr>
                <a:srgbClr val="000000"/>
              </a:buClr>
              <a:buFont typeface="Arial" panose="020B0604020202020204" pitchFamily="34" charset="0"/>
              <a:buChar char="•"/>
              <a:defRPr/>
            </a:pPr>
            <a:r>
              <a:rPr lang="en-US" altLang="en-US" sz="2800" dirty="0">
                <a:latin typeface="Arial" panose="020B0604020202020204" pitchFamily="34" charset="0"/>
                <a:cs typeface="Arial" panose="020B0604020202020204" pitchFamily="34" charset="0"/>
              </a:rPr>
              <a:t>Spousal privilege does not apply</a:t>
            </a:r>
          </a:p>
          <a:p>
            <a:pPr marL="925830" lvl="2" indent="-411480" algn="l">
              <a:spcBef>
                <a:spcPct val="0"/>
              </a:spcBef>
              <a:spcAft>
                <a:spcPts val="1200"/>
              </a:spcAft>
              <a:buClr>
                <a:srgbClr val="000000"/>
              </a:buClr>
              <a:buFont typeface="Arial" panose="020B0604020202020204" pitchFamily="34" charset="0"/>
              <a:buChar char="•"/>
              <a:defRPr/>
            </a:pPr>
            <a:r>
              <a:rPr lang="en-US" altLang="en-US" sz="2800" dirty="0">
                <a:latin typeface="Arial" panose="020B0604020202020204" pitchFamily="34" charset="0"/>
                <a:cs typeface="Arial" panose="020B0604020202020204" pitchFamily="34" charset="0"/>
              </a:rPr>
              <a:t>Professional-client/patient privilege does not apply</a:t>
            </a:r>
          </a:p>
          <a:p>
            <a:pPr marL="925830" lvl="2" indent="-411480" algn="l">
              <a:spcBef>
                <a:spcPct val="0"/>
              </a:spcBef>
              <a:spcAft>
                <a:spcPts val="1200"/>
              </a:spcAft>
              <a:buClr>
                <a:srgbClr val="000000"/>
              </a:buClr>
              <a:buFont typeface="Arial" panose="020B0604020202020204" pitchFamily="34" charset="0"/>
              <a:buChar char="•"/>
              <a:defRPr/>
            </a:pPr>
            <a:r>
              <a:rPr lang="en-US" altLang="en-US" sz="2800" dirty="0">
                <a:latin typeface="Arial" panose="020B0604020202020204" pitchFamily="34" charset="0"/>
                <a:cs typeface="Arial" panose="020B0604020202020204" pitchFamily="34" charset="0"/>
              </a:rPr>
              <a:t>Exceptions - attorney-client or clergy-penitent privilege </a:t>
            </a:r>
          </a:p>
          <a:p>
            <a:pPr marL="514350" lvl="2" algn="l">
              <a:spcBef>
                <a:spcPct val="0"/>
              </a:spcBef>
              <a:spcAft>
                <a:spcPts val="540"/>
              </a:spcAft>
              <a:buClr>
                <a:srgbClr val="000000"/>
              </a:buClr>
              <a:defRPr/>
            </a:pPr>
            <a:endParaRPr lang="en-US"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9267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noChangeArrowheads="1"/>
          </p:cNvSpPr>
          <p:nvPr>
            <p:ph type="title"/>
          </p:nvPr>
        </p:nvSpPr>
        <p:spPr/>
        <p:txBody>
          <a:bodyPr/>
          <a:lstStyle/>
          <a:p>
            <a:endParaRPr lang="en-US" altLang="en-US"/>
          </a:p>
        </p:txBody>
      </p:sp>
      <p:sp>
        <p:nvSpPr>
          <p:cNvPr id="103427" name="Content Placeholder 2"/>
          <p:cNvSpPr>
            <a:spLocks noGrp="1" noChangeArrowheads="1"/>
          </p:cNvSpPr>
          <p:nvPr>
            <p:ph idx="1"/>
          </p:nvPr>
        </p:nvSpPr>
        <p:spPr/>
        <p:txBody>
          <a:bodyPr/>
          <a:lstStyle/>
          <a:p>
            <a:endParaRPr lang="en-US" altLang="en-US"/>
          </a:p>
        </p:txBody>
      </p:sp>
      <p:pic>
        <p:nvPicPr>
          <p:cNvPr id="10342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1028" t="35878" r="33290" b="32583"/>
          <a:stretch/>
        </p:blipFill>
        <p:spPr bwMode="auto">
          <a:xfrm>
            <a:off x="2390502" y="257991"/>
            <a:ext cx="7186321" cy="5081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7765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ctrTitle"/>
          </p:nvPr>
        </p:nvSpPr>
        <p:spPr>
          <a:xfrm>
            <a:off x="828402" y="0"/>
            <a:ext cx="6465094" cy="1051560"/>
          </a:xfrm>
        </p:spPr>
        <p:txBody>
          <a:bodyPr vert="horz" lIns="0" tIns="0" rIns="0" bIns="0" rtlCol="0" anchor="b">
            <a:normAutofit/>
          </a:bodyPr>
          <a:lstStyle/>
          <a:p>
            <a:pPr algn="l" eaLnBrk="1" hangingPunct="1">
              <a:lnSpc>
                <a:spcPct val="95000"/>
              </a:lnSpc>
            </a:pPr>
            <a:r>
              <a:rPr lang="en-US" altLang="en-US" sz="4000" b="1" dirty="0">
                <a:solidFill>
                  <a:srgbClr val="000000"/>
                </a:solidFill>
                <a:latin typeface="Arial" panose="020B0604020202020204" pitchFamily="34" charset="0"/>
              </a:rPr>
              <a:t>Protective Custody</a:t>
            </a:r>
          </a:p>
        </p:txBody>
      </p:sp>
      <p:sp>
        <p:nvSpPr>
          <p:cNvPr id="30723" name="Rectangle 2"/>
          <p:cNvSpPr>
            <a:spLocks noGrp="1" noChangeArrowheads="1"/>
          </p:cNvSpPr>
          <p:nvPr>
            <p:ph type="subTitle" idx="1"/>
          </p:nvPr>
        </p:nvSpPr>
        <p:spPr>
          <a:xfrm>
            <a:off x="828402" y="1493045"/>
            <a:ext cx="9896204" cy="4602003"/>
          </a:xfrm>
        </p:spPr>
        <p:txBody>
          <a:bodyPr vert="horz" lIns="0" tIns="0" rIns="0" bIns="0" rtlCol="0">
            <a:normAutofit/>
          </a:bodyPr>
          <a:lstStyle/>
          <a:p>
            <a:pPr marL="514350" lvl="1" indent="-411480" algn="l">
              <a:spcBef>
                <a:spcPct val="0"/>
              </a:spcBef>
              <a:spcAft>
                <a:spcPts val="1200"/>
              </a:spcAft>
              <a:buClr>
                <a:srgbClr val="000000"/>
              </a:buClr>
              <a:buFont typeface="Arial" panose="020B0604020202020204" pitchFamily="34" charset="0"/>
              <a:buChar char="•"/>
            </a:pPr>
            <a:r>
              <a:rPr lang="en-US" altLang="en-US" sz="3200" dirty="0">
                <a:latin typeface="Arial" panose="020B0604020202020204" pitchFamily="34" charset="0"/>
                <a:cs typeface="Arial" panose="020B0604020202020204" pitchFamily="34" charset="0"/>
              </a:rPr>
              <a:t>Emergency Custody Orders by the Court</a:t>
            </a:r>
          </a:p>
          <a:p>
            <a:pPr marL="514350" lvl="1" indent="-411480" algn="l">
              <a:spcBef>
                <a:spcPct val="0"/>
              </a:spcBef>
              <a:spcAft>
                <a:spcPts val="1200"/>
              </a:spcAft>
              <a:buClr>
                <a:srgbClr val="000000"/>
              </a:buClr>
              <a:buFont typeface="Arial" panose="020B0604020202020204" pitchFamily="34" charset="0"/>
              <a:buChar char="•"/>
            </a:pPr>
            <a:r>
              <a:rPr lang="en-US" altLang="en-US" sz="3200" dirty="0">
                <a:latin typeface="Arial" panose="020B0604020202020204" pitchFamily="34" charset="0"/>
                <a:cs typeface="Arial" panose="020B0604020202020204" pitchFamily="34" charset="0"/>
              </a:rPr>
              <a:t>Law enforcement protective custody, must request ECO within 12 hours</a:t>
            </a:r>
          </a:p>
          <a:p>
            <a:pPr marL="514350" lvl="1" indent="-411480" algn="l">
              <a:spcBef>
                <a:spcPct val="0"/>
              </a:spcBef>
              <a:spcAft>
                <a:spcPts val="1200"/>
              </a:spcAft>
              <a:buClr>
                <a:srgbClr val="000000"/>
              </a:buClr>
              <a:buFont typeface="Arial" panose="020B0604020202020204" pitchFamily="34" charset="0"/>
              <a:buChar char="•"/>
            </a:pPr>
            <a:r>
              <a:rPr lang="en-US" altLang="en-US" sz="3200" dirty="0">
                <a:latin typeface="Arial" panose="020B0604020202020204" pitchFamily="34" charset="0"/>
                <a:cs typeface="Arial" panose="020B0604020202020204" pitchFamily="34" charset="0"/>
              </a:rPr>
              <a:t>Physicians and hospital administrators may hold a child (in imminent danger) without a court order but must request ECO asap, not to exceed 72 hours</a:t>
            </a:r>
          </a:p>
        </p:txBody>
      </p:sp>
    </p:spTree>
    <p:extLst>
      <p:ext uri="{BB962C8B-B14F-4D97-AF65-F5344CB8AC3E}">
        <p14:creationId xmlns:p14="http://schemas.microsoft.com/office/powerpoint/2010/main" val="3327365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Grp="1" noChangeArrowheads="1"/>
          </p:cNvSpPr>
          <p:nvPr>
            <p:ph type="ctrTitle"/>
          </p:nvPr>
        </p:nvSpPr>
        <p:spPr>
          <a:xfrm>
            <a:off x="1300256" y="544431"/>
            <a:ext cx="10624457" cy="1052989"/>
          </a:xfrm>
        </p:spPr>
        <p:txBody>
          <a:bodyPr vert="horz" lIns="0" tIns="0" rIns="0" bIns="0" rtlCol="0" anchor="b">
            <a:normAutofit fontScale="90000"/>
          </a:bodyPr>
          <a:lstStyle/>
          <a:p>
            <a:pPr algn="l" eaLnBrk="1" hangingPunct="1">
              <a:lnSpc>
                <a:spcPct val="95000"/>
              </a:lnSpc>
            </a:pPr>
            <a:br>
              <a:rPr lang="en-US" altLang="en-US" sz="3240" dirty="0">
                <a:solidFill>
                  <a:srgbClr val="000000"/>
                </a:solidFill>
                <a:latin typeface="Arial" panose="020B0604020202020204" pitchFamily="34" charset="0"/>
              </a:rPr>
            </a:br>
            <a:r>
              <a:rPr lang="en-US" altLang="en-US" sz="4400" b="1" dirty="0">
                <a:solidFill>
                  <a:srgbClr val="000000"/>
                </a:solidFill>
                <a:latin typeface="Arial" panose="020B0604020202020204" pitchFamily="34" charset="0"/>
              </a:rPr>
              <a:t>Abusive Head Trauma: What is it, exactly?</a:t>
            </a:r>
            <a:br>
              <a:rPr lang="en-US" altLang="en-US" sz="4400" dirty="0">
                <a:solidFill>
                  <a:srgbClr val="000000"/>
                </a:solidFill>
                <a:latin typeface="Arial" panose="020B0604020202020204" pitchFamily="34" charset="0"/>
              </a:rPr>
            </a:br>
            <a:endParaRPr lang="en-US" altLang="en-US" sz="4400" dirty="0">
              <a:solidFill>
                <a:srgbClr val="000000"/>
              </a:solidFill>
              <a:latin typeface="Arial" panose="020B0604020202020204" pitchFamily="34" charset="0"/>
            </a:endParaRPr>
          </a:p>
        </p:txBody>
      </p:sp>
      <p:sp>
        <p:nvSpPr>
          <p:cNvPr id="28675" name="Rectangle 2"/>
          <p:cNvSpPr>
            <a:spLocks noGrp="1" noChangeArrowheads="1"/>
          </p:cNvSpPr>
          <p:nvPr>
            <p:ph type="subTitle" idx="1"/>
          </p:nvPr>
        </p:nvSpPr>
        <p:spPr>
          <a:xfrm>
            <a:off x="827781" y="1268577"/>
            <a:ext cx="8477114" cy="4332684"/>
          </a:xfrm>
        </p:spPr>
        <p:txBody>
          <a:bodyPr vert="horz" lIns="0" tIns="0" rIns="0" bIns="0" rtlCol="0">
            <a:normAutofit/>
          </a:bodyPr>
          <a:lstStyle/>
          <a:p>
            <a:pPr lvl="1" indent="-308610" algn="l">
              <a:lnSpc>
                <a:spcPct val="110000"/>
              </a:lnSpc>
              <a:spcBef>
                <a:spcPct val="0"/>
              </a:spcBef>
              <a:spcAft>
                <a:spcPts val="540"/>
              </a:spcAft>
              <a:buClr>
                <a:srgbClr val="000000"/>
              </a:buClr>
              <a:buFontTx/>
              <a:buChar char="•"/>
            </a:pPr>
            <a:r>
              <a:rPr lang="en-US" altLang="en-US" sz="2520" u="sng" dirty="0">
                <a:solidFill>
                  <a:srgbClr val="000000"/>
                </a:solidFill>
                <a:latin typeface="Arial" panose="020B0604020202020204" pitchFamily="34" charset="0"/>
                <a:cs typeface="Arial" panose="020B0604020202020204" pitchFamily="34" charset="0"/>
              </a:rPr>
              <a:t>Brain</a:t>
            </a:r>
            <a:r>
              <a:rPr lang="en-US" altLang="en-US" sz="2520" dirty="0">
                <a:solidFill>
                  <a:srgbClr val="000000"/>
                </a:solidFill>
                <a:latin typeface="Arial" panose="020B0604020202020204" pitchFamily="34" charset="0"/>
                <a:cs typeface="Arial" panose="020B0604020202020204" pitchFamily="34" charset="0"/>
              </a:rPr>
              <a:t> </a:t>
            </a:r>
            <a:r>
              <a:rPr lang="en-US" altLang="en-US" sz="2520" u="sng" dirty="0">
                <a:solidFill>
                  <a:srgbClr val="000000"/>
                </a:solidFill>
                <a:latin typeface="Arial" panose="020B0604020202020204" pitchFamily="34" charset="0"/>
                <a:cs typeface="Arial" panose="020B0604020202020204" pitchFamily="34" charset="0"/>
              </a:rPr>
              <a:t>injury</a:t>
            </a:r>
            <a:r>
              <a:rPr lang="en-US" altLang="en-US" sz="2520" dirty="0">
                <a:solidFill>
                  <a:srgbClr val="000000"/>
                </a:solidFill>
                <a:latin typeface="Arial" panose="020B0604020202020204" pitchFamily="34" charset="0"/>
                <a:cs typeface="Arial" panose="020B0604020202020204" pitchFamily="34" charset="0"/>
              </a:rPr>
              <a:t> </a:t>
            </a:r>
          </a:p>
          <a:p>
            <a:pPr lvl="1" indent="-308610" algn="l">
              <a:lnSpc>
                <a:spcPct val="110000"/>
              </a:lnSpc>
              <a:spcBef>
                <a:spcPct val="0"/>
              </a:spcBef>
              <a:spcAft>
                <a:spcPts val="540"/>
              </a:spcAft>
              <a:buClr>
                <a:srgbClr val="000000"/>
              </a:buClr>
              <a:buFontTx/>
              <a:buChar char="•"/>
            </a:pPr>
            <a:r>
              <a:rPr lang="en-US" altLang="en-US" sz="2520" dirty="0">
                <a:solidFill>
                  <a:srgbClr val="000000"/>
                </a:solidFill>
                <a:latin typeface="Arial" panose="020B0604020202020204" pitchFamily="34" charset="0"/>
                <a:cs typeface="Arial" panose="020B0604020202020204" pitchFamily="34" charset="0"/>
              </a:rPr>
              <a:t>Involves shaking, impact or both</a:t>
            </a:r>
            <a:endParaRPr lang="en-US" altLang="en-US" sz="2520" dirty="0">
              <a:latin typeface="Arial" panose="020B0604020202020204" pitchFamily="34" charset="0"/>
              <a:cs typeface="Arial" panose="020B0604020202020204" pitchFamily="34" charset="0"/>
            </a:endParaRPr>
          </a:p>
          <a:p>
            <a:pPr lvl="1" indent="-308610" algn="l">
              <a:lnSpc>
                <a:spcPct val="110000"/>
              </a:lnSpc>
              <a:spcBef>
                <a:spcPct val="0"/>
              </a:spcBef>
              <a:spcAft>
                <a:spcPts val="540"/>
              </a:spcAft>
              <a:buClr>
                <a:srgbClr val="000000"/>
              </a:buClr>
              <a:buFontTx/>
              <a:buChar char="•"/>
            </a:pPr>
            <a:r>
              <a:rPr lang="en-US" altLang="en-US" sz="2520" dirty="0">
                <a:solidFill>
                  <a:srgbClr val="000000"/>
                </a:solidFill>
                <a:latin typeface="Arial" panose="020B0604020202020204" pitchFamily="34" charset="0"/>
                <a:cs typeface="Arial" panose="020B0604020202020204" pitchFamily="34" charset="0"/>
              </a:rPr>
              <a:t>Can see subdural hematomas, retinal hemorrhage, scalp bruising, skull fracture…but it’s the </a:t>
            </a:r>
            <a:r>
              <a:rPr lang="en-US" altLang="en-US" sz="2520" u="sng" dirty="0">
                <a:solidFill>
                  <a:srgbClr val="000000"/>
                </a:solidFill>
                <a:latin typeface="Arial" panose="020B0604020202020204" pitchFamily="34" charset="0"/>
                <a:cs typeface="Arial" panose="020B0604020202020204" pitchFamily="34" charset="0"/>
              </a:rPr>
              <a:t>injury to the brain tissue itself that causes death and disability</a:t>
            </a:r>
            <a:endParaRPr lang="en-US" altLang="en-US" sz="2520" u="sng" dirty="0">
              <a:latin typeface="Arial" panose="020B0604020202020204" pitchFamily="34" charset="0"/>
              <a:cs typeface="Arial" panose="020B0604020202020204" pitchFamily="34" charset="0"/>
            </a:endParaRPr>
          </a:p>
          <a:p>
            <a:pPr lvl="1" indent="-308610" algn="l">
              <a:lnSpc>
                <a:spcPct val="110000"/>
              </a:lnSpc>
              <a:spcBef>
                <a:spcPct val="0"/>
              </a:spcBef>
              <a:spcAft>
                <a:spcPts val="540"/>
              </a:spcAft>
              <a:buClr>
                <a:srgbClr val="000000"/>
              </a:buClr>
              <a:buFontTx/>
              <a:buChar char="•"/>
            </a:pPr>
            <a:r>
              <a:rPr lang="en-US" altLang="en-US" sz="2520" dirty="0">
                <a:solidFill>
                  <a:srgbClr val="000000"/>
                </a:solidFill>
                <a:latin typeface="Arial" panose="020B0604020202020204" pitchFamily="34" charset="0"/>
                <a:cs typeface="Arial" panose="020B0604020202020204" pitchFamily="34" charset="0"/>
              </a:rPr>
              <a:t>Often triggered by crying</a:t>
            </a:r>
          </a:p>
          <a:p>
            <a:pPr lvl="1" indent="-308610" algn="l">
              <a:lnSpc>
                <a:spcPct val="110000"/>
              </a:lnSpc>
              <a:spcBef>
                <a:spcPct val="0"/>
              </a:spcBef>
              <a:spcAft>
                <a:spcPts val="540"/>
              </a:spcAft>
              <a:buClr>
                <a:srgbClr val="000000"/>
              </a:buClr>
              <a:buFontTx/>
              <a:buChar char="•"/>
            </a:pPr>
            <a:r>
              <a:rPr lang="en-US" altLang="en-US" sz="2520" dirty="0">
                <a:solidFill>
                  <a:srgbClr val="000000"/>
                </a:solidFill>
                <a:latin typeface="Arial" panose="020B0604020202020204" pitchFamily="34" charset="0"/>
                <a:cs typeface="Arial" panose="020B0604020202020204" pitchFamily="34" charset="0"/>
              </a:rPr>
              <a:t>In toddlers, often triggered by toilet training accidents</a:t>
            </a:r>
            <a:endParaRPr lang="en-US" altLang="en-US" sz="2520" dirty="0">
              <a:latin typeface="Arial" panose="020B0604020202020204" pitchFamily="34" charset="0"/>
              <a:cs typeface="Arial" panose="020B0604020202020204" pitchFamily="34" charset="0"/>
            </a:endParaRPr>
          </a:p>
          <a:p>
            <a:pPr lvl="1" indent="-308610" algn="l">
              <a:lnSpc>
                <a:spcPct val="110000"/>
              </a:lnSpc>
              <a:spcBef>
                <a:spcPct val="0"/>
              </a:spcBef>
              <a:spcAft>
                <a:spcPts val="540"/>
              </a:spcAft>
              <a:buClr>
                <a:srgbClr val="C00000"/>
              </a:buClr>
              <a:buFontTx/>
              <a:buChar char="•"/>
            </a:pPr>
            <a:r>
              <a:rPr lang="en-US" altLang="en-US" sz="2520" b="1" u="sng" dirty="0">
                <a:solidFill>
                  <a:srgbClr val="C00000"/>
                </a:solidFill>
                <a:latin typeface="Arial" panose="020B0604020202020204" pitchFamily="34" charset="0"/>
                <a:cs typeface="Arial" panose="020B0604020202020204" pitchFamily="34" charset="0"/>
              </a:rPr>
              <a:t>It is not typically a one-time event.</a:t>
            </a:r>
            <a:endParaRPr lang="en-US" altLang="en-US" sz="2520" u="sng" dirty="0">
              <a:latin typeface="Arial" panose="020B0604020202020204" pitchFamily="34" charset="0"/>
              <a:cs typeface="Arial" panose="020B0604020202020204" pitchFamily="34" charset="0"/>
            </a:endParaRPr>
          </a:p>
          <a:p>
            <a:pPr algn="l" eaLnBrk="1" hangingPunct="1">
              <a:lnSpc>
                <a:spcPct val="95000"/>
              </a:lnSpc>
              <a:spcBef>
                <a:spcPct val="0"/>
              </a:spcBef>
            </a:pPr>
            <a:endParaRPr lang="en-US" altLang="en-US" sz="2520" dirty="0">
              <a:solidFill>
                <a:srgbClr val="000000"/>
              </a:solidFill>
              <a:latin typeface="Arial" panose="020B0604020202020204" pitchFamily="34" charset="0"/>
            </a:endParaRPr>
          </a:p>
          <a:p>
            <a:pPr algn="l" eaLnBrk="1" hangingPunct="1">
              <a:lnSpc>
                <a:spcPct val="95000"/>
              </a:lnSpc>
              <a:spcBef>
                <a:spcPct val="0"/>
              </a:spcBef>
            </a:pPr>
            <a:endParaRPr lang="en-US" altLang="en-US" sz="3240" dirty="0">
              <a:solidFill>
                <a:srgbClr val="000000"/>
              </a:solidFill>
              <a:latin typeface="Arial" panose="020B0604020202020204" pitchFamily="34" charset="0"/>
            </a:endParaRPr>
          </a:p>
        </p:txBody>
      </p:sp>
      <p:pic>
        <p:nvPicPr>
          <p:cNvPr id="28676" name="Picture 5" descr="C:\Users\mlcurr03\AppData\Local\Microsoft\Windows\Temporary Internet Files\Content.IE5\4LVUEXZK\MC90005518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89672">
            <a:off x="9580098" y="1776255"/>
            <a:ext cx="1782014" cy="151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077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837" y="427082"/>
            <a:ext cx="2830286" cy="218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1"/>
          <p:cNvSpPr>
            <a:spLocks noGrp="1" noChangeArrowheads="1"/>
          </p:cNvSpPr>
          <p:nvPr>
            <p:ph type="ctrTitle" idx="4294967295"/>
          </p:nvPr>
        </p:nvSpPr>
        <p:spPr>
          <a:xfrm>
            <a:off x="3017456" y="171450"/>
            <a:ext cx="7692390" cy="685800"/>
          </a:xfrm>
        </p:spPr>
        <p:txBody>
          <a:bodyPr vert="horz" lIns="0" tIns="0" rIns="0" bIns="0" rtlCol="0" anchor="ctr">
            <a:normAutofit/>
          </a:bodyPr>
          <a:lstStyle/>
          <a:p>
            <a:pPr>
              <a:lnSpc>
                <a:spcPct val="95000"/>
              </a:lnSpc>
            </a:pPr>
            <a:r>
              <a:rPr lang="en-US" altLang="en-US" sz="3600" b="1" dirty="0">
                <a:solidFill>
                  <a:srgbClr val="000000"/>
                </a:solidFill>
                <a:latin typeface="Arial" panose="020B0604020202020204" pitchFamily="34" charset="0"/>
              </a:rPr>
              <a:t>How does shaking cause injury?</a:t>
            </a:r>
          </a:p>
        </p:txBody>
      </p:sp>
      <p:sp>
        <p:nvSpPr>
          <p:cNvPr id="32771" name="Rectangle 5"/>
          <p:cNvSpPr>
            <a:spLocks noChangeArrowheads="1"/>
          </p:cNvSpPr>
          <p:nvPr/>
        </p:nvSpPr>
        <p:spPr bwMode="auto">
          <a:xfrm>
            <a:off x="6171807" y="912717"/>
            <a:ext cx="5954608" cy="452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spcBef>
                <a:spcPct val="0"/>
              </a:spcBef>
              <a:spcAft>
                <a:spcPts val="540"/>
              </a:spcAft>
              <a:buClr>
                <a:srgbClr val="000000"/>
              </a:buClr>
              <a:buFontTx/>
              <a:buChar char="•"/>
            </a:pPr>
            <a:r>
              <a:rPr lang="en-US" altLang="en-US" dirty="0">
                <a:solidFill>
                  <a:srgbClr val="000000"/>
                </a:solidFill>
                <a:latin typeface="Arial" panose="020B0604020202020204" pitchFamily="34" charset="0"/>
                <a:cs typeface="Arial" panose="020B0604020202020204" pitchFamily="34" charset="0"/>
              </a:rPr>
              <a:t>Bridging veins stretch, rupture, and bleed, leading to subdural bleeding.</a:t>
            </a:r>
          </a:p>
          <a:p>
            <a:pPr lvl="1">
              <a:spcBef>
                <a:spcPct val="0"/>
              </a:spcBef>
              <a:spcAft>
                <a:spcPts val="540"/>
              </a:spcAft>
              <a:buClr>
                <a:srgbClr val="000000"/>
              </a:buClr>
              <a:buFontTx/>
              <a:buChar char="•"/>
            </a:pPr>
            <a:r>
              <a:rPr lang="en-US" altLang="en-US" dirty="0">
                <a:solidFill>
                  <a:srgbClr val="000000"/>
                </a:solidFill>
                <a:latin typeface="Arial" panose="020B0604020202020204" pitchFamily="34" charset="0"/>
                <a:cs typeface="Arial" panose="020B0604020202020204" pitchFamily="34" charset="0"/>
              </a:rPr>
              <a:t>Brain tissue is distorted/stretched during the event, causing damage to nerve cells and brain tissue (either temporary or permanent damage).</a:t>
            </a:r>
          </a:p>
          <a:p>
            <a:pPr lvl="1">
              <a:spcBef>
                <a:spcPct val="0"/>
              </a:spcBef>
              <a:spcAft>
                <a:spcPts val="540"/>
              </a:spcAft>
              <a:buClr>
                <a:srgbClr val="000000"/>
              </a:buClr>
              <a:buFontTx/>
              <a:buChar char="•"/>
            </a:pPr>
            <a:r>
              <a:rPr lang="en-US" altLang="en-US" dirty="0">
                <a:solidFill>
                  <a:srgbClr val="000000"/>
                </a:solidFill>
                <a:latin typeface="Arial" panose="020B0604020202020204" pitchFamily="34" charset="0"/>
                <a:cs typeface="Arial" panose="020B0604020202020204" pitchFamily="34" charset="0"/>
              </a:rPr>
              <a:t>Subdural bleeding is visible on CT scan. </a:t>
            </a:r>
          </a:p>
        </p:txBody>
      </p:sp>
      <p:pic>
        <p:nvPicPr>
          <p:cNvPr id="32773" name="Picture 3"/>
          <p:cNvPicPr>
            <a:picLocks noChangeAspect="1"/>
          </p:cNvPicPr>
          <p:nvPr/>
        </p:nvPicPr>
        <p:blipFill>
          <a:blip r:embed="rId4" cstate="print">
            <a:extLst>
              <a:ext uri="{28A0092B-C50C-407E-A947-70E740481C1C}">
                <a14:useLocalDpi xmlns:a14="http://schemas.microsoft.com/office/drawing/2010/main" val="0"/>
              </a:ext>
            </a:extLst>
          </a:blip>
          <a:srcRect b="16667"/>
          <a:stretch>
            <a:fillRect/>
          </a:stretch>
        </p:blipFill>
        <p:spPr bwMode="auto">
          <a:xfrm>
            <a:off x="2707967" y="1491205"/>
            <a:ext cx="3463840" cy="3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585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ChangeArrowheads="1"/>
          </p:cNvSpPr>
          <p:nvPr>
            <p:ph type="ctrTitle"/>
          </p:nvPr>
        </p:nvSpPr>
        <p:spPr>
          <a:xfrm>
            <a:off x="534986" y="0"/>
            <a:ext cx="8864368" cy="822960"/>
          </a:xfrm>
        </p:spPr>
        <p:txBody>
          <a:bodyPr vert="horz" lIns="0" tIns="0" rIns="0" bIns="0" rtlCol="0" anchor="b">
            <a:noAutofit/>
          </a:bodyPr>
          <a:lstStyle/>
          <a:p>
            <a:pPr algn="l" eaLnBrk="1" hangingPunct="1">
              <a:lnSpc>
                <a:spcPct val="95000"/>
              </a:lnSpc>
            </a:pPr>
            <a:r>
              <a:rPr lang="en-US" altLang="en-US" sz="4000" b="1" dirty="0">
                <a:solidFill>
                  <a:srgbClr val="000000"/>
                </a:solidFill>
                <a:latin typeface="+mn-lt"/>
              </a:rPr>
              <a:t>Why are babies at such high risk?</a:t>
            </a:r>
          </a:p>
        </p:txBody>
      </p:sp>
      <p:sp>
        <p:nvSpPr>
          <p:cNvPr id="32771" name="Rectangle 2"/>
          <p:cNvSpPr>
            <a:spLocks noGrp="1" noChangeArrowheads="1"/>
          </p:cNvSpPr>
          <p:nvPr>
            <p:ph type="subTitle" idx="1"/>
          </p:nvPr>
        </p:nvSpPr>
        <p:spPr>
          <a:xfrm>
            <a:off x="757646" y="1098505"/>
            <a:ext cx="9260273" cy="4024789"/>
          </a:xfrm>
        </p:spPr>
        <p:txBody>
          <a:bodyPr vert="horz" lIns="0" tIns="0" rIns="0" bIns="0" rtlCol="0">
            <a:normAutofit/>
          </a:bodyPr>
          <a:lstStyle/>
          <a:p>
            <a:pPr lvl="1" indent="-308610" algn="l">
              <a:lnSpc>
                <a:spcPct val="95000"/>
              </a:lnSpc>
              <a:spcBef>
                <a:spcPct val="0"/>
              </a:spcBef>
              <a:spcAft>
                <a:spcPts val="1200"/>
              </a:spcAft>
              <a:buClr>
                <a:srgbClr val="000000"/>
              </a:buClr>
              <a:buFontTx/>
              <a:buChar char="•"/>
            </a:pPr>
            <a:r>
              <a:rPr lang="en-US" altLang="en-US" sz="2800" dirty="0">
                <a:solidFill>
                  <a:srgbClr val="000000"/>
                </a:solidFill>
                <a:cs typeface="Arial" panose="020B0604020202020204" pitchFamily="34" charset="0"/>
              </a:rPr>
              <a:t>Inside of the infant skull is smoother—fewer ‘nooks and crannies’ to hold the brain in place</a:t>
            </a:r>
            <a:endParaRPr lang="en-US" altLang="en-US" sz="2800" dirty="0">
              <a:cs typeface="Arial" panose="020B0604020202020204" pitchFamily="34" charset="0"/>
            </a:endParaRPr>
          </a:p>
          <a:p>
            <a:pPr lvl="1" indent="-308610" algn="l">
              <a:lnSpc>
                <a:spcPct val="95000"/>
              </a:lnSpc>
              <a:spcBef>
                <a:spcPct val="0"/>
              </a:spcBef>
              <a:spcAft>
                <a:spcPts val="1200"/>
              </a:spcAft>
              <a:buClr>
                <a:srgbClr val="000000"/>
              </a:buClr>
              <a:buFontTx/>
              <a:buChar char="•"/>
            </a:pPr>
            <a:r>
              <a:rPr lang="en-US" altLang="en-US" sz="2800" dirty="0">
                <a:solidFill>
                  <a:srgbClr val="000000"/>
                </a:solidFill>
                <a:cs typeface="Arial" panose="020B0604020202020204" pitchFamily="34" charset="0"/>
              </a:rPr>
              <a:t>More space between outside of brain and inside of skull</a:t>
            </a:r>
            <a:endParaRPr lang="en-US" altLang="en-US" sz="2800" dirty="0">
              <a:cs typeface="Arial" panose="020B0604020202020204" pitchFamily="34" charset="0"/>
            </a:endParaRPr>
          </a:p>
          <a:p>
            <a:pPr lvl="1" indent="-308610" algn="l">
              <a:lnSpc>
                <a:spcPct val="95000"/>
              </a:lnSpc>
              <a:spcBef>
                <a:spcPct val="0"/>
              </a:spcBef>
              <a:spcAft>
                <a:spcPts val="1200"/>
              </a:spcAft>
              <a:buClr>
                <a:srgbClr val="000000"/>
              </a:buClr>
              <a:buFontTx/>
              <a:buChar char="•"/>
            </a:pPr>
            <a:r>
              <a:rPr lang="en-US" altLang="en-US" sz="2800" dirty="0">
                <a:solidFill>
                  <a:srgbClr val="000000"/>
                </a:solidFill>
                <a:cs typeface="Arial" panose="020B0604020202020204" pitchFamily="34" charset="0"/>
              </a:rPr>
              <a:t>Relatively large </a:t>
            </a:r>
            <a:r>
              <a:rPr lang="en-US" altLang="en-US" sz="2800" dirty="0" err="1">
                <a:solidFill>
                  <a:srgbClr val="000000"/>
                </a:solidFill>
                <a:cs typeface="Arial" panose="020B0604020202020204" pitchFamily="34" charset="0"/>
              </a:rPr>
              <a:t>head:body</a:t>
            </a:r>
            <a:r>
              <a:rPr lang="en-US" altLang="en-US" sz="2800" dirty="0">
                <a:solidFill>
                  <a:srgbClr val="000000"/>
                </a:solidFill>
                <a:cs typeface="Arial" panose="020B0604020202020204" pitchFamily="34" charset="0"/>
              </a:rPr>
              <a:t> ratio and weak neck muscles</a:t>
            </a:r>
            <a:endParaRPr lang="en-US" altLang="en-US" sz="2800" dirty="0">
              <a:cs typeface="Arial" panose="020B0604020202020204" pitchFamily="34" charset="0"/>
            </a:endParaRPr>
          </a:p>
          <a:p>
            <a:pPr lvl="1" indent="-308610" algn="l">
              <a:lnSpc>
                <a:spcPct val="95000"/>
              </a:lnSpc>
              <a:spcBef>
                <a:spcPct val="0"/>
              </a:spcBef>
              <a:spcAft>
                <a:spcPts val="1200"/>
              </a:spcAft>
              <a:buClr>
                <a:srgbClr val="000000"/>
              </a:buClr>
              <a:buFontTx/>
              <a:buChar char="•"/>
            </a:pPr>
            <a:r>
              <a:rPr lang="en-US" altLang="en-US" sz="2800" dirty="0">
                <a:solidFill>
                  <a:srgbClr val="000000"/>
                </a:solidFill>
                <a:cs typeface="Arial" panose="020B0604020202020204" pitchFamily="34" charset="0"/>
              </a:rPr>
              <a:t>Not as much myelin around the individual nerve cells</a:t>
            </a:r>
            <a:endParaRPr lang="en-US" altLang="en-US" sz="2800" dirty="0">
              <a:cs typeface="Arial" panose="020B0604020202020204" pitchFamily="34" charset="0"/>
            </a:endParaRPr>
          </a:p>
          <a:p>
            <a:pPr lvl="1" indent="-308610" algn="l">
              <a:lnSpc>
                <a:spcPct val="95000"/>
              </a:lnSpc>
              <a:spcBef>
                <a:spcPct val="0"/>
              </a:spcBef>
              <a:spcAft>
                <a:spcPts val="1200"/>
              </a:spcAft>
              <a:buClr>
                <a:srgbClr val="000000"/>
              </a:buClr>
              <a:buFontTx/>
              <a:buChar char="•"/>
            </a:pPr>
            <a:r>
              <a:rPr lang="en-US" altLang="en-US" sz="2800" dirty="0">
                <a:solidFill>
                  <a:srgbClr val="000000"/>
                </a:solidFill>
                <a:cs typeface="Arial" panose="020B0604020202020204" pitchFamily="34" charset="0"/>
              </a:rPr>
              <a:t>Infant brain—25% more water than adult (think under-set gelatin)</a:t>
            </a:r>
            <a:endParaRPr lang="en-US" altLang="en-US" sz="2800" dirty="0">
              <a:cs typeface="Arial" panose="020B0604020202020204" pitchFamily="34" charset="0"/>
            </a:endParaRPr>
          </a:p>
          <a:p>
            <a:pPr algn="l" eaLnBrk="1" hangingPunct="1">
              <a:lnSpc>
                <a:spcPct val="95000"/>
              </a:lnSpc>
              <a:spcBef>
                <a:spcPct val="0"/>
              </a:spcBef>
              <a:buClr>
                <a:srgbClr val="000000"/>
              </a:buClr>
            </a:pPr>
            <a:endParaRPr lang="en-US" altLang="en-US" sz="3240" dirty="0">
              <a:solidFill>
                <a:srgbClr val="000000"/>
              </a:solidFill>
              <a:latin typeface="Arial" panose="020B0604020202020204" pitchFamily="34" charset="0"/>
            </a:endParaRPr>
          </a:p>
        </p:txBody>
      </p:sp>
    </p:spTree>
    <p:extLst>
      <p:ext uri="{BB962C8B-B14F-4D97-AF65-F5344CB8AC3E}">
        <p14:creationId xmlns:p14="http://schemas.microsoft.com/office/powerpoint/2010/main" val="3486791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a:xfrm>
            <a:off x="1524000" y="0"/>
            <a:ext cx="9144000" cy="1144429"/>
          </a:xfrm>
        </p:spPr>
        <p:txBody>
          <a:bodyPr>
            <a:normAutofit/>
          </a:bodyPr>
          <a:lstStyle/>
          <a:p>
            <a:pPr algn="ctr"/>
            <a:r>
              <a:rPr lang="en-US" altLang="en-US" sz="4000" b="1" dirty="0">
                <a:solidFill>
                  <a:srgbClr val="000000"/>
                </a:solidFill>
                <a:latin typeface="+mn-lt"/>
              </a:rPr>
              <a:t>American Academy of Pediatrics</a:t>
            </a:r>
          </a:p>
        </p:txBody>
      </p:sp>
      <p:sp>
        <p:nvSpPr>
          <p:cNvPr id="30722" name="Rectangle 3"/>
          <p:cNvSpPr>
            <a:spLocks noGrp="1" noChangeArrowheads="1"/>
          </p:cNvSpPr>
          <p:nvPr>
            <p:ph idx="1"/>
          </p:nvPr>
        </p:nvSpPr>
        <p:spPr>
          <a:xfrm>
            <a:off x="2209800" y="1341293"/>
            <a:ext cx="7772400" cy="3901917"/>
          </a:xfrm>
        </p:spPr>
        <p:txBody>
          <a:bodyPr/>
          <a:lstStyle/>
          <a:p>
            <a:pPr marL="102870" lvl="1" indent="0" algn="ctr">
              <a:buNone/>
            </a:pPr>
            <a:r>
              <a:rPr lang="en-US" altLang="en-US" sz="4000" i="1" dirty="0">
                <a:solidFill>
                  <a:srgbClr val="FF0000"/>
                </a:solidFill>
              </a:rPr>
              <a:t>“The act of shaking leading to shaken baby syndrome is so violent that individuals observing it would recognize it as dangerous and likely to kill the child.”**  </a:t>
            </a:r>
          </a:p>
          <a:p>
            <a:pPr marL="102870" lvl="1" indent="0">
              <a:buNone/>
            </a:pPr>
            <a:endParaRPr lang="en-US" altLang="en-US" sz="2880" b="1" i="1" dirty="0">
              <a:solidFill>
                <a:srgbClr val="000000"/>
              </a:solidFill>
              <a:latin typeface="Arial" panose="020B0604020202020204" pitchFamily="34" charset="0"/>
            </a:endParaRPr>
          </a:p>
          <a:p>
            <a:pPr marL="102870" lvl="1" indent="0">
              <a:buNone/>
            </a:pPr>
            <a:endParaRPr lang="en-US" altLang="en-US" b="1" i="1" dirty="0">
              <a:solidFill>
                <a:srgbClr val="000000"/>
              </a:solidFill>
              <a:latin typeface="Arial" panose="020B0604020202020204" pitchFamily="34" charset="0"/>
            </a:endParaRPr>
          </a:p>
        </p:txBody>
      </p:sp>
      <p:sp>
        <p:nvSpPr>
          <p:cNvPr id="2" name="TextBox 1"/>
          <p:cNvSpPr txBox="1"/>
          <p:nvPr/>
        </p:nvSpPr>
        <p:spPr>
          <a:xfrm>
            <a:off x="3442995" y="5818568"/>
            <a:ext cx="5309119" cy="492443"/>
          </a:xfrm>
          <a:prstGeom prst="rect">
            <a:avLst/>
          </a:prstGeom>
          <a:noFill/>
        </p:spPr>
        <p:txBody>
          <a:bodyPr wrap="square" rtlCol="0">
            <a:spAutoFit/>
          </a:bodyPr>
          <a:lstStyle/>
          <a:p>
            <a:pPr marL="102870" lvl="1" indent="0">
              <a:buNone/>
            </a:pPr>
            <a:r>
              <a:rPr lang="en-US" altLang="en-US" sz="1300" b="1" dirty="0">
                <a:solidFill>
                  <a:srgbClr val="000000"/>
                </a:solidFill>
              </a:rPr>
              <a:t>**Shaken Baby Syndrome: Rotational Cranial Injuries—Technical Report</a:t>
            </a:r>
            <a:r>
              <a:rPr lang="en-US" altLang="en-US" sz="1300" dirty="0">
                <a:solidFill>
                  <a:srgbClr val="000000"/>
                </a:solidFill>
              </a:rPr>
              <a:t>. AAP Committee on Child Abuse and Neglect.  </a:t>
            </a:r>
            <a:r>
              <a:rPr lang="en-US" altLang="en-US" sz="1300" b="1" i="1" dirty="0">
                <a:solidFill>
                  <a:srgbClr val="000000"/>
                </a:solidFill>
              </a:rPr>
              <a:t>Pediatrics</a:t>
            </a:r>
            <a:r>
              <a:rPr lang="en-US" altLang="en-US" sz="1300" dirty="0">
                <a:solidFill>
                  <a:srgbClr val="000000"/>
                </a:solidFill>
              </a:rPr>
              <a:t>.  July 2001.   </a:t>
            </a:r>
            <a:endParaRPr lang="en-US" altLang="en-US" sz="1300" dirty="0"/>
          </a:p>
        </p:txBody>
      </p:sp>
    </p:spTree>
    <p:extLst>
      <p:ext uri="{BB962C8B-B14F-4D97-AF65-F5344CB8AC3E}">
        <p14:creationId xmlns:p14="http://schemas.microsoft.com/office/powerpoint/2010/main" val="467333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ChangeArrowheads="1"/>
          </p:cNvSpPr>
          <p:nvPr>
            <p:ph type="ctrTitle"/>
          </p:nvPr>
        </p:nvSpPr>
        <p:spPr>
          <a:xfrm>
            <a:off x="476795" y="384395"/>
            <a:ext cx="10133762" cy="442913"/>
          </a:xfrm>
        </p:spPr>
        <p:txBody>
          <a:bodyPr vert="horz" lIns="0" tIns="0" rIns="0" bIns="0" rtlCol="0" anchor="b">
            <a:noAutofit/>
          </a:bodyPr>
          <a:lstStyle/>
          <a:p>
            <a:pPr algn="l" eaLnBrk="1" hangingPunct="1">
              <a:lnSpc>
                <a:spcPct val="95000"/>
              </a:lnSpc>
            </a:pPr>
            <a:r>
              <a:rPr lang="en-US" altLang="en-US" sz="4000" b="1" dirty="0">
                <a:solidFill>
                  <a:srgbClr val="000000"/>
                </a:solidFill>
                <a:latin typeface="+mn-lt"/>
              </a:rPr>
              <a:t>Possible Associated Injuries…</a:t>
            </a:r>
          </a:p>
        </p:txBody>
      </p:sp>
      <p:sp>
        <p:nvSpPr>
          <p:cNvPr id="40963" name="Text Box 4"/>
          <p:cNvSpPr txBox="1">
            <a:spLocks noChangeArrowheads="1"/>
          </p:cNvSpPr>
          <p:nvPr/>
        </p:nvSpPr>
        <p:spPr bwMode="auto">
          <a:xfrm>
            <a:off x="963066" y="1125291"/>
            <a:ext cx="11597639" cy="339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defRPr>
            </a:lvl1pPr>
            <a:lvl2pPr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spcBef>
                <a:spcPct val="0"/>
              </a:spcBef>
              <a:spcAft>
                <a:spcPts val="1200"/>
              </a:spcAft>
              <a:buClr>
                <a:srgbClr val="000000"/>
              </a:buClr>
              <a:buFontTx/>
              <a:buChar char="•"/>
            </a:pPr>
            <a:r>
              <a:rPr lang="en-US" altLang="en-US" dirty="0">
                <a:solidFill>
                  <a:srgbClr val="000000"/>
                </a:solidFill>
                <a:latin typeface="+mn-lt"/>
              </a:rPr>
              <a:t>Retinal hemorrhages</a:t>
            </a:r>
            <a:endParaRPr lang="en-US" altLang="en-US" dirty="0">
              <a:latin typeface="+mn-lt"/>
            </a:endParaRPr>
          </a:p>
          <a:p>
            <a:pPr lvl="1">
              <a:spcBef>
                <a:spcPct val="0"/>
              </a:spcBef>
              <a:spcAft>
                <a:spcPts val="1200"/>
              </a:spcAft>
              <a:buClr>
                <a:srgbClr val="000000"/>
              </a:buClr>
              <a:buFontTx/>
              <a:buChar char="•"/>
            </a:pPr>
            <a:r>
              <a:rPr lang="en-US" altLang="en-US" dirty="0">
                <a:solidFill>
                  <a:srgbClr val="000000"/>
                </a:solidFill>
                <a:latin typeface="+mn-lt"/>
              </a:rPr>
              <a:t>Rib fractures/other fractures</a:t>
            </a:r>
            <a:endParaRPr lang="en-US" altLang="en-US" dirty="0">
              <a:latin typeface="+mn-lt"/>
            </a:endParaRPr>
          </a:p>
          <a:p>
            <a:pPr lvl="1">
              <a:spcBef>
                <a:spcPct val="0"/>
              </a:spcBef>
              <a:spcAft>
                <a:spcPts val="1200"/>
              </a:spcAft>
              <a:buClr>
                <a:srgbClr val="000000"/>
              </a:buClr>
              <a:buFontTx/>
              <a:buChar char="•"/>
            </a:pPr>
            <a:r>
              <a:rPr lang="en-US" altLang="en-US" dirty="0">
                <a:solidFill>
                  <a:srgbClr val="000000"/>
                </a:solidFill>
                <a:latin typeface="+mn-lt"/>
              </a:rPr>
              <a:t>Bruising</a:t>
            </a:r>
            <a:endParaRPr lang="en-US" altLang="en-US" dirty="0">
              <a:latin typeface="+mn-lt"/>
            </a:endParaRPr>
          </a:p>
          <a:p>
            <a:pPr lvl="1">
              <a:spcBef>
                <a:spcPct val="0"/>
              </a:spcBef>
              <a:spcAft>
                <a:spcPts val="1200"/>
              </a:spcAft>
              <a:buClr>
                <a:srgbClr val="000000"/>
              </a:buClr>
              <a:buFontTx/>
              <a:buChar char="•"/>
            </a:pPr>
            <a:r>
              <a:rPr lang="en-US" altLang="en-US" dirty="0">
                <a:solidFill>
                  <a:srgbClr val="000000"/>
                </a:solidFill>
                <a:latin typeface="+mn-lt"/>
              </a:rPr>
              <a:t>Internal abdominal injury (won’t necessarily see bruising!)</a:t>
            </a:r>
            <a:endParaRPr lang="en-US" altLang="en-US" dirty="0">
              <a:latin typeface="+mn-lt"/>
            </a:endParaRPr>
          </a:p>
          <a:p>
            <a:pPr lvl="1">
              <a:spcBef>
                <a:spcPct val="0"/>
              </a:spcBef>
              <a:spcAft>
                <a:spcPts val="1200"/>
              </a:spcAft>
              <a:buClr>
                <a:srgbClr val="000000"/>
              </a:buClr>
              <a:buFontTx/>
              <a:buChar char="•"/>
            </a:pPr>
            <a:r>
              <a:rPr lang="en-US" altLang="en-US" b="1" i="1" dirty="0">
                <a:solidFill>
                  <a:srgbClr val="FF0000"/>
                </a:solidFill>
                <a:latin typeface="+mn-lt"/>
              </a:rPr>
              <a:t>OR NOTHING</a:t>
            </a:r>
          </a:p>
          <a:p>
            <a:pPr eaLnBrk="1" hangingPunct="1">
              <a:lnSpc>
                <a:spcPct val="95000"/>
              </a:lnSpc>
              <a:spcBef>
                <a:spcPct val="0"/>
              </a:spcBef>
              <a:buClr>
                <a:srgbClr val="000000"/>
              </a:buClr>
              <a:buFontTx/>
              <a:buNone/>
            </a:pPr>
            <a:endParaRPr lang="en-US" altLang="en-US" sz="3240" dirty="0">
              <a:solidFill>
                <a:srgbClr val="000000"/>
              </a:solidFill>
              <a:latin typeface="Arial" panose="020B0604020202020204" pitchFamily="34" charset="0"/>
            </a:endParaRPr>
          </a:p>
        </p:txBody>
      </p:sp>
    </p:spTree>
    <p:extLst>
      <p:ext uri="{BB962C8B-B14F-4D97-AF65-F5344CB8AC3E}">
        <p14:creationId xmlns:p14="http://schemas.microsoft.com/office/powerpoint/2010/main" val="4285112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Grp="1" noChangeArrowheads="1"/>
          </p:cNvSpPr>
          <p:nvPr>
            <p:ph type="ctrTitle"/>
          </p:nvPr>
        </p:nvSpPr>
        <p:spPr>
          <a:xfrm>
            <a:off x="564776" y="-131781"/>
            <a:ext cx="7718808" cy="1051560"/>
          </a:xfrm>
        </p:spPr>
        <p:txBody>
          <a:bodyPr vert="horz" lIns="0" tIns="0" rIns="0" bIns="0" rtlCol="0" anchor="b">
            <a:normAutofit/>
          </a:bodyPr>
          <a:lstStyle/>
          <a:p>
            <a:pPr algn="l" eaLnBrk="1" hangingPunct="1">
              <a:lnSpc>
                <a:spcPct val="95000"/>
              </a:lnSpc>
            </a:pPr>
            <a:r>
              <a:rPr lang="en-US" altLang="en-US" sz="4000" b="1" dirty="0">
                <a:solidFill>
                  <a:srgbClr val="000000"/>
                </a:solidFill>
                <a:latin typeface="+mn-lt"/>
              </a:rPr>
              <a:t>Key Issues</a:t>
            </a:r>
          </a:p>
        </p:txBody>
      </p:sp>
      <p:sp>
        <p:nvSpPr>
          <p:cNvPr id="43011" name="Text Box 4"/>
          <p:cNvSpPr txBox="1">
            <a:spLocks noChangeArrowheads="1"/>
          </p:cNvSpPr>
          <p:nvPr/>
        </p:nvSpPr>
        <p:spPr bwMode="auto">
          <a:xfrm>
            <a:off x="891267" y="1103811"/>
            <a:ext cx="9794149" cy="447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Char char="•"/>
              <a:defRPr sz="3200">
                <a:solidFill>
                  <a:schemeClr val="tx1"/>
                </a:solidFill>
                <a:latin typeface="Times New Roman" panose="02020603050405020304" pitchFamily="18" charset="0"/>
              </a:defRPr>
            </a:lvl1pPr>
            <a:lvl2pPr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spcBef>
                <a:spcPct val="0"/>
              </a:spcBef>
              <a:spcAft>
                <a:spcPts val="1200"/>
              </a:spcAft>
              <a:buClr>
                <a:srgbClr val="000000"/>
              </a:buClr>
              <a:buFontTx/>
              <a:buChar char="•"/>
            </a:pPr>
            <a:r>
              <a:rPr lang="en-US" altLang="en-US" dirty="0">
                <a:solidFill>
                  <a:srgbClr val="000000"/>
                </a:solidFill>
                <a:latin typeface="+mn-lt"/>
              </a:rPr>
              <a:t>Infants with abusive head injury may look completely normal/uninjured from the outside.</a:t>
            </a:r>
          </a:p>
          <a:p>
            <a:pPr lvl="1" eaLnBrk="1" hangingPunct="1">
              <a:spcBef>
                <a:spcPct val="0"/>
              </a:spcBef>
              <a:spcAft>
                <a:spcPts val="1200"/>
              </a:spcAft>
              <a:buClr>
                <a:srgbClr val="000000"/>
              </a:buClr>
              <a:buFontTx/>
              <a:buChar char="•"/>
            </a:pPr>
            <a:r>
              <a:rPr lang="en-US" altLang="en-US" dirty="0">
                <a:solidFill>
                  <a:srgbClr val="000000"/>
                </a:solidFill>
                <a:latin typeface="+mn-lt"/>
              </a:rPr>
              <a:t>The signs and symptoms can be vague and easily mistaken for a more benign problem.</a:t>
            </a:r>
          </a:p>
          <a:p>
            <a:pPr lvl="1" eaLnBrk="1" hangingPunct="1">
              <a:spcBef>
                <a:spcPct val="0"/>
              </a:spcBef>
              <a:spcAft>
                <a:spcPts val="1200"/>
              </a:spcAft>
              <a:buClr>
                <a:srgbClr val="000000"/>
              </a:buClr>
              <a:buFontTx/>
              <a:buChar char="•"/>
            </a:pPr>
            <a:r>
              <a:rPr lang="en-US" altLang="en-US" dirty="0">
                <a:solidFill>
                  <a:srgbClr val="000000"/>
                </a:solidFill>
                <a:latin typeface="+mn-lt"/>
              </a:rPr>
              <a:t>Therefore, abusive head trauma is sometimes missed and/or misdiagnosed by medical professionals.</a:t>
            </a:r>
          </a:p>
          <a:p>
            <a:pPr lvl="1">
              <a:spcBef>
                <a:spcPct val="0"/>
              </a:spcBef>
              <a:spcAft>
                <a:spcPts val="1200"/>
              </a:spcAft>
              <a:buClr>
                <a:srgbClr val="000000"/>
              </a:buClr>
              <a:buFontTx/>
              <a:buChar char="•"/>
            </a:pPr>
            <a:r>
              <a:rPr lang="en-US" altLang="en-US" dirty="0">
                <a:solidFill>
                  <a:srgbClr val="FF0000"/>
                </a:solidFill>
                <a:latin typeface="Arial" panose="020B0604020202020204" pitchFamily="34" charset="0"/>
                <a:cs typeface="Arial" panose="020B0604020202020204" pitchFamily="34" charset="0"/>
              </a:rPr>
              <a:t>EMTs and First Responders are in unique positions to help recognize and intervene in these cases!</a:t>
            </a:r>
          </a:p>
          <a:p>
            <a:pPr lvl="1" eaLnBrk="1" hangingPunct="1">
              <a:lnSpc>
                <a:spcPct val="95000"/>
              </a:lnSpc>
              <a:spcBef>
                <a:spcPct val="0"/>
              </a:spcBef>
              <a:buClr>
                <a:srgbClr val="000000"/>
              </a:buClr>
              <a:buFontTx/>
              <a:buChar char="•"/>
            </a:pPr>
            <a:endParaRPr lang="en-US" altLang="en-US" dirty="0">
              <a:solidFill>
                <a:srgbClr val="000000"/>
              </a:solidFill>
              <a:latin typeface="+mn-lt"/>
            </a:endParaRPr>
          </a:p>
        </p:txBody>
      </p:sp>
    </p:spTree>
    <p:extLst>
      <p:ext uri="{BB962C8B-B14F-4D97-AF65-F5344CB8AC3E}">
        <p14:creationId xmlns:p14="http://schemas.microsoft.com/office/powerpoint/2010/main" val="232109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ChangeArrowheads="1"/>
          </p:cNvSpPr>
          <p:nvPr>
            <p:ph type="ctrTitle" idx="4294967295"/>
          </p:nvPr>
        </p:nvSpPr>
        <p:spPr>
          <a:xfrm>
            <a:off x="756557" y="113851"/>
            <a:ext cx="8161020" cy="891540"/>
          </a:xfrm>
        </p:spPr>
        <p:txBody>
          <a:bodyPr vert="horz" lIns="0" tIns="0" rIns="0" bIns="0" rtlCol="0" anchor="ctr">
            <a:normAutofit/>
          </a:bodyPr>
          <a:lstStyle/>
          <a:p>
            <a:pPr eaLnBrk="1" hangingPunct="1">
              <a:lnSpc>
                <a:spcPct val="95000"/>
              </a:lnSpc>
            </a:pPr>
            <a:r>
              <a:rPr lang="en-US" altLang="en-US" b="1" dirty="0">
                <a:latin typeface="Arial" panose="020B0604020202020204" pitchFamily="34" charset="0"/>
              </a:rPr>
              <a:t> </a:t>
            </a:r>
            <a:r>
              <a:rPr lang="en-US" altLang="en-US" sz="4000" b="1" dirty="0">
                <a:latin typeface="+mn-lt"/>
              </a:rPr>
              <a:t>How PAHT can present…</a:t>
            </a:r>
          </a:p>
        </p:txBody>
      </p:sp>
      <p:sp>
        <p:nvSpPr>
          <p:cNvPr id="40963" name="Text Box 4"/>
          <p:cNvSpPr txBox="1">
            <a:spLocks noChangeArrowheads="1"/>
          </p:cNvSpPr>
          <p:nvPr/>
        </p:nvSpPr>
        <p:spPr bwMode="auto">
          <a:xfrm>
            <a:off x="505097" y="1174203"/>
            <a:ext cx="10509906" cy="3570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Char char="•"/>
              <a:tabLst>
                <a:tab pos="401638" algn="l"/>
              </a:tabLst>
              <a:defRPr sz="3200">
                <a:solidFill>
                  <a:schemeClr val="tx1"/>
                </a:solidFill>
                <a:latin typeface="Times New Roman" panose="02020603050405020304" pitchFamily="18" charset="0"/>
              </a:defRPr>
            </a:lvl1pPr>
            <a:lvl2pPr indent="-342900">
              <a:spcBef>
                <a:spcPct val="20000"/>
              </a:spcBef>
              <a:buChar char="–"/>
              <a:tabLst>
                <a:tab pos="401638" algn="l"/>
              </a:tabLst>
              <a:defRPr sz="2800">
                <a:solidFill>
                  <a:schemeClr val="tx1"/>
                </a:solidFill>
                <a:latin typeface="Times New Roman" panose="02020603050405020304" pitchFamily="18" charset="0"/>
              </a:defRPr>
            </a:lvl2pPr>
            <a:lvl3pPr marL="1143000" indent="-228600">
              <a:spcBef>
                <a:spcPct val="20000"/>
              </a:spcBef>
              <a:buChar char="•"/>
              <a:tabLst>
                <a:tab pos="401638" algn="l"/>
              </a:tabLst>
              <a:defRPr sz="2400">
                <a:solidFill>
                  <a:schemeClr val="tx1"/>
                </a:solidFill>
                <a:latin typeface="Times New Roman" panose="02020603050405020304" pitchFamily="18" charset="0"/>
              </a:defRPr>
            </a:lvl3pPr>
            <a:lvl4pPr marL="1600200" indent="-228600">
              <a:spcBef>
                <a:spcPct val="20000"/>
              </a:spcBef>
              <a:buChar char="–"/>
              <a:tabLst>
                <a:tab pos="401638" algn="l"/>
              </a:tabLst>
              <a:defRPr sz="2000">
                <a:solidFill>
                  <a:schemeClr val="tx1"/>
                </a:solidFill>
                <a:latin typeface="Times New Roman" panose="02020603050405020304" pitchFamily="18" charset="0"/>
              </a:defRPr>
            </a:lvl4pPr>
            <a:lvl5pPr marL="2057400" indent="-228600">
              <a:spcBef>
                <a:spcPct val="20000"/>
              </a:spcBef>
              <a:buChar char="»"/>
              <a:tabLst>
                <a:tab pos="401638"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01638"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01638"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01638"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01638" algn="l"/>
              </a:tabLst>
              <a:defRPr sz="2000">
                <a:solidFill>
                  <a:schemeClr val="tx1"/>
                </a:solidFill>
                <a:latin typeface="Times New Roman" panose="02020603050405020304" pitchFamily="18" charset="0"/>
              </a:defRPr>
            </a:lvl9pPr>
          </a:lstStyle>
          <a:p>
            <a:pPr lvl="1">
              <a:lnSpc>
                <a:spcPct val="95000"/>
              </a:lnSpc>
              <a:spcBef>
                <a:spcPct val="0"/>
              </a:spcBef>
              <a:spcAft>
                <a:spcPts val="1080"/>
              </a:spcAft>
              <a:buClr>
                <a:schemeClr val="tx1"/>
              </a:buClr>
              <a:buFontTx/>
              <a:buChar char="•"/>
            </a:pPr>
            <a:r>
              <a:rPr lang="en-US" altLang="en-US" dirty="0">
                <a:solidFill>
                  <a:srgbClr val="000000"/>
                </a:solidFill>
                <a:latin typeface="+mn-lt"/>
                <a:cs typeface="Arial" panose="020B0604020202020204" pitchFamily="34" charset="0"/>
              </a:rPr>
              <a:t>Infants with bruises</a:t>
            </a:r>
          </a:p>
          <a:p>
            <a:pPr lvl="1">
              <a:lnSpc>
                <a:spcPct val="95000"/>
              </a:lnSpc>
              <a:spcBef>
                <a:spcPct val="0"/>
              </a:spcBef>
              <a:spcAft>
                <a:spcPts val="1080"/>
              </a:spcAft>
              <a:buClr>
                <a:schemeClr val="tx1"/>
              </a:buClr>
              <a:buFontTx/>
              <a:buChar char="•"/>
            </a:pPr>
            <a:r>
              <a:rPr lang="en-US" altLang="en-US" dirty="0">
                <a:solidFill>
                  <a:srgbClr val="000000"/>
                </a:solidFill>
                <a:latin typeface="+mn-lt"/>
                <a:cs typeface="Arial" panose="020B0604020202020204" pitchFamily="34" charset="0"/>
              </a:rPr>
              <a:t>Enlarging head (out of proportion to body)</a:t>
            </a:r>
            <a:endParaRPr lang="en-US" altLang="en-US" dirty="0">
              <a:solidFill>
                <a:srgbClr val="000000"/>
              </a:solidFill>
              <a:latin typeface="+mn-lt"/>
            </a:endParaRPr>
          </a:p>
          <a:p>
            <a:pPr lvl="1">
              <a:lnSpc>
                <a:spcPct val="95000"/>
              </a:lnSpc>
              <a:spcBef>
                <a:spcPct val="0"/>
              </a:spcBef>
              <a:spcAft>
                <a:spcPts val="1080"/>
              </a:spcAft>
              <a:buClr>
                <a:schemeClr val="tx1"/>
              </a:buClr>
              <a:buFontTx/>
              <a:buChar char="•"/>
            </a:pPr>
            <a:r>
              <a:rPr lang="en-US" altLang="en-US" dirty="0">
                <a:solidFill>
                  <a:srgbClr val="000000"/>
                </a:solidFill>
                <a:latin typeface="+mn-lt"/>
              </a:rPr>
              <a:t>Vomiting without diarrhea</a:t>
            </a:r>
          </a:p>
          <a:p>
            <a:pPr lvl="1">
              <a:lnSpc>
                <a:spcPct val="95000"/>
              </a:lnSpc>
              <a:spcBef>
                <a:spcPct val="0"/>
              </a:spcBef>
              <a:spcAft>
                <a:spcPts val="1080"/>
              </a:spcAft>
              <a:buClr>
                <a:schemeClr val="tx1"/>
              </a:buClr>
              <a:buFontTx/>
              <a:buChar char="•"/>
            </a:pPr>
            <a:r>
              <a:rPr lang="en-US" altLang="en-US" dirty="0">
                <a:solidFill>
                  <a:srgbClr val="000000"/>
                </a:solidFill>
                <a:latin typeface="+mn-lt"/>
              </a:rPr>
              <a:t>Irritability/extreme fussiness/“colicky”</a:t>
            </a:r>
          </a:p>
          <a:p>
            <a:pPr lvl="1">
              <a:lnSpc>
                <a:spcPct val="95000"/>
              </a:lnSpc>
              <a:spcBef>
                <a:spcPct val="0"/>
              </a:spcBef>
              <a:spcAft>
                <a:spcPts val="1080"/>
              </a:spcAft>
              <a:buClr>
                <a:schemeClr val="tx1"/>
              </a:buClr>
              <a:buFontTx/>
              <a:buChar char="•"/>
            </a:pPr>
            <a:r>
              <a:rPr lang="en-US" altLang="en-US" dirty="0">
                <a:solidFill>
                  <a:srgbClr val="000000"/>
                </a:solidFill>
                <a:latin typeface="+mn-lt"/>
              </a:rPr>
              <a:t>Lethargy, unusual sleepiness, poor responsiveness, or seeming “spaced out” </a:t>
            </a:r>
            <a:endParaRPr lang="en-US" altLang="en-US" dirty="0">
              <a:latin typeface="+mn-lt"/>
            </a:endParaRPr>
          </a:p>
          <a:p>
            <a:pPr lvl="1">
              <a:lnSpc>
                <a:spcPct val="95000"/>
              </a:lnSpc>
              <a:spcBef>
                <a:spcPct val="0"/>
              </a:spcBef>
              <a:spcAft>
                <a:spcPts val="1080"/>
              </a:spcAft>
              <a:buClr>
                <a:schemeClr val="tx1"/>
              </a:buClr>
              <a:buFontTx/>
              <a:buChar char="•"/>
            </a:pPr>
            <a:r>
              <a:rPr lang="en-US" altLang="en-US" dirty="0">
                <a:latin typeface="+mn-lt"/>
              </a:rPr>
              <a:t>Seizures/tremors</a:t>
            </a:r>
          </a:p>
        </p:txBody>
      </p:sp>
    </p:spTree>
    <p:extLst>
      <p:ext uri="{BB962C8B-B14F-4D97-AF65-F5344CB8AC3E}">
        <p14:creationId xmlns:p14="http://schemas.microsoft.com/office/powerpoint/2010/main" val="136002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80124" y="-13447"/>
            <a:ext cx="7772400" cy="1547337"/>
          </a:xfrm>
        </p:spPr>
        <p:txBody>
          <a:bodyPr/>
          <a:lstStyle/>
          <a:p>
            <a:r>
              <a:rPr lang="en-US" altLang="en-US" b="1" dirty="0">
                <a:latin typeface="Arial" panose="020B0604020202020204" pitchFamily="34" charset="0"/>
                <a:cs typeface="Arial" panose="020B0604020202020204" pitchFamily="34" charset="0"/>
              </a:rPr>
              <a:t>Objectives</a:t>
            </a:r>
          </a:p>
        </p:txBody>
      </p:sp>
      <p:sp>
        <p:nvSpPr>
          <p:cNvPr id="6147" name="Content Placeholder 2"/>
          <p:cNvSpPr>
            <a:spLocks noGrp="1"/>
          </p:cNvSpPr>
          <p:nvPr>
            <p:ph idx="1"/>
          </p:nvPr>
        </p:nvSpPr>
        <p:spPr>
          <a:xfrm>
            <a:off x="838200" y="1286206"/>
            <a:ext cx="10515600" cy="3513818"/>
          </a:xfrm>
        </p:spPr>
        <p:txBody>
          <a:bodyPr>
            <a:noAutofit/>
          </a:bodyPr>
          <a:lstStyle/>
          <a:p>
            <a:pPr lvl="1" indent="-308610">
              <a:lnSpc>
                <a:spcPct val="95000"/>
              </a:lnSpc>
              <a:spcBef>
                <a:spcPct val="0"/>
              </a:spcBef>
              <a:spcAft>
                <a:spcPts val="120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Define and describe abusive head trauma and its associated injuries</a:t>
            </a:r>
          </a:p>
          <a:p>
            <a:pPr lvl="1" indent="-308610">
              <a:lnSpc>
                <a:spcPct val="95000"/>
              </a:lnSpc>
              <a:spcBef>
                <a:spcPct val="0"/>
              </a:spcBef>
              <a:spcAft>
                <a:spcPts val="120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Review statistics of abusive head trauma</a:t>
            </a:r>
          </a:p>
          <a:p>
            <a:pPr lvl="1" indent="-308610">
              <a:lnSpc>
                <a:spcPct val="95000"/>
              </a:lnSpc>
              <a:spcBef>
                <a:spcPct val="0"/>
              </a:spcBef>
              <a:spcAft>
                <a:spcPts val="120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Understand the medical evaluation and follow-up of a child with abusive head trauma</a:t>
            </a:r>
          </a:p>
          <a:p>
            <a:pPr lvl="1" indent="-308610">
              <a:lnSpc>
                <a:spcPct val="95000"/>
              </a:lnSpc>
              <a:spcBef>
                <a:spcPct val="0"/>
              </a:spcBef>
              <a:spcAft>
                <a:spcPts val="120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Discuss some case scenarios</a:t>
            </a:r>
          </a:p>
          <a:p>
            <a:pPr lvl="1" indent="-308610">
              <a:lnSpc>
                <a:spcPct val="95000"/>
              </a:lnSpc>
              <a:spcBef>
                <a:spcPct val="0"/>
              </a:spcBef>
              <a:spcAft>
                <a:spcPts val="120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Discuss prevention strategies</a:t>
            </a:r>
            <a:endParaRPr lang="en-US" altLang="en-US" dirty="0"/>
          </a:p>
        </p:txBody>
      </p:sp>
    </p:spTree>
    <p:extLst>
      <p:ext uri="{BB962C8B-B14F-4D97-AF65-F5344CB8AC3E}">
        <p14:creationId xmlns:p14="http://schemas.microsoft.com/office/powerpoint/2010/main" val="1081745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ChangeArrowheads="1"/>
          </p:cNvSpPr>
          <p:nvPr>
            <p:ph type="ctrTitle" idx="4294967295"/>
          </p:nvPr>
        </p:nvSpPr>
        <p:spPr>
          <a:xfrm>
            <a:off x="756557" y="113851"/>
            <a:ext cx="8161020" cy="891540"/>
          </a:xfrm>
        </p:spPr>
        <p:txBody>
          <a:bodyPr vert="horz" lIns="0" tIns="0" rIns="0" bIns="0" rtlCol="0" anchor="ctr">
            <a:normAutofit/>
          </a:bodyPr>
          <a:lstStyle/>
          <a:p>
            <a:pPr eaLnBrk="1" hangingPunct="1">
              <a:lnSpc>
                <a:spcPct val="95000"/>
              </a:lnSpc>
            </a:pPr>
            <a:r>
              <a:rPr lang="en-US" altLang="en-US" b="1" dirty="0">
                <a:latin typeface="Arial" panose="020B0604020202020204" pitchFamily="34" charset="0"/>
              </a:rPr>
              <a:t> </a:t>
            </a:r>
            <a:r>
              <a:rPr lang="en-US" altLang="en-US" sz="4000" b="1" dirty="0">
                <a:latin typeface="+mn-lt"/>
              </a:rPr>
              <a:t>How PAHT can present…</a:t>
            </a:r>
          </a:p>
        </p:txBody>
      </p:sp>
      <p:sp>
        <p:nvSpPr>
          <p:cNvPr id="40963" name="Text Box 4"/>
          <p:cNvSpPr txBox="1">
            <a:spLocks noChangeArrowheads="1"/>
          </p:cNvSpPr>
          <p:nvPr/>
        </p:nvSpPr>
        <p:spPr bwMode="auto">
          <a:xfrm>
            <a:off x="505097" y="1216406"/>
            <a:ext cx="10509906" cy="467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Char char="•"/>
              <a:tabLst>
                <a:tab pos="401638" algn="l"/>
              </a:tabLst>
              <a:defRPr sz="3200">
                <a:solidFill>
                  <a:schemeClr val="tx1"/>
                </a:solidFill>
                <a:latin typeface="Times New Roman" panose="02020603050405020304" pitchFamily="18" charset="0"/>
              </a:defRPr>
            </a:lvl1pPr>
            <a:lvl2pPr indent="-342900">
              <a:spcBef>
                <a:spcPct val="20000"/>
              </a:spcBef>
              <a:buChar char="–"/>
              <a:tabLst>
                <a:tab pos="401638" algn="l"/>
              </a:tabLst>
              <a:defRPr sz="2800">
                <a:solidFill>
                  <a:schemeClr val="tx1"/>
                </a:solidFill>
                <a:latin typeface="Times New Roman" panose="02020603050405020304" pitchFamily="18" charset="0"/>
              </a:defRPr>
            </a:lvl2pPr>
            <a:lvl3pPr marL="1143000" indent="-228600">
              <a:spcBef>
                <a:spcPct val="20000"/>
              </a:spcBef>
              <a:buChar char="•"/>
              <a:tabLst>
                <a:tab pos="401638" algn="l"/>
              </a:tabLst>
              <a:defRPr sz="2400">
                <a:solidFill>
                  <a:schemeClr val="tx1"/>
                </a:solidFill>
                <a:latin typeface="Times New Roman" panose="02020603050405020304" pitchFamily="18" charset="0"/>
              </a:defRPr>
            </a:lvl3pPr>
            <a:lvl4pPr marL="1600200" indent="-228600">
              <a:spcBef>
                <a:spcPct val="20000"/>
              </a:spcBef>
              <a:buChar char="–"/>
              <a:tabLst>
                <a:tab pos="401638" algn="l"/>
              </a:tabLst>
              <a:defRPr sz="2000">
                <a:solidFill>
                  <a:schemeClr val="tx1"/>
                </a:solidFill>
                <a:latin typeface="Times New Roman" panose="02020603050405020304" pitchFamily="18" charset="0"/>
              </a:defRPr>
            </a:lvl4pPr>
            <a:lvl5pPr marL="2057400" indent="-228600">
              <a:spcBef>
                <a:spcPct val="20000"/>
              </a:spcBef>
              <a:buChar char="»"/>
              <a:tabLst>
                <a:tab pos="401638"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01638"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01638"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01638"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01638" algn="l"/>
              </a:tabLst>
              <a:defRPr sz="2000">
                <a:solidFill>
                  <a:schemeClr val="tx1"/>
                </a:solidFill>
                <a:latin typeface="Times New Roman" panose="02020603050405020304" pitchFamily="18" charset="0"/>
              </a:defRPr>
            </a:lvl9pPr>
          </a:lstStyle>
          <a:p>
            <a:pPr lvl="1">
              <a:lnSpc>
                <a:spcPct val="95000"/>
              </a:lnSpc>
              <a:spcBef>
                <a:spcPct val="0"/>
              </a:spcBef>
              <a:spcAft>
                <a:spcPts val="1080"/>
              </a:spcAft>
              <a:buClr>
                <a:schemeClr val="tx1"/>
              </a:buClr>
              <a:buFontTx/>
              <a:buChar char="•"/>
            </a:pPr>
            <a:r>
              <a:rPr lang="en-US" altLang="en-US" dirty="0">
                <a:solidFill>
                  <a:srgbClr val="000000"/>
                </a:solidFill>
                <a:latin typeface="+mn-lt"/>
                <a:cs typeface="Arial" panose="020B0604020202020204" pitchFamily="34" charset="0"/>
              </a:rPr>
              <a:t>Sudden limpness/loss of tone</a:t>
            </a:r>
          </a:p>
          <a:p>
            <a:pPr lvl="1">
              <a:lnSpc>
                <a:spcPct val="95000"/>
              </a:lnSpc>
              <a:spcBef>
                <a:spcPct val="0"/>
              </a:spcBef>
              <a:spcAft>
                <a:spcPts val="1080"/>
              </a:spcAft>
              <a:buClr>
                <a:schemeClr val="tx1"/>
              </a:buClr>
              <a:buFontTx/>
              <a:buChar char="•"/>
            </a:pPr>
            <a:r>
              <a:rPr lang="en-US" altLang="en-US" dirty="0">
                <a:latin typeface="+mn-lt"/>
              </a:rPr>
              <a:t>Breathing difficulty/gasping for breath/stopped breathing</a:t>
            </a:r>
            <a:endParaRPr lang="en-US" altLang="en-US" dirty="0">
              <a:solidFill>
                <a:srgbClr val="000000"/>
              </a:solidFill>
              <a:latin typeface="+mn-lt"/>
            </a:endParaRPr>
          </a:p>
          <a:p>
            <a:pPr lvl="1">
              <a:lnSpc>
                <a:spcPct val="95000"/>
              </a:lnSpc>
              <a:spcBef>
                <a:spcPct val="0"/>
              </a:spcBef>
              <a:spcAft>
                <a:spcPts val="1080"/>
              </a:spcAft>
              <a:buClr>
                <a:srgbClr val="000000"/>
              </a:buClr>
              <a:buFontTx/>
              <a:buChar char="•"/>
            </a:pPr>
            <a:r>
              <a:rPr lang="en-US" altLang="en-US" dirty="0">
                <a:solidFill>
                  <a:srgbClr val="000000"/>
                </a:solidFill>
                <a:latin typeface="+mn-lt"/>
              </a:rPr>
              <a:t>Brief Resolved Unexplained Event (BRUE)</a:t>
            </a:r>
          </a:p>
          <a:p>
            <a:pPr lvl="1">
              <a:lnSpc>
                <a:spcPct val="95000"/>
              </a:lnSpc>
              <a:spcBef>
                <a:spcPct val="0"/>
              </a:spcBef>
              <a:spcAft>
                <a:spcPts val="1080"/>
              </a:spcAft>
              <a:buClr>
                <a:srgbClr val="000000"/>
              </a:buClr>
              <a:buFontTx/>
              <a:buChar char="•"/>
            </a:pPr>
            <a:r>
              <a:rPr lang="en-US" altLang="en-US" dirty="0">
                <a:solidFill>
                  <a:srgbClr val="000000"/>
                </a:solidFill>
                <a:latin typeface="+mn-lt"/>
              </a:rPr>
              <a:t>Incidental finding (occult injury)</a:t>
            </a:r>
          </a:p>
          <a:p>
            <a:pPr lvl="1">
              <a:lnSpc>
                <a:spcPct val="95000"/>
              </a:lnSpc>
              <a:spcBef>
                <a:spcPct val="0"/>
              </a:spcBef>
              <a:spcAft>
                <a:spcPts val="1080"/>
              </a:spcAft>
              <a:buClr>
                <a:srgbClr val="000000"/>
              </a:buClr>
              <a:buFontTx/>
              <a:buChar char="•"/>
            </a:pPr>
            <a:r>
              <a:rPr lang="en-US" altLang="en-US" dirty="0">
                <a:solidFill>
                  <a:srgbClr val="000000"/>
                </a:solidFill>
                <a:latin typeface="+mn-lt"/>
              </a:rPr>
              <a:t>Bright red blood from the mouth of infants (distinguish from blood mixed with vomit)</a:t>
            </a:r>
          </a:p>
          <a:p>
            <a:pPr lvl="1">
              <a:lnSpc>
                <a:spcPct val="95000"/>
              </a:lnSpc>
              <a:spcBef>
                <a:spcPct val="0"/>
              </a:spcBef>
              <a:spcAft>
                <a:spcPts val="1080"/>
              </a:spcAft>
              <a:buClr>
                <a:srgbClr val="000000"/>
              </a:buClr>
              <a:buFontTx/>
              <a:buChar char="•"/>
            </a:pPr>
            <a:r>
              <a:rPr lang="en-US" altLang="en-US" dirty="0">
                <a:solidFill>
                  <a:srgbClr val="000000"/>
                </a:solidFill>
                <a:latin typeface="+mn-lt"/>
              </a:rPr>
              <a:t>Torn frenulum</a:t>
            </a:r>
          </a:p>
          <a:p>
            <a:pPr marL="114300" lvl="1" indent="0">
              <a:lnSpc>
                <a:spcPct val="95000"/>
              </a:lnSpc>
              <a:spcBef>
                <a:spcPct val="0"/>
              </a:spcBef>
              <a:spcAft>
                <a:spcPts val="1080"/>
              </a:spcAft>
              <a:buClr>
                <a:schemeClr val="tx1"/>
              </a:buClr>
              <a:buNone/>
            </a:pPr>
            <a:endParaRPr lang="en-US" altLang="en-US" dirty="0">
              <a:solidFill>
                <a:srgbClr val="000000"/>
              </a:solidFill>
              <a:latin typeface="Arial" panose="020B0604020202020204" pitchFamily="34" charset="0"/>
              <a:cs typeface="Arial" panose="020B0604020202020204" pitchFamily="34" charset="0"/>
            </a:endParaRPr>
          </a:p>
          <a:p>
            <a:pPr lvl="1">
              <a:lnSpc>
                <a:spcPct val="95000"/>
              </a:lnSpc>
              <a:spcBef>
                <a:spcPct val="0"/>
              </a:spcBef>
              <a:spcAft>
                <a:spcPts val="1080"/>
              </a:spcAft>
              <a:buClr>
                <a:schemeClr val="tx1"/>
              </a:buClr>
              <a:buFontTx/>
              <a:buChar char="•"/>
            </a:pPr>
            <a:endParaRPr lang="en-US" alt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352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Grp="1" noChangeArrowheads="1"/>
          </p:cNvSpPr>
          <p:nvPr>
            <p:ph type="ctrTitle" idx="4294967295"/>
          </p:nvPr>
        </p:nvSpPr>
        <p:spPr>
          <a:xfrm>
            <a:off x="3832861" y="204312"/>
            <a:ext cx="5710713" cy="1051560"/>
          </a:xfrm>
        </p:spPr>
        <p:txBody>
          <a:bodyPr vert="horz" lIns="0" tIns="0" rIns="0" bIns="0" rtlCol="0" anchor="ctr">
            <a:normAutofit/>
          </a:bodyPr>
          <a:lstStyle/>
          <a:p>
            <a:pPr eaLnBrk="1" hangingPunct="1">
              <a:lnSpc>
                <a:spcPct val="95000"/>
              </a:lnSpc>
            </a:pPr>
            <a:r>
              <a:rPr lang="en-US" altLang="en-US" sz="3600" b="1" dirty="0">
                <a:solidFill>
                  <a:srgbClr val="000000"/>
                </a:solidFill>
                <a:latin typeface="+mn-lt"/>
              </a:rPr>
              <a:t>Photograph Warning</a:t>
            </a:r>
          </a:p>
        </p:txBody>
      </p:sp>
      <p:pic>
        <p:nvPicPr>
          <p:cNvPr id="47107" name="Picture 4" descr="stop_abu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1500" y="1371600"/>
            <a:ext cx="3223260" cy="214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6"/>
          <p:cNvSpPr>
            <a:spLocks noChangeArrowheads="1"/>
          </p:cNvSpPr>
          <p:nvPr/>
        </p:nvSpPr>
        <p:spPr bwMode="auto">
          <a:xfrm>
            <a:off x="2186940" y="3634741"/>
            <a:ext cx="7955280"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520" dirty="0">
                <a:latin typeface="+mn-lt"/>
                <a:cs typeface="Arial" panose="020B0604020202020204" pitchFamily="34" charset="0"/>
              </a:rPr>
              <a:t>Some of the following photographs are graphic and disturbing, as they depict injuries in young children. </a:t>
            </a:r>
          </a:p>
          <a:p>
            <a:pPr algn="ctr" eaLnBrk="1" hangingPunct="1">
              <a:spcBef>
                <a:spcPct val="0"/>
              </a:spcBef>
              <a:buFontTx/>
              <a:buNone/>
            </a:pPr>
            <a:r>
              <a:rPr lang="en-US" altLang="en-US" sz="2520" dirty="0">
                <a:latin typeface="+mn-lt"/>
                <a:cs typeface="Arial" panose="020B0604020202020204" pitchFamily="34" charset="0"/>
              </a:rPr>
              <a:t>If this material is a trigger for you, please do what you need to do to take care of yourself.</a:t>
            </a:r>
          </a:p>
        </p:txBody>
      </p:sp>
    </p:spTree>
    <p:extLst>
      <p:ext uri="{BB962C8B-B14F-4D97-AF65-F5344CB8AC3E}">
        <p14:creationId xmlns:p14="http://schemas.microsoft.com/office/powerpoint/2010/main" val="740830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EA74DE92-C696-4501-B1C1-B99EEDF2CF72}"/>
              </a:ext>
            </a:extLst>
          </p:cNvPr>
          <p:cNvSpPr>
            <a:spLocks noGrp="1"/>
          </p:cNvSpPr>
          <p:nvPr>
            <p:ph type="title"/>
          </p:nvPr>
        </p:nvSpPr>
        <p:spPr>
          <a:xfrm>
            <a:off x="165259" y="62860"/>
            <a:ext cx="11533682" cy="1144429"/>
          </a:xfrm>
        </p:spPr>
        <p:txBody>
          <a:bodyPr>
            <a:normAutofit/>
          </a:bodyPr>
          <a:lstStyle/>
          <a:p>
            <a:r>
              <a:rPr lang="en-US" altLang="en-US" sz="5400" dirty="0">
                <a:solidFill>
                  <a:srgbClr val="FF0000"/>
                </a:solidFill>
                <a:latin typeface="Arial" panose="020B0604020202020204" pitchFamily="34" charset="0"/>
                <a:cs typeface="Arial" panose="020B0604020202020204" pitchFamily="34" charset="0"/>
              </a:rPr>
              <a:t>TEN-4-FACESp </a:t>
            </a:r>
            <a:r>
              <a:rPr lang="en-US" altLang="en-US" sz="5400" dirty="0">
                <a:solidFill>
                  <a:srgbClr val="002060"/>
                </a:solidFill>
                <a:latin typeface="Arial" panose="020B0604020202020204" pitchFamily="34" charset="0"/>
                <a:cs typeface="Arial" panose="020B0604020202020204" pitchFamily="34" charset="0"/>
              </a:rPr>
              <a:t>BRUISING RULE</a:t>
            </a:r>
          </a:p>
        </p:txBody>
      </p:sp>
      <p:sp>
        <p:nvSpPr>
          <p:cNvPr id="20483" name="Content Placeholder 2">
            <a:extLst>
              <a:ext uri="{FF2B5EF4-FFF2-40B4-BE49-F238E27FC236}">
                <a16:creationId xmlns:a16="http://schemas.microsoft.com/office/drawing/2014/main" id="{8AA0F4CE-CADA-45DD-AD36-A9F0644DEAF7}"/>
              </a:ext>
            </a:extLst>
          </p:cNvPr>
          <p:cNvSpPr>
            <a:spLocks noGrp="1"/>
          </p:cNvSpPr>
          <p:nvPr>
            <p:ph idx="1"/>
          </p:nvPr>
        </p:nvSpPr>
        <p:spPr>
          <a:xfrm>
            <a:off x="1021080" y="1370885"/>
            <a:ext cx="5074920" cy="4116229"/>
          </a:xfrm>
        </p:spPr>
        <p:txBody>
          <a:bodyPr>
            <a:normAutofit fontScale="85000" lnSpcReduction="20000"/>
          </a:bodyPr>
          <a:lstStyle/>
          <a:p>
            <a:pPr>
              <a:buFontTx/>
              <a:buNone/>
            </a:pPr>
            <a:r>
              <a:rPr lang="en-US" altLang="en-US" sz="2520" i="1" dirty="0">
                <a:solidFill>
                  <a:srgbClr val="002060"/>
                </a:solidFill>
                <a:latin typeface="Arial" panose="020B0604020202020204" pitchFamily="34" charset="0"/>
                <a:cs typeface="Arial" panose="020B0604020202020204" pitchFamily="34" charset="0"/>
              </a:rPr>
              <a:t>ANY</a:t>
            </a:r>
            <a:r>
              <a:rPr lang="en-US" altLang="en-US" sz="2520" dirty="0">
                <a:solidFill>
                  <a:srgbClr val="002060"/>
                </a:solidFill>
                <a:latin typeface="Arial" panose="020B0604020202020204" pitchFamily="34" charset="0"/>
                <a:cs typeface="Arial" panose="020B0604020202020204" pitchFamily="34" charset="0"/>
              </a:rPr>
              <a:t> bruising of the </a:t>
            </a:r>
          </a:p>
          <a:p>
            <a:r>
              <a:rPr lang="en-US" altLang="en-US" sz="2520" b="1" dirty="0">
                <a:solidFill>
                  <a:srgbClr val="FF0000"/>
                </a:solidFill>
                <a:latin typeface="Arial" panose="020B0604020202020204" pitchFamily="34" charset="0"/>
                <a:cs typeface="Arial" panose="020B0604020202020204" pitchFamily="34" charset="0"/>
              </a:rPr>
              <a:t>T</a:t>
            </a:r>
            <a:r>
              <a:rPr lang="en-US" altLang="en-US" sz="2520" b="1" dirty="0">
                <a:solidFill>
                  <a:srgbClr val="002060"/>
                </a:solidFill>
                <a:latin typeface="Arial" panose="020B0604020202020204" pitchFamily="34" charset="0"/>
                <a:cs typeface="Arial" panose="020B0604020202020204" pitchFamily="34" charset="0"/>
              </a:rPr>
              <a:t>ORSO</a:t>
            </a:r>
          </a:p>
          <a:p>
            <a:r>
              <a:rPr lang="en-US" altLang="en-US" sz="2520" b="1" dirty="0">
                <a:solidFill>
                  <a:srgbClr val="FF0000"/>
                </a:solidFill>
                <a:latin typeface="Arial" panose="020B0604020202020204" pitchFamily="34" charset="0"/>
                <a:cs typeface="Arial" panose="020B0604020202020204" pitchFamily="34" charset="0"/>
              </a:rPr>
              <a:t>E</a:t>
            </a:r>
            <a:r>
              <a:rPr lang="en-US" altLang="en-US" sz="2520" b="1" dirty="0">
                <a:solidFill>
                  <a:srgbClr val="002060"/>
                </a:solidFill>
                <a:latin typeface="Arial" panose="020B0604020202020204" pitchFamily="34" charset="0"/>
                <a:cs typeface="Arial" panose="020B0604020202020204" pitchFamily="34" charset="0"/>
              </a:rPr>
              <a:t>ARS</a:t>
            </a:r>
          </a:p>
          <a:p>
            <a:pPr>
              <a:buFontTx/>
              <a:buNone/>
            </a:pPr>
            <a:r>
              <a:rPr lang="en-US" altLang="en-US" sz="2520" b="1" dirty="0">
                <a:latin typeface="Arial" panose="020B0604020202020204" pitchFamily="34" charset="0"/>
                <a:cs typeface="Arial" panose="020B0604020202020204" pitchFamily="34" charset="0"/>
              </a:rPr>
              <a:t>	 or</a:t>
            </a:r>
          </a:p>
          <a:p>
            <a:r>
              <a:rPr lang="en-US" altLang="en-US" sz="2520" b="1" dirty="0">
                <a:solidFill>
                  <a:srgbClr val="FF0000"/>
                </a:solidFill>
                <a:latin typeface="Arial" panose="020B0604020202020204" pitchFamily="34" charset="0"/>
                <a:cs typeface="Arial" panose="020B0604020202020204" pitchFamily="34" charset="0"/>
              </a:rPr>
              <a:t>N</a:t>
            </a:r>
            <a:r>
              <a:rPr lang="en-US" altLang="en-US" sz="2520" b="1" dirty="0">
                <a:solidFill>
                  <a:srgbClr val="002060"/>
                </a:solidFill>
                <a:latin typeface="Arial" panose="020B0604020202020204" pitchFamily="34" charset="0"/>
                <a:cs typeface="Arial" panose="020B0604020202020204" pitchFamily="34" charset="0"/>
              </a:rPr>
              <a:t>ECK</a:t>
            </a:r>
            <a:r>
              <a:rPr lang="en-US" altLang="en-US" sz="2520" b="1" dirty="0">
                <a:latin typeface="Arial" panose="020B0604020202020204" pitchFamily="34" charset="0"/>
                <a:cs typeface="Arial" panose="020B0604020202020204" pitchFamily="34" charset="0"/>
              </a:rPr>
              <a:t> </a:t>
            </a:r>
          </a:p>
          <a:p>
            <a:pPr>
              <a:buFontTx/>
              <a:buNone/>
            </a:pPr>
            <a:r>
              <a:rPr lang="en-US" altLang="en-US" sz="2520" dirty="0">
                <a:solidFill>
                  <a:srgbClr val="002060"/>
                </a:solidFill>
                <a:latin typeface="Arial" panose="020B0604020202020204" pitchFamily="34" charset="0"/>
                <a:cs typeface="Arial" panose="020B0604020202020204" pitchFamily="34" charset="0"/>
              </a:rPr>
              <a:t>in a child 4 years of age or younger </a:t>
            </a:r>
          </a:p>
          <a:p>
            <a:pPr algn="ctr">
              <a:buFontTx/>
              <a:buNone/>
            </a:pPr>
            <a:r>
              <a:rPr lang="en-US" altLang="en-US" sz="2520" b="1" dirty="0">
                <a:solidFill>
                  <a:srgbClr val="002060"/>
                </a:solidFill>
                <a:latin typeface="Arial" panose="020B0604020202020204" pitchFamily="34" charset="0"/>
                <a:cs typeface="Arial" panose="020B0604020202020204" pitchFamily="34" charset="0"/>
              </a:rPr>
              <a:t>OR</a:t>
            </a:r>
          </a:p>
          <a:p>
            <a:pPr algn="ctr">
              <a:buFontTx/>
              <a:buNone/>
            </a:pPr>
            <a:r>
              <a:rPr lang="en-US" altLang="en-US" sz="2520" dirty="0">
                <a:solidFill>
                  <a:srgbClr val="002060"/>
                </a:solidFill>
                <a:latin typeface="Arial" panose="020B0604020202020204" pitchFamily="34" charset="0"/>
                <a:cs typeface="Arial" panose="020B0604020202020204" pitchFamily="34" charset="0"/>
              </a:rPr>
              <a:t>ANY bruising, ANYWHERE, </a:t>
            </a:r>
          </a:p>
          <a:p>
            <a:pPr algn="ctr">
              <a:buFontTx/>
              <a:buNone/>
            </a:pPr>
            <a:r>
              <a:rPr lang="en-US" altLang="en-US" sz="2520" dirty="0">
                <a:solidFill>
                  <a:srgbClr val="002060"/>
                </a:solidFill>
                <a:latin typeface="Arial" panose="020B0604020202020204" pitchFamily="34" charset="0"/>
                <a:cs typeface="Arial" panose="020B0604020202020204" pitchFamily="34" charset="0"/>
              </a:rPr>
              <a:t>on an infant who is</a:t>
            </a:r>
          </a:p>
          <a:p>
            <a:pPr algn="ctr">
              <a:lnSpc>
                <a:spcPct val="120000"/>
              </a:lnSpc>
              <a:buFontTx/>
              <a:buNone/>
            </a:pPr>
            <a:r>
              <a:rPr lang="en-US" altLang="en-US" sz="2520" b="1" u="sng" dirty="0">
                <a:solidFill>
                  <a:srgbClr val="002060"/>
                </a:solidFill>
                <a:latin typeface="Arial" panose="020B0604020202020204" pitchFamily="34" charset="0"/>
                <a:cs typeface="Arial" panose="020B0604020202020204" pitchFamily="34" charset="0"/>
              </a:rPr>
              <a:t>not independently mobile (or less than 4.99 months)</a:t>
            </a:r>
          </a:p>
        </p:txBody>
      </p:sp>
      <p:sp>
        <p:nvSpPr>
          <p:cNvPr id="20484" name="TextBox 3">
            <a:extLst>
              <a:ext uri="{FF2B5EF4-FFF2-40B4-BE49-F238E27FC236}">
                <a16:creationId xmlns:a16="http://schemas.microsoft.com/office/drawing/2014/main" id="{0130BC62-A1ED-4E17-8489-48732313E871}"/>
              </a:ext>
            </a:extLst>
          </p:cNvPr>
          <p:cNvSpPr txBox="1">
            <a:spLocks noChangeArrowheads="1"/>
          </p:cNvSpPr>
          <p:nvPr/>
        </p:nvSpPr>
        <p:spPr bwMode="auto">
          <a:xfrm>
            <a:off x="3901440" y="5766846"/>
            <a:ext cx="438912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80" dirty="0">
                <a:solidFill>
                  <a:srgbClr val="002060"/>
                </a:solidFill>
                <a:latin typeface="Arial" panose="020B0604020202020204" pitchFamily="34" charset="0"/>
                <a:cs typeface="Arial" panose="020B0604020202020204" pitchFamily="34" charset="0"/>
              </a:rPr>
              <a:t>Pierce et al. Validation of a Clinical Decision Rule to Predict Abuse in Young Children Based on Bruising Characteristics.  </a:t>
            </a:r>
            <a:r>
              <a:rPr lang="en-US" altLang="en-US" sz="1080" i="1" dirty="0">
                <a:solidFill>
                  <a:srgbClr val="002060"/>
                </a:solidFill>
                <a:latin typeface="Arial" panose="020B0604020202020204" pitchFamily="34" charset="0"/>
                <a:cs typeface="Arial" panose="020B0604020202020204" pitchFamily="34" charset="0"/>
              </a:rPr>
              <a:t>JAMA Network Open.  </a:t>
            </a:r>
            <a:r>
              <a:rPr lang="en-US" altLang="en-US" sz="1080" dirty="0">
                <a:solidFill>
                  <a:srgbClr val="002060"/>
                </a:solidFill>
                <a:latin typeface="Arial" panose="020B0604020202020204" pitchFamily="34" charset="0"/>
                <a:cs typeface="Arial" panose="020B0604020202020204" pitchFamily="34" charset="0"/>
              </a:rPr>
              <a:t>2021;4(4):e215832. </a:t>
            </a:r>
            <a:r>
              <a:rPr lang="en-US" altLang="en-US" sz="1080" dirty="0" err="1">
                <a:solidFill>
                  <a:srgbClr val="002060"/>
                </a:solidFill>
                <a:latin typeface="Arial" panose="020B0604020202020204" pitchFamily="34" charset="0"/>
                <a:cs typeface="Arial" panose="020B0604020202020204" pitchFamily="34" charset="0"/>
              </a:rPr>
              <a:t>doi</a:t>
            </a:r>
            <a:r>
              <a:rPr lang="en-US" altLang="en-US" sz="1080" dirty="0">
                <a:solidFill>
                  <a:srgbClr val="002060"/>
                </a:solidFill>
                <a:latin typeface="Arial" panose="020B0604020202020204" pitchFamily="34" charset="0"/>
                <a:cs typeface="Arial" panose="020B0604020202020204" pitchFamily="34" charset="0"/>
              </a:rPr>
              <a:t>: 10.1001/jamanetworkopen.2021.5832</a:t>
            </a:r>
            <a:endParaRPr lang="en-US" altLang="en-US" sz="1080" i="1" dirty="0">
              <a:solidFill>
                <a:srgbClr val="002060"/>
              </a:solidFill>
              <a:latin typeface="Arial" panose="020B0604020202020204" pitchFamily="34" charset="0"/>
              <a:cs typeface="Arial" panose="020B0604020202020204" pitchFamily="34" charset="0"/>
            </a:endParaRPr>
          </a:p>
        </p:txBody>
      </p:sp>
      <p:pic>
        <p:nvPicPr>
          <p:cNvPr id="20485" name="Picture 8" descr="hebner 001">
            <a:extLst>
              <a:ext uri="{FF2B5EF4-FFF2-40B4-BE49-F238E27FC236}">
                <a16:creationId xmlns:a16="http://schemas.microsoft.com/office/drawing/2014/main" id="{5EB19A0B-48F4-44AB-BF64-77E09F570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999" t="20000" r="22501" b="39999"/>
          <a:stretch>
            <a:fillRect/>
          </a:stretch>
        </p:blipFill>
        <p:spPr bwMode="auto">
          <a:xfrm>
            <a:off x="6816089" y="1350068"/>
            <a:ext cx="3043238" cy="146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4" descr="neckbruisesbs">
            <a:extLst>
              <a:ext uri="{FF2B5EF4-FFF2-40B4-BE49-F238E27FC236}">
                <a16:creationId xmlns:a16="http://schemas.microsoft.com/office/drawing/2014/main" id="{46127C96-2083-4549-B87B-35B96B39A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667" r="6000" b="2667"/>
          <a:stretch>
            <a:fillRect/>
          </a:stretch>
        </p:blipFill>
        <p:spPr bwMode="auto">
          <a:xfrm>
            <a:off x="6855535" y="2696546"/>
            <a:ext cx="2606040" cy="180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4" descr="Tingle, Garrett 004">
            <a:extLst>
              <a:ext uri="{FF2B5EF4-FFF2-40B4-BE49-F238E27FC236}">
                <a16:creationId xmlns:a16="http://schemas.microsoft.com/office/drawing/2014/main" id="{CA26D967-EE31-4F2D-8D3B-291F89E0BE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1176" t="36009" r="23529"/>
          <a:stretch>
            <a:fillRect/>
          </a:stretch>
        </p:blipFill>
        <p:spPr bwMode="auto">
          <a:xfrm>
            <a:off x="4514611" y="1172984"/>
            <a:ext cx="2417445"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DAB8053-ACA1-48AB-894E-2F217A98D5F2}"/>
              </a:ext>
            </a:extLst>
          </p:cNvPr>
          <p:cNvSpPr txBox="1"/>
          <p:nvPr/>
        </p:nvSpPr>
        <p:spPr>
          <a:xfrm>
            <a:off x="9859327" y="2932719"/>
            <a:ext cx="2175791" cy="2523768"/>
          </a:xfrm>
          <a:prstGeom prst="rect">
            <a:avLst/>
          </a:prstGeom>
          <a:noFill/>
        </p:spPr>
        <p:txBody>
          <a:bodyPr wrap="square" rtlCol="0">
            <a:spAutoFit/>
          </a:bodyPr>
          <a:lstStyle/>
          <a:p>
            <a:r>
              <a:rPr lang="en-US" sz="2000" b="1" dirty="0" err="1">
                <a:solidFill>
                  <a:srgbClr val="002060"/>
                </a:solidFill>
              </a:rPr>
              <a:t>FACESp</a:t>
            </a:r>
            <a:endParaRPr lang="en-US" sz="2000" b="1" dirty="0">
              <a:solidFill>
                <a:srgbClr val="002060"/>
              </a:solidFill>
            </a:endParaRPr>
          </a:p>
          <a:p>
            <a:pPr marL="285750" indent="-285750">
              <a:buFont typeface="Arial" panose="020B0604020202020204" pitchFamily="34" charset="0"/>
              <a:buChar char="•"/>
            </a:pPr>
            <a:r>
              <a:rPr lang="en-US" sz="2000" b="1" dirty="0">
                <a:solidFill>
                  <a:srgbClr val="002060"/>
                </a:solidFill>
              </a:rPr>
              <a:t>F</a:t>
            </a:r>
            <a:r>
              <a:rPr lang="en-US" sz="2000" dirty="0">
                <a:solidFill>
                  <a:srgbClr val="002060"/>
                </a:solidFill>
              </a:rPr>
              <a:t>renulum</a:t>
            </a:r>
          </a:p>
          <a:p>
            <a:pPr marL="285750" indent="-285750">
              <a:buFont typeface="Arial" panose="020B0604020202020204" pitchFamily="34" charset="0"/>
              <a:buChar char="•"/>
            </a:pPr>
            <a:r>
              <a:rPr lang="en-US" sz="2000" b="1" dirty="0">
                <a:solidFill>
                  <a:srgbClr val="002060"/>
                </a:solidFill>
              </a:rPr>
              <a:t>A</a:t>
            </a:r>
            <a:r>
              <a:rPr lang="en-US" sz="2000" dirty="0">
                <a:solidFill>
                  <a:srgbClr val="002060"/>
                </a:solidFill>
              </a:rPr>
              <a:t>ngle of the jaw</a:t>
            </a:r>
          </a:p>
          <a:p>
            <a:pPr marL="285750" indent="-285750">
              <a:buFont typeface="Arial" panose="020B0604020202020204" pitchFamily="34" charset="0"/>
              <a:buChar char="•"/>
            </a:pPr>
            <a:r>
              <a:rPr lang="en-US" sz="2000" b="1" dirty="0">
                <a:solidFill>
                  <a:srgbClr val="002060"/>
                </a:solidFill>
              </a:rPr>
              <a:t>C</a:t>
            </a:r>
            <a:r>
              <a:rPr lang="en-US" sz="2000" dirty="0">
                <a:solidFill>
                  <a:srgbClr val="002060"/>
                </a:solidFill>
              </a:rPr>
              <a:t>heeks (fleshy)</a:t>
            </a:r>
          </a:p>
          <a:p>
            <a:pPr marL="285750" indent="-285750">
              <a:buFont typeface="Arial" panose="020B0604020202020204" pitchFamily="34" charset="0"/>
              <a:buChar char="•"/>
            </a:pPr>
            <a:r>
              <a:rPr lang="en-US" sz="2000" b="1" dirty="0">
                <a:solidFill>
                  <a:srgbClr val="002060"/>
                </a:solidFill>
              </a:rPr>
              <a:t>E</a:t>
            </a:r>
            <a:r>
              <a:rPr lang="en-US" sz="2000" dirty="0">
                <a:solidFill>
                  <a:srgbClr val="002060"/>
                </a:solidFill>
              </a:rPr>
              <a:t>yelids</a:t>
            </a:r>
          </a:p>
          <a:p>
            <a:pPr marL="285750" indent="-285750">
              <a:buFont typeface="Arial" panose="020B0604020202020204" pitchFamily="34" charset="0"/>
              <a:buChar char="•"/>
            </a:pPr>
            <a:r>
              <a:rPr lang="en-US" sz="2000" b="1" dirty="0">
                <a:solidFill>
                  <a:srgbClr val="002060"/>
                </a:solidFill>
              </a:rPr>
              <a:t>S</a:t>
            </a:r>
            <a:r>
              <a:rPr lang="en-US" sz="2000" dirty="0">
                <a:solidFill>
                  <a:srgbClr val="002060"/>
                </a:solidFill>
              </a:rPr>
              <a:t>ubconjunctivae</a:t>
            </a:r>
          </a:p>
          <a:p>
            <a:pPr marL="285750" indent="-285750">
              <a:buFont typeface="Arial" panose="020B0604020202020204" pitchFamily="34" charset="0"/>
              <a:buChar char="•"/>
            </a:pPr>
            <a:r>
              <a:rPr lang="en-US" sz="2000" b="1" dirty="0">
                <a:solidFill>
                  <a:srgbClr val="002060"/>
                </a:solidFill>
              </a:rPr>
              <a:t>P</a:t>
            </a:r>
            <a:r>
              <a:rPr lang="en-US" sz="2000" dirty="0">
                <a:solidFill>
                  <a:srgbClr val="002060"/>
                </a:solidFill>
              </a:rPr>
              <a:t>atterned</a:t>
            </a:r>
          </a:p>
          <a:p>
            <a:pPr marL="285750" indent="-285750">
              <a:buFont typeface="Arial" panose="020B0604020202020204" pitchFamily="34" charset="0"/>
              <a:buChar char="•"/>
            </a:pP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3F36BD44-D7F6-48A5-BE83-444576FC4C3D}"/>
              </a:ext>
            </a:extLst>
          </p:cNvPr>
          <p:cNvSpPr>
            <a:spLocks noGrp="1"/>
          </p:cNvSpPr>
          <p:nvPr>
            <p:ph type="title"/>
          </p:nvPr>
        </p:nvSpPr>
        <p:spPr>
          <a:xfrm>
            <a:off x="4381500" y="0"/>
            <a:ext cx="3406140" cy="1144429"/>
          </a:xfrm>
        </p:spPr>
        <p:txBody>
          <a:bodyPr/>
          <a:lstStyle/>
          <a:p>
            <a:r>
              <a:rPr lang="en-US" altLang="en-US" b="1" dirty="0">
                <a:solidFill>
                  <a:srgbClr val="FF0000"/>
                </a:solidFill>
                <a:latin typeface="Arial" panose="020B0604020202020204" pitchFamily="34" charset="0"/>
                <a:cs typeface="Arial" panose="020B0604020202020204" pitchFamily="34" charset="0"/>
              </a:rPr>
              <a:t>T</a:t>
            </a:r>
            <a:r>
              <a:rPr lang="en-US" altLang="en-US" b="1" dirty="0">
                <a:solidFill>
                  <a:srgbClr val="002060"/>
                </a:solidFill>
                <a:latin typeface="Arial" panose="020B0604020202020204" pitchFamily="34" charset="0"/>
                <a:cs typeface="Arial" panose="020B0604020202020204" pitchFamily="34" charset="0"/>
              </a:rPr>
              <a:t>ORSO</a:t>
            </a:r>
          </a:p>
        </p:txBody>
      </p:sp>
      <p:pic>
        <p:nvPicPr>
          <p:cNvPr id="7" name="Content Placeholder 3" descr="Chicago 023.jpg">
            <a:extLst>
              <a:ext uri="{FF2B5EF4-FFF2-40B4-BE49-F238E27FC236}">
                <a16:creationId xmlns:a16="http://schemas.microsoft.com/office/drawing/2014/main" id="{4F24F7F6-3044-437B-AFD5-86DF7686AEE5}"/>
              </a:ext>
            </a:extLst>
          </p:cNvPr>
          <p:cNvPicPr>
            <a:picLocks noChangeAspect="1"/>
          </p:cNvPicPr>
          <p:nvPr/>
        </p:nvPicPr>
        <p:blipFill>
          <a:blip r:embed="rId3"/>
          <a:srcRect r="7942"/>
          <a:stretch>
            <a:fillRect/>
          </a:stretch>
        </p:blipFill>
        <p:spPr bwMode="auto">
          <a:xfrm>
            <a:off x="7108563" y="231458"/>
            <a:ext cx="3086100" cy="5023485"/>
          </a:xfrm>
          <a:prstGeom prst="rect">
            <a:avLst/>
          </a:prstGeom>
          <a:noFill/>
          <a:ln w="9525">
            <a:noFill/>
            <a:miter lim="800000"/>
            <a:headEnd/>
            <a:tailEnd/>
          </a:ln>
          <a:effectLst>
            <a:outerShdw blurRad="292100" dist="139700" dir="2700000" algn="tl" rotWithShape="0">
              <a:srgbClr val="333333">
                <a:alpha val="65000"/>
              </a:srgbClr>
            </a:outerShdw>
          </a:effectLst>
        </p:spPr>
      </p:pic>
      <p:pic>
        <p:nvPicPr>
          <p:cNvPr id="22532" name="Picture 5" descr="dianne10">
            <a:extLst>
              <a:ext uri="{FF2B5EF4-FFF2-40B4-BE49-F238E27FC236}">
                <a16:creationId xmlns:a16="http://schemas.microsoft.com/office/drawing/2014/main" id="{7688B656-387C-4D19-A7FA-7F00B47FF1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960" y="911542"/>
            <a:ext cx="4457700" cy="436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a:extLst>
              <a:ext uri="{FF2B5EF4-FFF2-40B4-BE49-F238E27FC236}">
                <a16:creationId xmlns:a16="http://schemas.microsoft.com/office/drawing/2014/main" id="{31D639E8-BDF4-4D36-B723-A209521F7FD7}"/>
              </a:ext>
            </a:extLst>
          </p:cNvPr>
          <p:cNvCxnSpPr/>
          <p:nvPr/>
        </p:nvCxnSpPr>
        <p:spPr>
          <a:xfrm>
            <a:off x="2650863" y="2261795"/>
            <a:ext cx="342900" cy="274320"/>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95D94CF-CF04-44DD-9891-157967D0CE61}"/>
              </a:ext>
            </a:extLst>
          </p:cNvPr>
          <p:cNvCxnSpPr/>
          <p:nvPr/>
        </p:nvCxnSpPr>
        <p:spPr>
          <a:xfrm rot="10800000" flipV="1">
            <a:off x="7840083" y="3028236"/>
            <a:ext cx="548640" cy="342900"/>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5B33DE0-0952-4E68-87EC-DED0CE95DFD4}"/>
              </a:ext>
            </a:extLst>
          </p:cNvPr>
          <p:cNvCxnSpPr/>
          <p:nvPr/>
        </p:nvCxnSpPr>
        <p:spPr>
          <a:xfrm rot="16200000" flipV="1">
            <a:off x="9172274" y="3438399"/>
            <a:ext cx="1577340" cy="960120"/>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B7BB358-00E7-4CEF-84C0-0974D7157664}"/>
              </a:ext>
            </a:extLst>
          </p:cNvPr>
          <p:cNvCxnSpPr/>
          <p:nvPr/>
        </p:nvCxnSpPr>
        <p:spPr>
          <a:xfrm rot="5400000" flipH="1" flipV="1">
            <a:off x="6952955" y="4089909"/>
            <a:ext cx="548640" cy="205740"/>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5D35E6DF-12B8-4E69-948A-93A02E20A016}"/>
              </a:ext>
            </a:extLst>
          </p:cNvPr>
          <p:cNvSpPr>
            <a:spLocks noGrp="1"/>
          </p:cNvSpPr>
          <p:nvPr>
            <p:ph type="title"/>
          </p:nvPr>
        </p:nvSpPr>
        <p:spPr>
          <a:xfrm>
            <a:off x="731332" y="140707"/>
            <a:ext cx="2606040" cy="1144429"/>
          </a:xfrm>
        </p:spPr>
        <p:txBody>
          <a:bodyPr/>
          <a:lstStyle/>
          <a:p>
            <a:r>
              <a:rPr lang="en-US" altLang="en-US" b="1" dirty="0">
                <a:solidFill>
                  <a:srgbClr val="FF0000"/>
                </a:solidFill>
                <a:latin typeface="Arial" panose="020B0604020202020204" pitchFamily="34" charset="0"/>
                <a:cs typeface="Arial" panose="020B0604020202020204" pitchFamily="34" charset="0"/>
              </a:rPr>
              <a:t>E</a:t>
            </a:r>
            <a:r>
              <a:rPr lang="en-US" altLang="en-US" b="1" dirty="0">
                <a:solidFill>
                  <a:srgbClr val="002060"/>
                </a:solidFill>
                <a:latin typeface="Arial" panose="020B0604020202020204" pitchFamily="34" charset="0"/>
                <a:cs typeface="Arial" panose="020B0604020202020204" pitchFamily="34" charset="0"/>
              </a:rPr>
              <a:t>ARS</a:t>
            </a:r>
          </a:p>
        </p:txBody>
      </p:sp>
      <p:pic>
        <p:nvPicPr>
          <p:cNvPr id="24579" name="Picture 6" descr="Chandler, Daniel, X081191463,K6136428_04">
            <a:extLst>
              <a:ext uri="{FF2B5EF4-FFF2-40B4-BE49-F238E27FC236}">
                <a16:creationId xmlns:a16="http://schemas.microsoft.com/office/drawing/2014/main" id="{97FD9926-1972-4BCB-8B8F-267FED03051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3658" t="15834" r="10556" b="8611"/>
          <a:stretch>
            <a:fillRect/>
          </a:stretch>
        </p:blipFill>
        <p:spPr>
          <a:xfrm>
            <a:off x="540304" y="1285136"/>
            <a:ext cx="4104799" cy="3703320"/>
          </a:xfrm>
        </p:spPr>
      </p:pic>
      <p:pic>
        <p:nvPicPr>
          <p:cNvPr id="24580" name="Picture 6" descr="IMG_3865">
            <a:extLst>
              <a:ext uri="{FF2B5EF4-FFF2-40B4-BE49-F238E27FC236}">
                <a16:creationId xmlns:a16="http://schemas.microsoft.com/office/drawing/2014/main" id="{B6F44A3C-B76E-4695-942B-FFE8EF707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897" t="21446" r="42308" b="38298"/>
          <a:stretch>
            <a:fillRect/>
          </a:stretch>
        </p:blipFill>
        <p:spPr bwMode="auto">
          <a:xfrm>
            <a:off x="3628405" y="2200372"/>
            <a:ext cx="5383530" cy="363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indoor&#10;&#10;Description automatically generated">
            <a:extLst>
              <a:ext uri="{FF2B5EF4-FFF2-40B4-BE49-F238E27FC236}">
                <a16:creationId xmlns:a16="http://schemas.microsoft.com/office/drawing/2014/main" id="{F8FDB5BA-5553-4319-8B44-43281D3D90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89" t="27119" r="38735" b="19881"/>
          <a:stretch/>
        </p:blipFill>
        <p:spPr>
          <a:xfrm>
            <a:off x="6563203" y="712922"/>
            <a:ext cx="4897465" cy="363474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C63A0D47-3B9C-41D4-BC77-507CF642B043}"/>
              </a:ext>
            </a:extLst>
          </p:cNvPr>
          <p:cNvSpPr>
            <a:spLocks noGrp="1"/>
          </p:cNvSpPr>
          <p:nvPr>
            <p:ph type="title"/>
          </p:nvPr>
        </p:nvSpPr>
        <p:spPr>
          <a:xfrm>
            <a:off x="1706880" y="137160"/>
            <a:ext cx="2034540" cy="1144429"/>
          </a:xfrm>
        </p:spPr>
        <p:txBody>
          <a:bodyPr/>
          <a:lstStyle/>
          <a:p>
            <a:endParaRPr lang="en-US" altLang="en-US" b="1">
              <a:latin typeface="Arial" panose="020B0604020202020204" pitchFamily="34" charset="0"/>
              <a:cs typeface="Arial" panose="020B0604020202020204" pitchFamily="34" charset="0"/>
            </a:endParaRPr>
          </a:p>
        </p:txBody>
      </p:sp>
      <p:sp>
        <p:nvSpPr>
          <p:cNvPr id="26627" name="TextBox 6">
            <a:extLst>
              <a:ext uri="{FF2B5EF4-FFF2-40B4-BE49-F238E27FC236}">
                <a16:creationId xmlns:a16="http://schemas.microsoft.com/office/drawing/2014/main" id="{AC738771-774D-4356-B57A-124C56582772}"/>
              </a:ext>
            </a:extLst>
          </p:cNvPr>
          <p:cNvSpPr txBox="1">
            <a:spLocks noChangeArrowheads="1"/>
          </p:cNvSpPr>
          <p:nvPr/>
        </p:nvSpPr>
        <p:spPr bwMode="auto">
          <a:xfrm>
            <a:off x="590774" y="186630"/>
            <a:ext cx="28803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5400" b="1" dirty="0">
                <a:solidFill>
                  <a:srgbClr val="FF0000"/>
                </a:solidFill>
                <a:latin typeface="Arial" panose="020B0604020202020204" pitchFamily="34" charset="0"/>
                <a:cs typeface="Arial" panose="020B0604020202020204" pitchFamily="34" charset="0"/>
              </a:rPr>
              <a:t>N</a:t>
            </a:r>
            <a:r>
              <a:rPr lang="en-US" altLang="en-US" sz="5400" b="1" dirty="0">
                <a:solidFill>
                  <a:srgbClr val="002060"/>
                </a:solidFill>
                <a:latin typeface="Arial" panose="020B0604020202020204" pitchFamily="34" charset="0"/>
                <a:cs typeface="Arial" panose="020B0604020202020204" pitchFamily="34" charset="0"/>
              </a:rPr>
              <a:t>ECK</a:t>
            </a:r>
          </a:p>
        </p:txBody>
      </p:sp>
      <p:pic>
        <p:nvPicPr>
          <p:cNvPr id="26628" name="Picture 13" descr="Christopher Allen 059">
            <a:extLst>
              <a:ext uri="{FF2B5EF4-FFF2-40B4-BE49-F238E27FC236}">
                <a16:creationId xmlns:a16="http://schemas.microsoft.com/office/drawing/2014/main" id="{E9ECEE45-A43B-4E72-83A4-CBB567BD9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425" r="19943" b="2681"/>
          <a:stretch>
            <a:fillRect/>
          </a:stretch>
        </p:blipFill>
        <p:spPr bwMode="auto">
          <a:xfrm>
            <a:off x="847524" y="1362147"/>
            <a:ext cx="4832033"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Content Placeholder 8">
            <a:extLst>
              <a:ext uri="{FF2B5EF4-FFF2-40B4-BE49-F238E27FC236}">
                <a16:creationId xmlns:a16="http://schemas.microsoft.com/office/drawing/2014/main" id="{244061E9-69A5-4A0D-B9A0-A504157278E8}"/>
              </a:ext>
            </a:extLst>
          </p:cNvPr>
          <p:cNvSpPr>
            <a:spLocks noGrp="1"/>
          </p:cNvSpPr>
          <p:nvPr>
            <p:ph idx="1"/>
          </p:nvPr>
        </p:nvSpPr>
        <p:spPr>
          <a:xfrm>
            <a:off x="2209800" y="5486400"/>
            <a:ext cx="731520" cy="610077"/>
          </a:xfrm>
        </p:spPr>
        <p:txBody>
          <a:bodyPr/>
          <a:lstStyle/>
          <a:p>
            <a:pPr>
              <a:buFontTx/>
              <a:buNone/>
            </a:pPr>
            <a:endParaRPr lang="en-US" altLang="en-US"/>
          </a:p>
        </p:txBody>
      </p:sp>
      <p:pic>
        <p:nvPicPr>
          <p:cNvPr id="26631" name="Content Placeholder 3" descr="Chicago 009.JPG">
            <a:extLst>
              <a:ext uri="{FF2B5EF4-FFF2-40B4-BE49-F238E27FC236}">
                <a16:creationId xmlns:a16="http://schemas.microsoft.com/office/drawing/2014/main" id="{4993558C-9D9B-42F7-B3FD-495315EE6AAB}"/>
              </a:ext>
            </a:extLst>
          </p:cNvPr>
          <p:cNvPicPr>
            <a:picLocks noChangeAspect="1"/>
          </p:cNvPicPr>
          <p:nvPr/>
        </p:nvPicPr>
        <p:blipFill>
          <a:blip r:embed="rId4">
            <a:extLst>
              <a:ext uri="{28A0092B-C50C-407E-A947-70E740481C1C}">
                <a14:useLocalDpi xmlns:a14="http://schemas.microsoft.com/office/drawing/2010/main" val="0"/>
              </a:ext>
            </a:extLst>
          </a:blip>
          <a:srcRect l="31667" t="28889" r="21667" b="26666"/>
          <a:stretch>
            <a:fillRect/>
          </a:stretch>
        </p:blipFill>
        <p:spPr bwMode="auto">
          <a:xfrm>
            <a:off x="5777304" y="1275708"/>
            <a:ext cx="5052060" cy="350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F61B1F8E-EFC0-41FD-970C-337B8474AF66}"/>
              </a:ext>
            </a:extLst>
          </p:cNvPr>
          <p:cNvCxnSpPr>
            <a:cxnSpLocks/>
          </p:cNvCxnSpPr>
          <p:nvPr/>
        </p:nvCxnSpPr>
        <p:spPr>
          <a:xfrm flipH="1">
            <a:off x="8303334" y="709374"/>
            <a:ext cx="881007" cy="14690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633" name="TextBox 3">
            <a:extLst>
              <a:ext uri="{FF2B5EF4-FFF2-40B4-BE49-F238E27FC236}">
                <a16:creationId xmlns:a16="http://schemas.microsoft.com/office/drawing/2014/main" id="{4F501E5F-6511-4E3A-9D1E-D6263454377C}"/>
              </a:ext>
            </a:extLst>
          </p:cNvPr>
          <p:cNvSpPr txBox="1">
            <a:spLocks noChangeArrowheads="1"/>
          </p:cNvSpPr>
          <p:nvPr/>
        </p:nvSpPr>
        <p:spPr bwMode="auto">
          <a:xfrm rot="465051">
            <a:off x="8078922" y="405732"/>
            <a:ext cx="342900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160" dirty="0">
                <a:latin typeface="Comic Sans MS" panose="030F0702030302020204" pitchFamily="66" charset="0"/>
              </a:rPr>
              <a:t>“Slept on a </a:t>
            </a:r>
            <a:r>
              <a:rPr lang="en-US" altLang="en-US" sz="2160" dirty="0" err="1">
                <a:latin typeface="Comic Sans MS" panose="030F0702030302020204" pitchFamily="66" charset="0"/>
              </a:rPr>
              <a:t>lego</a:t>
            </a:r>
            <a:r>
              <a:rPr lang="en-US" altLang="en-US" sz="2160" dirty="0">
                <a:latin typeface="Comic Sans MS" panose="030F0702030302020204" pitchFamily="66" charset="0"/>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8" name="Picture 8" descr="C:\Users\mlcurr03\AppData\Local\Microsoft\Windows\Temporary Internet Files\Content.IE5\NR45N8Y3\MC900442036[1].wmf">
            <a:extLst>
              <a:ext uri="{FF2B5EF4-FFF2-40B4-BE49-F238E27FC236}">
                <a16:creationId xmlns:a16="http://schemas.microsoft.com/office/drawing/2014/main" id="{2896CAFB-7884-4EEE-AFCD-F969B12308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3037" y="3788051"/>
            <a:ext cx="1112996" cy="1101580"/>
          </a:xfrm>
          <a:prstGeom prst="rect">
            <a:avLst/>
          </a:prstGeom>
          <a:noFill/>
          <a:effectLst>
            <a:glow rad="215900">
              <a:schemeClr val="accent1">
                <a:alpha val="12000"/>
              </a:schemeClr>
            </a:glow>
            <a:softEdge rad="12700"/>
          </a:effectLst>
          <a:extLst>
            <a:ext uri="{909E8E84-426E-40DD-AFC4-6F175D3DCCD1}">
              <a14:hiddenFill xmlns:a14="http://schemas.microsoft.com/office/drawing/2010/main">
                <a:solidFill>
                  <a:srgbClr val="FFFFFF"/>
                </a:solidFill>
              </a14:hiddenFill>
            </a:ext>
          </a:extLst>
        </p:spPr>
      </p:pic>
      <p:sp>
        <p:nvSpPr>
          <p:cNvPr id="14338" name="Title 1">
            <a:extLst>
              <a:ext uri="{FF2B5EF4-FFF2-40B4-BE49-F238E27FC236}">
                <a16:creationId xmlns:a16="http://schemas.microsoft.com/office/drawing/2014/main" id="{300FBB78-5E28-48EE-9236-64DD90428343}"/>
              </a:ext>
            </a:extLst>
          </p:cNvPr>
          <p:cNvSpPr>
            <a:spLocks noGrp="1"/>
          </p:cNvSpPr>
          <p:nvPr>
            <p:ph type="title"/>
          </p:nvPr>
        </p:nvSpPr>
        <p:spPr>
          <a:xfrm>
            <a:off x="322281" y="538958"/>
            <a:ext cx="10495878" cy="1144428"/>
          </a:xfrm>
        </p:spPr>
        <p:txBody>
          <a:bodyPr>
            <a:normAutofit fontScale="90000"/>
          </a:bodyPr>
          <a:lstStyle/>
          <a:p>
            <a:pPr>
              <a:defRPr/>
            </a:pPr>
            <a:r>
              <a:rPr lang="en-US" b="1" dirty="0">
                <a:solidFill>
                  <a:srgbClr val="002060"/>
                </a:solidFill>
                <a:latin typeface="Arial" pitchFamily="34" charset="0"/>
                <a:cs typeface="Arial" pitchFamily="34" charset="0"/>
              </a:rPr>
              <a:t>ANY Bruising, ANYWHERE, on a child who is not independently mobile (or less than 4.99 months)*</a:t>
            </a:r>
            <a:br>
              <a:rPr lang="en-US" sz="3600" dirty="0">
                <a:solidFill>
                  <a:srgbClr val="002060"/>
                </a:solidFill>
              </a:rPr>
            </a:br>
            <a:endParaRPr lang="en-US" sz="3600" dirty="0">
              <a:solidFill>
                <a:srgbClr val="002060"/>
              </a:solidFill>
            </a:endParaRPr>
          </a:p>
        </p:txBody>
      </p:sp>
      <p:pic>
        <p:nvPicPr>
          <p:cNvPr id="30724" name="Picture 4" descr="Noah Ault 023">
            <a:extLst>
              <a:ext uri="{FF2B5EF4-FFF2-40B4-BE49-F238E27FC236}">
                <a16:creationId xmlns:a16="http://schemas.microsoft.com/office/drawing/2014/main" id="{8766C793-1D7F-4DF1-8DF7-B37D21156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238" t="21446" r="33495" b="41684"/>
          <a:stretch>
            <a:fillRect/>
          </a:stretch>
        </p:blipFill>
        <p:spPr bwMode="auto">
          <a:xfrm>
            <a:off x="5610338" y="1394528"/>
            <a:ext cx="4069080" cy="22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descr="Mueller, Jeremiah Lynn  X081243898 K00007962038 003">
            <a:extLst>
              <a:ext uri="{FF2B5EF4-FFF2-40B4-BE49-F238E27FC236}">
                <a16:creationId xmlns:a16="http://schemas.microsoft.com/office/drawing/2014/main" id="{001B640E-050B-4FF9-886B-3050467B00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2962" t="26666" r="17593"/>
          <a:stretch>
            <a:fillRect/>
          </a:stretch>
        </p:blipFill>
        <p:spPr bwMode="auto">
          <a:xfrm>
            <a:off x="1889760" y="1982553"/>
            <a:ext cx="3680460"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2">
            <a:extLst>
              <a:ext uri="{FF2B5EF4-FFF2-40B4-BE49-F238E27FC236}">
                <a16:creationId xmlns:a16="http://schemas.microsoft.com/office/drawing/2014/main" id="{0F2BA114-2C5C-4B90-8E2B-7FEAAF058604}"/>
              </a:ext>
            </a:extLst>
          </p:cNvPr>
          <p:cNvSpPr txBox="1">
            <a:spLocks noChangeArrowheads="1"/>
          </p:cNvSpPr>
          <p:nvPr/>
        </p:nvSpPr>
        <p:spPr bwMode="auto">
          <a:xfrm>
            <a:off x="5809446" y="3783150"/>
            <a:ext cx="6172107" cy="156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80" b="1" i="1" dirty="0">
                <a:solidFill>
                  <a:srgbClr val="002060"/>
                </a:solidFill>
                <a:latin typeface="Arial" panose="020B0604020202020204" pitchFamily="34" charset="0"/>
                <a:cs typeface="Arial" panose="020B0604020202020204" pitchFamily="34" charset="0"/>
              </a:rPr>
              <a:t>*</a:t>
            </a:r>
            <a:r>
              <a:rPr lang="en-US" altLang="en-US" sz="2880" b="1" i="1" dirty="0">
                <a:latin typeface="Arial" panose="020B0604020202020204" pitchFamily="34" charset="0"/>
                <a:cs typeface="Arial" panose="020B0604020202020204" pitchFamily="34" charset="0"/>
              </a:rPr>
              <a:t>           </a:t>
            </a:r>
            <a:r>
              <a:rPr lang="en-US" altLang="en-US" sz="2880" b="1" i="1" dirty="0">
                <a:solidFill>
                  <a:srgbClr val="002060"/>
                </a:solidFill>
                <a:latin typeface="Arial" panose="020B0604020202020204" pitchFamily="34" charset="0"/>
                <a:cs typeface="Arial" panose="020B0604020202020204" pitchFamily="34" charset="0"/>
              </a:rPr>
              <a:t>Those Who Don’t Cruise 	      Rarely Bruise!</a:t>
            </a:r>
            <a:endParaRPr lang="en-US" altLang="en-US" sz="2160" b="1" i="1" dirty="0">
              <a:solidFill>
                <a:srgbClr val="002060"/>
              </a:solidFill>
            </a:endParaRPr>
          </a:p>
          <a:p>
            <a:pPr eaLnBrk="1" hangingPunct="1">
              <a:spcBef>
                <a:spcPct val="0"/>
              </a:spcBef>
              <a:buFontTx/>
              <a:buNone/>
            </a:pPr>
            <a:endParaRPr lang="en-US" altLang="en-US" sz="1260" dirty="0">
              <a:solidFill>
                <a:srgbClr val="002060"/>
              </a:solidFill>
              <a:latin typeface="Arial" panose="020B0604020202020204" pitchFamily="34" charset="0"/>
            </a:endParaRPr>
          </a:p>
          <a:p>
            <a:pPr eaLnBrk="1" hangingPunct="1">
              <a:spcBef>
                <a:spcPct val="0"/>
              </a:spcBef>
              <a:buFontTx/>
              <a:buNone/>
            </a:pPr>
            <a:r>
              <a:rPr lang="en-US" altLang="en-US" sz="1260" dirty="0">
                <a:solidFill>
                  <a:srgbClr val="002060"/>
                </a:solidFill>
                <a:latin typeface="Arial" panose="020B0604020202020204" pitchFamily="34" charset="0"/>
              </a:rPr>
              <a:t>Sugar, Taylor, Feldman et al. </a:t>
            </a:r>
            <a:r>
              <a:rPr lang="en-US" altLang="en-US" sz="1260" b="1" dirty="0">
                <a:solidFill>
                  <a:srgbClr val="002060"/>
                </a:solidFill>
                <a:latin typeface="Arial" panose="020B0604020202020204" pitchFamily="34" charset="0"/>
              </a:rPr>
              <a:t>Bruises in Infants and Toddlers:  </a:t>
            </a:r>
            <a:r>
              <a:rPr lang="en-US" altLang="en-US" sz="1260" b="1" i="1" dirty="0">
                <a:solidFill>
                  <a:srgbClr val="002060"/>
                </a:solidFill>
                <a:latin typeface="Arial" panose="020B0604020202020204" pitchFamily="34" charset="0"/>
              </a:rPr>
              <a:t>Those Who Don’t Cruise Rarely Bruise. </a:t>
            </a:r>
            <a:r>
              <a:rPr lang="en-US" altLang="en-US" sz="1260" dirty="0">
                <a:solidFill>
                  <a:srgbClr val="002060"/>
                </a:solidFill>
                <a:latin typeface="Arial" panose="020B0604020202020204" pitchFamily="34" charset="0"/>
              </a:rPr>
              <a:t>A</a:t>
            </a:r>
            <a:r>
              <a:rPr lang="nl-NL" altLang="en-US" sz="1260" dirty="0">
                <a:solidFill>
                  <a:srgbClr val="002060"/>
                </a:solidFill>
                <a:latin typeface="Arial" panose="020B0604020202020204" pitchFamily="34" charset="0"/>
              </a:rPr>
              <a:t>RCH PEDIATR ADOLESC MED/VOL 153, APR 1999.</a:t>
            </a:r>
            <a:endParaRPr lang="en-US" altLang="en-US" sz="1260" dirty="0">
              <a:solidFill>
                <a:srgbClr val="002060"/>
              </a:solidFill>
              <a:latin typeface="Arial" panose="020B0604020202020204" pitchFamily="34" charset="0"/>
            </a:endParaRPr>
          </a:p>
        </p:txBody>
      </p:sp>
      <p:cxnSp>
        <p:nvCxnSpPr>
          <p:cNvPr id="3" name="Straight Arrow Connector 2">
            <a:extLst>
              <a:ext uri="{FF2B5EF4-FFF2-40B4-BE49-F238E27FC236}">
                <a16:creationId xmlns:a16="http://schemas.microsoft.com/office/drawing/2014/main" id="{DDF92313-3412-476A-A285-C280D5782BF7}"/>
              </a:ext>
            </a:extLst>
          </p:cNvPr>
          <p:cNvCxnSpPr>
            <a:cxnSpLocks/>
          </p:cNvCxnSpPr>
          <p:nvPr/>
        </p:nvCxnSpPr>
        <p:spPr>
          <a:xfrm flipV="1">
            <a:off x="2339788" y="4410046"/>
            <a:ext cx="1390202" cy="25585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729" name="TextBox 3">
            <a:extLst>
              <a:ext uri="{FF2B5EF4-FFF2-40B4-BE49-F238E27FC236}">
                <a16:creationId xmlns:a16="http://schemas.microsoft.com/office/drawing/2014/main" id="{14E47706-9E2A-491B-9387-59352C3981AE}"/>
              </a:ext>
            </a:extLst>
          </p:cNvPr>
          <p:cNvSpPr txBox="1">
            <a:spLocks noChangeArrowheads="1"/>
          </p:cNvSpPr>
          <p:nvPr/>
        </p:nvSpPr>
        <p:spPr bwMode="auto">
          <a:xfrm rot="525958">
            <a:off x="760946" y="4676878"/>
            <a:ext cx="3909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dirty="0">
                <a:latin typeface="Comic Sans MS" panose="030F0702030302020204" pitchFamily="66" charset="0"/>
                <a:cs typeface="Arial" panose="020B0604020202020204" pitchFamily="34" charset="0"/>
              </a:rPr>
              <a:t>Blamed on car seat buckle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FBE6-7B9F-460B-947A-6D4489F94DDF}"/>
              </a:ext>
            </a:extLst>
          </p:cNvPr>
          <p:cNvSpPr>
            <a:spLocks noGrp="1"/>
          </p:cNvSpPr>
          <p:nvPr>
            <p:ph type="title"/>
          </p:nvPr>
        </p:nvSpPr>
        <p:spPr>
          <a:xfrm>
            <a:off x="320603" y="-90023"/>
            <a:ext cx="10515600" cy="1325563"/>
          </a:xfrm>
        </p:spPr>
        <p:txBody>
          <a:bodyPr/>
          <a:lstStyle/>
          <a:p>
            <a:r>
              <a:rPr lang="en-US" b="1" dirty="0">
                <a:solidFill>
                  <a:srgbClr val="002060"/>
                </a:solidFill>
                <a:latin typeface="Arial" panose="020B0604020202020204" pitchFamily="34" charset="0"/>
                <a:cs typeface="Arial" panose="020B0604020202020204" pitchFamily="34" charset="0"/>
              </a:rPr>
              <a:t>Frenulum</a:t>
            </a:r>
          </a:p>
        </p:txBody>
      </p:sp>
      <p:pic>
        <p:nvPicPr>
          <p:cNvPr id="7" name="Picture 6" descr="A picture containing person, indoor, baby&#10;&#10;Description automatically generated">
            <a:extLst>
              <a:ext uri="{FF2B5EF4-FFF2-40B4-BE49-F238E27FC236}">
                <a16:creationId xmlns:a16="http://schemas.microsoft.com/office/drawing/2014/main" id="{A06EA34A-878A-4A6D-9D02-A6540089F5E2}"/>
              </a:ext>
            </a:extLst>
          </p:cNvPr>
          <p:cNvPicPr>
            <a:picLocks noChangeAspect="1"/>
          </p:cNvPicPr>
          <p:nvPr/>
        </p:nvPicPr>
        <p:blipFill rotWithShape="1">
          <a:blip r:embed="rId3">
            <a:extLst>
              <a:ext uri="{28A0092B-C50C-407E-A947-70E740481C1C}">
                <a14:useLocalDpi xmlns:a14="http://schemas.microsoft.com/office/drawing/2010/main" val="0"/>
              </a:ext>
            </a:extLst>
          </a:blip>
          <a:srcRect l="44292" t="40310" r="44568" b="36744"/>
          <a:stretch/>
        </p:blipFill>
        <p:spPr>
          <a:xfrm>
            <a:off x="5061098" y="-813853"/>
            <a:ext cx="3622158" cy="4963703"/>
          </a:xfrm>
          <a:prstGeom prst="rect">
            <a:avLst/>
          </a:prstGeom>
        </p:spPr>
      </p:pic>
      <p:pic>
        <p:nvPicPr>
          <p:cNvPr id="8" name="Picture 4" descr="Torn frenulum1">
            <a:extLst>
              <a:ext uri="{FF2B5EF4-FFF2-40B4-BE49-F238E27FC236}">
                <a16:creationId xmlns:a16="http://schemas.microsoft.com/office/drawing/2014/main" id="{77EA8534-E11B-448F-A589-903256DE5C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831" t="10004" r="34156" b="7740"/>
          <a:stretch/>
        </p:blipFill>
        <p:spPr>
          <a:xfrm>
            <a:off x="107577" y="1608473"/>
            <a:ext cx="3309018" cy="3696967"/>
          </a:xfrm>
          <a:prstGeom prst="rect">
            <a:avLst/>
          </a:prstGeom>
        </p:spPr>
      </p:pic>
      <p:pic>
        <p:nvPicPr>
          <p:cNvPr id="3" name="Picture 2">
            <a:extLst>
              <a:ext uri="{FF2B5EF4-FFF2-40B4-BE49-F238E27FC236}">
                <a16:creationId xmlns:a16="http://schemas.microsoft.com/office/drawing/2014/main" id="{E1939F91-28DE-449B-B63B-BEDB755257AE}"/>
              </a:ext>
            </a:extLst>
          </p:cNvPr>
          <p:cNvPicPr>
            <a:picLocks noChangeAspect="1"/>
          </p:cNvPicPr>
          <p:nvPr/>
        </p:nvPicPr>
        <p:blipFill rotWithShape="1">
          <a:blip r:embed="rId5"/>
          <a:srcRect l="30650" t="6323" r="24603" b="13450"/>
          <a:stretch/>
        </p:blipFill>
        <p:spPr>
          <a:xfrm>
            <a:off x="8370116" y="318855"/>
            <a:ext cx="3622158" cy="4866709"/>
          </a:xfrm>
          <a:prstGeom prst="rect">
            <a:avLst/>
          </a:prstGeom>
        </p:spPr>
      </p:pic>
      <p:pic>
        <p:nvPicPr>
          <p:cNvPr id="5" name="Content Placeholder 4">
            <a:extLst>
              <a:ext uri="{FF2B5EF4-FFF2-40B4-BE49-F238E27FC236}">
                <a16:creationId xmlns:a16="http://schemas.microsoft.com/office/drawing/2014/main" id="{031A1723-32F8-4509-B733-D93747EE41B6}"/>
              </a:ext>
            </a:extLst>
          </p:cNvPr>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21542" t="32777" r="27717" b="9115"/>
          <a:stretch/>
        </p:blipFill>
        <p:spPr>
          <a:xfrm>
            <a:off x="3416595" y="2353235"/>
            <a:ext cx="4070416" cy="3101270"/>
          </a:xfrm>
        </p:spPr>
      </p:pic>
    </p:spTree>
    <p:extLst>
      <p:ext uri="{BB962C8B-B14F-4D97-AF65-F5344CB8AC3E}">
        <p14:creationId xmlns:p14="http://schemas.microsoft.com/office/powerpoint/2010/main" val="2439595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FBE6-7B9F-460B-947A-6D4489F94DDF}"/>
              </a:ext>
            </a:extLst>
          </p:cNvPr>
          <p:cNvSpPr>
            <a:spLocks noGrp="1"/>
          </p:cNvSpPr>
          <p:nvPr>
            <p:ph type="title"/>
          </p:nvPr>
        </p:nvSpPr>
        <p:spPr>
          <a:xfrm>
            <a:off x="320603" y="-90023"/>
            <a:ext cx="10515600" cy="1325563"/>
          </a:xfrm>
        </p:spPr>
        <p:txBody>
          <a:bodyPr/>
          <a:lstStyle/>
          <a:p>
            <a:r>
              <a:rPr lang="en-US" b="1" dirty="0">
                <a:solidFill>
                  <a:srgbClr val="002060"/>
                </a:solidFill>
                <a:latin typeface="Arial" panose="020B0604020202020204" pitchFamily="34" charset="0"/>
                <a:cs typeface="Arial" panose="020B0604020202020204" pitchFamily="34" charset="0"/>
              </a:rPr>
              <a:t>Frenulum</a:t>
            </a:r>
          </a:p>
        </p:txBody>
      </p:sp>
      <p:pic>
        <p:nvPicPr>
          <p:cNvPr id="9" name="Content Placeholder 8" descr="O:\Teaching Cases-Photographs\Frenulum tear\Bentley, Rakeem\Bentley, Rakeem JR EP01435683 014.jpg">
            <a:extLst>
              <a:ext uri="{FF2B5EF4-FFF2-40B4-BE49-F238E27FC236}">
                <a16:creationId xmlns:a16="http://schemas.microsoft.com/office/drawing/2014/main" id="{C4A406BF-FD1E-46BC-9E37-B3BAED6E90F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898" t="19402" r="51401" b="34691"/>
          <a:stretch>
            <a:fillRect/>
          </a:stretch>
        </p:blipFill>
        <p:spPr bwMode="auto">
          <a:xfrm>
            <a:off x="3435099" y="572758"/>
            <a:ext cx="5748090" cy="454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881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2">
            <a:extLst>
              <a:ext uri="{FF2B5EF4-FFF2-40B4-BE49-F238E27FC236}">
                <a16:creationId xmlns:a16="http://schemas.microsoft.com/office/drawing/2014/main" id="{919E395A-288C-4676-BA0A-794A53E48431}"/>
              </a:ext>
            </a:extLst>
          </p:cNvPr>
          <p:cNvSpPr>
            <a:spLocks noGrp="1"/>
          </p:cNvSpPr>
          <p:nvPr>
            <p:ph type="title"/>
          </p:nvPr>
        </p:nvSpPr>
        <p:spPr>
          <a:xfrm>
            <a:off x="288925" y="15498"/>
            <a:ext cx="7712075" cy="1243013"/>
          </a:xfrm>
        </p:spPr>
        <p:txBody>
          <a:bodyPr/>
          <a:lstStyle/>
          <a:p>
            <a:pPr>
              <a:defRPr/>
            </a:pPr>
            <a:r>
              <a:rPr lang="en-US" altLang="en-US" b="1" dirty="0">
                <a:solidFill>
                  <a:srgbClr val="003366"/>
                </a:solidFill>
                <a:latin typeface="Arial" panose="020B0604020202020204" pitchFamily="34" charset="0"/>
                <a:cs typeface="Arial" panose="020B0604020202020204" pitchFamily="34" charset="0"/>
              </a:rPr>
              <a:t>Angle of the Jaw</a:t>
            </a:r>
          </a:p>
        </p:txBody>
      </p:sp>
      <p:sp>
        <p:nvSpPr>
          <p:cNvPr id="49155" name="Content Placeholder 3">
            <a:extLst>
              <a:ext uri="{FF2B5EF4-FFF2-40B4-BE49-F238E27FC236}">
                <a16:creationId xmlns:a16="http://schemas.microsoft.com/office/drawing/2014/main" id="{CC9D37F1-213D-4A53-B4D5-E54AA14052D3}"/>
              </a:ext>
            </a:extLst>
          </p:cNvPr>
          <p:cNvSpPr>
            <a:spLocks noGrp="1"/>
          </p:cNvSpPr>
          <p:nvPr>
            <p:ph idx="1"/>
          </p:nvPr>
        </p:nvSpPr>
        <p:spPr>
          <a:xfrm>
            <a:off x="1981201" y="1905000"/>
            <a:ext cx="8183563" cy="4038600"/>
          </a:xfrm>
        </p:spPr>
        <p:txBody>
          <a:bodyPr/>
          <a:lstStyle/>
          <a:p>
            <a:pPr eaLnBrk="1" hangingPunct="1">
              <a:buFont typeface="Wingdings 2" panose="05020102010507070707" pitchFamily="18" charset="2"/>
              <a:buNone/>
            </a:pPr>
            <a:r>
              <a:rPr lang="en-US" altLang="en-US"/>
              <a:t> </a:t>
            </a:r>
          </a:p>
        </p:txBody>
      </p:sp>
      <p:sp>
        <p:nvSpPr>
          <p:cNvPr id="49156" name="Date Placeholder 1">
            <a:extLst>
              <a:ext uri="{FF2B5EF4-FFF2-40B4-BE49-F238E27FC236}">
                <a16:creationId xmlns:a16="http://schemas.microsoft.com/office/drawing/2014/main" id="{CBA21A46-3317-49BA-942C-BD89EA6F55B5}"/>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solidFill>
                <a:srgbClr val="FFFFFF"/>
              </a:solidFill>
            </a:endParaRPr>
          </a:p>
        </p:txBody>
      </p:sp>
      <p:pic>
        <p:nvPicPr>
          <p:cNvPr id="49157" name="Picture 5" descr="IMG_3877">
            <a:extLst>
              <a:ext uri="{FF2B5EF4-FFF2-40B4-BE49-F238E27FC236}">
                <a16:creationId xmlns:a16="http://schemas.microsoft.com/office/drawing/2014/main" id="{D99D4439-00C9-4A5E-83FC-40857E27E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118" y="3484112"/>
            <a:ext cx="3505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8">
            <a:extLst>
              <a:ext uri="{FF2B5EF4-FFF2-40B4-BE49-F238E27FC236}">
                <a16:creationId xmlns:a16="http://schemas.microsoft.com/office/drawing/2014/main" id="{8341E0C1-B8D7-4C0D-BB46-82925468DA2A}"/>
              </a:ext>
            </a:extLst>
          </p:cNvPr>
          <p:cNvSpPr>
            <a:spLocks noChangeArrowheads="1"/>
          </p:cNvSpPr>
          <p:nvPr/>
        </p:nvSpPr>
        <p:spPr bwMode="auto">
          <a:xfrm rot="1342561">
            <a:off x="4422312" y="3644807"/>
            <a:ext cx="1371600" cy="457200"/>
          </a:xfrm>
          <a:prstGeom prst="rect">
            <a:avLst/>
          </a:prstGeom>
          <a:solidFill>
            <a:schemeClr val="tx2"/>
          </a:solidFill>
          <a:ln w="9525">
            <a:solidFill>
              <a:schemeClr val="tx1"/>
            </a:solidFill>
            <a:miter lim="800000"/>
            <a:headEnd/>
            <a:tailEnd/>
          </a:ln>
        </p:spPr>
        <p:txBody>
          <a:bodyPr wrap="none" anchor="ct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100000"/>
              </a:lnSpc>
              <a:spcBef>
                <a:spcPct val="0"/>
              </a:spcBef>
              <a:spcAft>
                <a:spcPct val="0"/>
              </a:spcAft>
              <a:buClrTx/>
              <a:buSzTx/>
              <a:buFontTx/>
              <a:buNone/>
            </a:pPr>
            <a:endParaRPr lang="en-US" altLang="en-US" sz="1800">
              <a:solidFill>
                <a:schemeClr val="tx1"/>
              </a:solidFill>
              <a:latin typeface="Gill Sans MT" panose="020B0502020104020203" pitchFamily="34" charset="0"/>
              <a:cs typeface="Arial" panose="020B0604020202020204" pitchFamily="34" charset="0"/>
            </a:endParaRPr>
          </a:p>
        </p:txBody>
      </p:sp>
      <p:pic>
        <p:nvPicPr>
          <p:cNvPr id="49159" name="Picture 4" descr="neckbruisesbs">
            <a:extLst>
              <a:ext uri="{FF2B5EF4-FFF2-40B4-BE49-F238E27FC236}">
                <a16:creationId xmlns:a16="http://schemas.microsoft.com/office/drawing/2014/main" id="{2480C98F-E325-4889-9FC5-28F914BB3B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798" y="1119591"/>
            <a:ext cx="350520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7" descr="Christopher Allen 059">
            <a:extLst>
              <a:ext uri="{FF2B5EF4-FFF2-40B4-BE49-F238E27FC236}">
                <a16:creationId xmlns:a16="http://schemas.microsoft.com/office/drawing/2014/main" id="{6D4B5777-9897-4D9B-B753-21DF5BDE61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22" t="29489" r="27869" b="4213"/>
          <a:stretch>
            <a:fillRect/>
          </a:stretch>
        </p:blipFill>
        <p:spPr bwMode="auto">
          <a:xfrm>
            <a:off x="6095999" y="793750"/>
            <a:ext cx="41148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6" descr="IMG_3904">
            <a:extLst>
              <a:ext uri="{FF2B5EF4-FFF2-40B4-BE49-F238E27FC236}">
                <a16:creationId xmlns:a16="http://schemas.microsoft.com/office/drawing/2014/main" id="{0409786C-7AA1-4C66-90C8-8621323EA9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15703"/>
          <a:stretch>
            <a:fillRect/>
          </a:stretch>
        </p:blipFill>
        <p:spPr bwMode="auto">
          <a:xfrm>
            <a:off x="6629402" y="3665055"/>
            <a:ext cx="3712446"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Text Box 9">
            <a:extLst>
              <a:ext uri="{FF2B5EF4-FFF2-40B4-BE49-F238E27FC236}">
                <a16:creationId xmlns:a16="http://schemas.microsoft.com/office/drawing/2014/main" id="{9E968623-64CA-47EC-A16A-652BF3FC5D55}"/>
              </a:ext>
            </a:extLst>
          </p:cNvPr>
          <p:cNvSpPr txBox="1">
            <a:spLocks noChangeArrowheads="1"/>
          </p:cNvSpPr>
          <p:nvPr/>
        </p:nvSpPr>
        <p:spPr bwMode="auto">
          <a:xfrm>
            <a:off x="6705596" y="3199426"/>
            <a:ext cx="4724400" cy="36988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eaLnBrk="1" hangingPunct="1">
              <a:lnSpc>
                <a:spcPct val="100000"/>
              </a:lnSpc>
              <a:spcBef>
                <a:spcPct val="50000"/>
              </a:spcBef>
              <a:spcAft>
                <a:spcPct val="0"/>
              </a:spcAft>
              <a:buClrTx/>
              <a:buSzTx/>
              <a:buFontTx/>
              <a:buNone/>
            </a:pPr>
            <a:r>
              <a:rPr lang="en-US" altLang="en-US" sz="1800" dirty="0">
                <a:solidFill>
                  <a:schemeClr val="tx1"/>
                </a:solidFill>
                <a:latin typeface="Gill Sans MT" panose="020B0502020104020203" pitchFamily="34" charset="0"/>
                <a:cs typeface="Arial" panose="020B0604020202020204" pitchFamily="34" charset="0"/>
              </a:rPr>
              <a:t>All three are victims of abusive head injury</a:t>
            </a:r>
          </a:p>
        </p:txBody>
      </p:sp>
      <p:sp>
        <p:nvSpPr>
          <p:cNvPr id="3" name="Footer Placeholder 2">
            <a:extLst>
              <a:ext uri="{FF2B5EF4-FFF2-40B4-BE49-F238E27FC236}">
                <a16:creationId xmlns:a16="http://schemas.microsoft.com/office/drawing/2014/main" id="{89A4B4D4-04D7-4C1F-A620-68DFEA23AFD7}"/>
              </a:ext>
            </a:extLst>
          </p:cNvPr>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631376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ctrTitle"/>
          </p:nvPr>
        </p:nvSpPr>
        <p:spPr>
          <a:xfrm>
            <a:off x="1946365" y="-117565"/>
            <a:ext cx="7217771" cy="1051560"/>
          </a:xfrm>
        </p:spPr>
        <p:txBody>
          <a:bodyPr vert="horz" lIns="0" tIns="0" rIns="0" bIns="0" rtlCol="0" anchor="b">
            <a:normAutofit fontScale="90000"/>
          </a:bodyPr>
          <a:lstStyle/>
          <a:p>
            <a:pPr algn="l" eaLnBrk="1" hangingPunct="1">
              <a:lnSpc>
                <a:spcPct val="95000"/>
              </a:lnSpc>
            </a:pPr>
            <a:r>
              <a:rPr lang="en-US" altLang="en-US" sz="4400" b="1" dirty="0">
                <a:solidFill>
                  <a:srgbClr val="000000"/>
                </a:solidFill>
                <a:latin typeface="Arial" panose="020B0604020202020204" pitchFamily="34" charset="0"/>
              </a:rPr>
              <a:t>The Evolution of Terminology</a:t>
            </a:r>
          </a:p>
        </p:txBody>
      </p:sp>
      <p:sp>
        <p:nvSpPr>
          <p:cNvPr id="12291" name="Rectangle 2"/>
          <p:cNvSpPr>
            <a:spLocks noGrp="1" noChangeArrowheads="1"/>
          </p:cNvSpPr>
          <p:nvPr>
            <p:ph type="subTitle" idx="1"/>
          </p:nvPr>
        </p:nvSpPr>
        <p:spPr>
          <a:xfrm>
            <a:off x="3334838" y="1100545"/>
            <a:ext cx="5829300" cy="4436269"/>
          </a:xfrm>
        </p:spPr>
        <p:txBody>
          <a:bodyPr vert="horz" lIns="0" tIns="0" rIns="0" bIns="0" rtlCol="0">
            <a:normAutofit/>
          </a:bodyPr>
          <a:lstStyle/>
          <a:p>
            <a:pPr lvl="1" indent="-308610" algn="l">
              <a:lnSpc>
                <a:spcPct val="95000"/>
              </a:lnSpc>
              <a:spcBef>
                <a:spcPct val="0"/>
              </a:spcBef>
              <a:spcAft>
                <a:spcPts val="540"/>
              </a:spcAft>
              <a:buClr>
                <a:srgbClr val="000000"/>
              </a:buClr>
              <a:buFont typeface="Arial" panose="020B0604020202020204" pitchFamily="34" charset="0"/>
              <a:buChar char="•"/>
            </a:pPr>
            <a:endParaRPr lang="en-US" altLang="en-US" dirty="0">
              <a:solidFill>
                <a:srgbClr val="000000"/>
              </a:solidFill>
              <a:latin typeface="Arial" panose="020B0604020202020204" pitchFamily="34" charset="0"/>
              <a:cs typeface="Arial" panose="020B0604020202020204" pitchFamily="34" charset="0"/>
            </a:endParaRPr>
          </a:p>
          <a:p>
            <a:pPr lvl="1" indent="-308610" algn="l">
              <a:lnSpc>
                <a:spcPct val="95000"/>
              </a:lnSpc>
              <a:spcBef>
                <a:spcPct val="0"/>
              </a:spcBef>
              <a:spcAft>
                <a:spcPts val="540"/>
              </a:spcAft>
              <a:buClr>
                <a:srgbClr val="000000"/>
              </a:buClr>
              <a:buFont typeface="Arial" panose="020B0604020202020204" pitchFamily="34" charset="0"/>
              <a:buChar char="•"/>
            </a:pPr>
            <a:r>
              <a:rPr lang="en-US" altLang="en-US" sz="2800" dirty="0" err="1">
                <a:solidFill>
                  <a:srgbClr val="000000"/>
                </a:solidFill>
                <a:latin typeface="Arial" panose="020B0604020202020204" pitchFamily="34" charset="0"/>
                <a:cs typeface="Arial" panose="020B0604020202020204" pitchFamily="34" charset="0"/>
              </a:rPr>
              <a:t>Nonaccidental</a:t>
            </a:r>
            <a:r>
              <a:rPr lang="en-US" altLang="en-US" sz="2800" dirty="0">
                <a:solidFill>
                  <a:srgbClr val="000000"/>
                </a:solidFill>
                <a:latin typeface="Arial" panose="020B0604020202020204" pitchFamily="34" charset="0"/>
                <a:cs typeface="Arial" panose="020B0604020202020204" pitchFamily="34" charset="0"/>
              </a:rPr>
              <a:t> trauma</a:t>
            </a:r>
            <a:endParaRPr lang="en-US" altLang="en-US" sz="2800" dirty="0">
              <a:latin typeface="Arial" panose="020B0604020202020204" pitchFamily="34" charset="0"/>
              <a:cs typeface="Arial" panose="020B0604020202020204" pitchFamily="34" charset="0"/>
            </a:endParaRPr>
          </a:p>
          <a:p>
            <a:pPr lvl="1" indent="-308610" algn="l">
              <a:lnSpc>
                <a:spcPct val="95000"/>
              </a:lnSpc>
              <a:spcBef>
                <a:spcPct val="0"/>
              </a:spcBef>
              <a:spcAft>
                <a:spcPts val="54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Inflicted </a:t>
            </a:r>
            <a:r>
              <a:rPr lang="en-US" altLang="en-US" sz="2800" dirty="0" err="1">
                <a:solidFill>
                  <a:srgbClr val="000000"/>
                </a:solidFill>
                <a:latin typeface="Arial" panose="020B0604020202020204" pitchFamily="34" charset="0"/>
                <a:cs typeface="Arial" panose="020B0604020202020204" pitchFamily="34" charset="0"/>
              </a:rPr>
              <a:t>neurotrauma</a:t>
            </a:r>
            <a:endParaRPr lang="en-US" altLang="en-US" sz="2800" dirty="0">
              <a:latin typeface="Arial" panose="020B0604020202020204" pitchFamily="34" charset="0"/>
              <a:cs typeface="Arial" panose="020B0604020202020204" pitchFamily="34" charset="0"/>
            </a:endParaRPr>
          </a:p>
          <a:p>
            <a:pPr lvl="1" indent="-308610" algn="l">
              <a:lnSpc>
                <a:spcPct val="95000"/>
              </a:lnSpc>
              <a:spcBef>
                <a:spcPct val="0"/>
              </a:spcBef>
              <a:spcAft>
                <a:spcPts val="54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Inflicted head injury</a:t>
            </a:r>
            <a:endParaRPr lang="en-US" altLang="en-US" sz="2800" dirty="0">
              <a:latin typeface="Arial" panose="020B0604020202020204" pitchFamily="34" charset="0"/>
              <a:cs typeface="Arial" panose="020B0604020202020204" pitchFamily="34" charset="0"/>
            </a:endParaRPr>
          </a:p>
          <a:p>
            <a:pPr lvl="1" indent="-308610" algn="l">
              <a:lnSpc>
                <a:spcPct val="95000"/>
              </a:lnSpc>
              <a:spcBef>
                <a:spcPct val="0"/>
              </a:spcBef>
              <a:spcAft>
                <a:spcPts val="54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Shaken Baby Syndrome</a:t>
            </a:r>
            <a:endParaRPr lang="en-US" altLang="en-US" sz="2800" dirty="0">
              <a:latin typeface="Arial" panose="020B0604020202020204" pitchFamily="34" charset="0"/>
              <a:cs typeface="Arial" panose="020B0604020202020204" pitchFamily="34" charset="0"/>
            </a:endParaRPr>
          </a:p>
          <a:p>
            <a:pPr lvl="1" indent="-308610" algn="l">
              <a:lnSpc>
                <a:spcPct val="95000"/>
              </a:lnSpc>
              <a:spcBef>
                <a:spcPct val="0"/>
              </a:spcBef>
              <a:spcAft>
                <a:spcPts val="54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Shaken-Impact Syndrome</a:t>
            </a:r>
          </a:p>
          <a:p>
            <a:pPr marL="148590" lvl="1" algn="l">
              <a:lnSpc>
                <a:spcPct val="95000"/>
              </a:lnSpc>
              <a:spcBef>
                <a:spcPct val="0"/>
              </a:spcBef>
              <a:spcAft>
                <a:spcPts val="540"/>
              </a:spcAft>
              <a:buClr>
                <a:srgbClr val="000000"/>
              </a:buClr>
            </a:pPr>
            <a:endParaRPr lang="en-US" altLang="en-US" sz="2800" dirty="0">
              <a:solidFill>
                <a:srgbClr val="000000"/>
              </a:solidFill>
              <a:latin typeface="Arial" panose="020B0604020202020204" pitchFamily="34" charset="0"/>
              <a:cs typeface="Arial" panose="020B0604020202020204" pitchFamily="34" charset="0"/>
            </a:endParaRPr>
          </a:p>
          <a:p>
            <a:pPr lvl="1" indent="-308610" algn="l">
              <a:lnSpc>
                <a:spcPct val="95000"/>
              </a:lnSpc>
              <a:spcBef>
                <a:spcPct val="0"/>
              </a:spcBef>
              <a:spcAft>
                <a:spcPts val="540"/>
              </a:spcAft>
              <a:buClr>
                <a:srgbClr val="FF0000"/>
              </a:buClr>
              <a:buFontTx/>
              <a:buChar char="•"/>
            </a:pPr>
            <a:r>
              <a:rPr lang="en-US" altLang="en-US" sz="2800" dirty="0">
                <a:solidFill>
                  <a:srgbClr val="FF0000"/>
                </a:solidFill>
                <a:latin typeface="Arial" panose="020B0604020202020204" pitchFamily="34" charset="0"/>
                <a:cs typeface="Arial" panose="020B0604020202020204" pitchFamily="34" charset="0"/>
              </a:rPr>
              <a:t>Abusive Head Trauma</a:t>
            </a:r>
            <a:endParaRPr lang="en-US" altLang="en-US" sz="2800" dirty="0">
              <a:latin typeface="Arial" panose="020B0604020202020204" pitchFamily="34" charset="0"/>
              <a:cs typeface="Arial" panose="020B0604020202020204" pitchFamily="34" charset="0"/>
            </a:endParaRP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799" y="3963414"/>
            <a:ext cx="310039" cy="101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1014548" y="3631387"/>
            <a:ext cx="1920240" cy="122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5000"/>
              </a:lnSpc>
              <a:spcBef>
                <a:spcPct val="0"/>
              </a:spcBef>
              <a:buFontTx/>
              <a:buNone/>
            </a:pPr>
            <a:r>
              <a:rPr lang="en-US" altLang="en-US" sz="2790" dirty="0">
                <a:solidFill>
                  <a:srgbClr val="000000"/>
                </a:solidFill>
                <a:latin typeface="Arial" panose="020B0604020202020204" pitchFamily="34" charset="0"/>
              </a:rPr>
              <a:t>Preferred terminology</a:t>
            </a:r>
          </a:p>
          <a:p>
            <a:pPr algn="ctr" eaLnBrk="1" hangingPunct="1">
              <a:lnSpc>
                <a:spcPct val="95000"/>
              </a:lnSpc>
              <a:spcBef>
                <a:spcPct val="0"/>
              </a:spcBef>
              <a:buFontTx/>
              <a:buNone/>
            </a:pPr>
            <a:r>
              <a:rPr lang="en-US" altLang="en-US" sz="2790" dirty="0">
                <a:solidFill>
                  <a:srgbClr val="000000"/>
                </a:solidFill>
                <a:latin typeface="Arial" panose="020B0604020202020204" pitchFamily="34" charset="0"/>
              </a:rPr>
              <a:t>since 2009</a:t>
            </a:r>
          </a:p>
        </p:txBody>
      </p:sp>
      <p:pic>
        <p:nvPicPr>
          <p:cNvPr id="7" name="Picture 6" descr="C:\Users\forensics\AppData\Local\Microsoft\Windows\Temporary Internet Files\Content.IE5\O38CNP81\MP90030961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78598">
            <a:off x="8784068" y="2310616"/>
            <a:ext cx="28273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454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A26E-65B3-4B4D-99BE-A2E99CDF6C0E}"/>
              </a:ext>
            </a:extLst>
          </p:cNvPr>
          <p:cNvSpPr>
            <a:spLocks noGrp="1"/>
          </p:cNvSpPr>
          <p:nvPr>
            <p:ph type="title"/>
          </p:nvPr>
        </p:nvSpPr>
        <p:spPr>
          <a:xfrm>
            <a:off x="838200" y="365125"/>
            <a:ext cx="10515600" cy="1017361"/>
          </a:xfrm>
        </p:spPr>
        <p:txBody>
          <a:bodyPr anchor="ctr">
            <a:normAutofit/>
          </a:bodyPr>
          <a:lstStyle/>
          <a:p>
            <a:r>
              <a:rPr lang="en-US" b="1" dirty="0">
                <a:solidFill>
                  <a:srgbClr val="002060"/>
                </a:solidFill>
                <a:latin typeface="Arial" panose="020B0604020202020204" pitchFamily="34" charset="0"/>
                <a:cs typeface="Arial" panose="020B0604020202020204" pitchFamily="34" charset="0"/>
              </a:rPr>
              <a:t>Cheek (fleshy)</a:t>
            </a:r>
          </a:p>
        </p:txBody>
      </p:sp>
      <p:pic>
        <p:nvPicPr>
          <p:cNvPr id="5" name="Content Placeholder 4">
            <a:extLst>
              <a:ext uri="{FF2B5EF4-FFF2-40B4-BE49-F238E27FC236}">
                <a16:creationId xmlns:a16="http://schemas.microsoft.com/office/drawing/2014/main" id="{A8BF9F43-D44C-43B2-B2CC-4E7B3CF1448E}"/>
              </a:ext>
            </a:extLst>
          </p:cNvPr>
          <p:cNvPicPr>
            <a:picLocks noGrp="1" noChangeAspect="1"/>
          </p:cNvPicPr>
          <p:nvPr>
            <p:ph sz="half" idx="1"/>
          </p:nvPr>
        </p:nvPicPr>
        <p:blipFill>
          <a:blip r:embed="rId3"/>
          <a:stretch>
            <a:fillRect/>
          </a:stretch>
        </p:blipFill>
        <p:spPr>
          <a:xfrm>
            <a:off x="838200" y="1647721"/>
            <a:ext cx="5181600" cy="3521284"/>
          </a:xfrm>
          <a:prstGeom prst="rect">
            <a:avLst/>
          </a:prstGeom>
        </p:spPr>
      </p:pic>
      <p:pic>
        <p:nvPicPr>
          <p:cNvPr id="4" name="Picture 12" descr="Image result for forehead bruise african american">
            <a:extLst>
              <a:ext uri="{FF2B5EF4-FFF2-40B4-BE49-F238E27FC236}">
                <a16:creationId xmlns:a16="http://schemas.microsoft.com/office/drawing/2014/main" id="{91D9EFA7-943E-4009-9F9F-5EE84104F0E7}"/>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32123" r="1" b="17578"/>
          <a:stretch/>
        </p:blipFill>
        <p:spPr bwMode="auto">
          <a:xfrm>
            <a:off x="6172202" y="1073550"/>
            <a:ext cx="5181600" cy="39165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D65FEB0-8B6C-4291-9E14-3FCEB6DB3639}"/>
              </a:ext>
            </a:extLst>
          </p:cNvPr>
          <p:cNvSpPr/>
          <p:nvPr/>
        </p:nvSpPr>
        <p:spPr>
          <a:xfrm>
            <a:off x="1826277" y="2867187"/>
            <a:ext cx="2110291" cy="5618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322423" y="1647721"/>
            <a:ext cx="2690948" cy="572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583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313ABD-D1F6-4155-B0C3-548B47BD7B2E}"/>
              </a:ext>
            </a:extLst>
          </p:cNvPr>
          <p:cNvPicPr>
            <a:picLocks noChangeAspect="1"/>
          </p:cNvPicPr>
          <p:nvPr/>
        </p:nvPicPr>
        <p:blipFill rotWithShape="1">
          <a:blip r:embed="rId3"/>
          <a:srcRect l="3917" t="34009" r="74143" b="33128"/>
          <a:stretch/>
        </p:blipFill>
        <p:spPr>
          <a:xfrm>
            <a:off x="2110048" y="1393178"/>
            <a:ext cx="3861584" cy="3861584"/>
          </a:xfrm>
          <a:prstGeom prst="rect">
            <a:avLst/>
          </a:prstGeom>
        </p:spPr>
      </p:pic>
      <p:sp>
        <p:nvSpPr>
          <p:cNvPr id="2" name="Title 1">
            <a:extLst>
              <a:ext uri="{FF2B5EF4-FFF2-40B4-BE49-F238E27FC236}">
                <a16:creationId xmlns:a16="http://schemas.microsoft.com/office/drawing/2014/main" id="{4AA199B3-3B5C-4754-B3CC-9185C56176E3}"/>
              </a:ext>
            </a:extLst>
          </p:cNvPr>
          <p:cNvSpPr>
            <a:spLocks noGrp="1"/>
          </p:cNvSpPr>
          <p:nvPr>
            <p:ph type="title"/>
          </p:nvPr>
        </p:nvSpPr>
        <p:spPr>
          <a:xfrm>
            <a:off x="367553" y="0"/>
            <a:ext cx="10515600" cy="1325563"/>
          </a:xfrm>
        </p:spPr>
        <p:txBody>
          <a:bodyPr/>
          <a:lstStyle/>
          <a:p>
            <a:r>
              <a:rPr lang="en-US" b="1" dirty="0">
                <a:solidFill>
                  <a:srgbClr val="002060"/>
                </a:solidFill>
                <a:latin typeface="Arial" panose="020B0604020202020204" pitchFamily="34" charset="0"/>
                <a:cs typeface="Arial" panose="020B0604020202020204" pitchFamily="34" charset="0"/>
              </a:rPr>
              <a:t>Eyelids</a:t>
            </a:r>
          </a:p>
        </p:txBody>
      </p:sp>
      <p:pic>
        <p:nvPicPr>
          <p:cNvPr id="5" name="Content Placeholder 4">
            <a:extLst>
              <a:ext uri="{FF2B5EF4-FFF2-40B4-BE49-F238E27FC236}">
                <a16:creationId xmlns:a16="http://schemas.microsoft.com/office/drawing/2014/main" id="{A2143E52-4206-4C93-9627-D1423B5FFE5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8724" t="38326" r="35372" b="18072"/>
          <a:stretch/>
        </p:blipFill>
        <p:spPr>
          <a:xfrm>
            <a:off x="6469174" y="-234366"/>
            <a:ext cx="2998998" cy="5489128"/>
          </a:xfrm>
        </p:spPr>
      </p:pic>
    </p:spTree>
    <p:extLst>
      <p:ext uri="{BB962C8B-B14F-4D97-AF65-F5344CB8AC3E}">
        <p14:creationId xmlns:p14="http://schemas.microsoft.com/office/powerpoint/2010/main" val="1076655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99B3-3B5C-4754-B3CC-9185C56176E3}"/>
              </a:ext>
            </a:extLst>
          </p:cNvPr>
          <p:cNvSpPr>
            <a:spLocks noGrp="1"/>
          </p:cNvSpPr>
          <p:nvPr>
            <p:ph type="title"/>
          </p:nvPr>
        </p:nvSpPr>
        <p:spPr>
          <a:xfrm>
            <a:off x="174812" y="0"/>
            <a:ext cx="10340788" cy="1325563"/>
          </a:xfrm>
        </p:spPr>
        <p:txBody>
          <a:bodyPr>
            <a:normAutofit/>
          </a:bodyPr>
          <a:lstStyle/>
          <a:p>
            <a:r>
              <a:rPr lang="en-US" sz="4000" b="1" dirty="0">
                <a:solidFill>
                  <a:srgbClr val="002060"/>
                </a:solidFill>
                <a:latin typeface="Arial" panose="020B0604020202020204" pitchFamily="34" charset="0"/>
                <a:cs typeface="Arial" panose="020B0604020202020204" pitchFamily="34" charset="0"/>
              </a:rPr>
              <a:t>Subconjunctival </a:t>
            </a:r>
            <a:br>
              <a:rPr lang="en-US" sz="4000" b="1" dirty="0">
                <a:solidFill>
                  <a:srgbClr val="002060"/>
                </a:solidFill>
                <a:latin typeface="Arial" panose="020B0604020202020204" pitchFamily="34" charset="0"/>
                <a:cs typeface="Arial" panose="020B0604020202020204" pitchFamily="34" charset="0"/>
              </a:rPr>
            </a:br>
            <a:r>
              <a:rPr lang="en-US" sz="4000" b="1" dirty="0">
                <a:solidFill>
                  <a:srgbClr val="002060"/>
                </a:solidFill>
                <a:latin typeface="Arial" panose="020B0604020202020204" pitchFamily="34" charset="0"/>
                <a:cs typeface="Arial" panose="020B0604020202020204" pitchFamily="34" charset="0"/>
              </a:rPr>
              <a:t>hemorrhage</a:t>
            </a:r>
          </a:p>
        </p:txBody>
      </p:sp>
      <p:pic>
        <p:nvPicPr>
          <p:cNvPr id="4" name="Content Placeholder 4">
            <a:extLst>
              <a:ext uri="{FF2B5EF4-FFF2-40B4-BE49-F238E27FC236}">
                <a16:creationId xmlns:a16="http://schemas.microsoft.com/office/drawing/2014/main" id="{766AFBB8-ADD8-4872-9239-7D2EBAD548B7}"/>
              </a:ext>
            </a:extLst>
          </p:cNvPr>
          <p:cNvPicPr>
            <a:picLocks noChangeAspect="1"/>
          </p:cNvPicPr>
          <p:nvPr/>
        </p:nvPicPr>
        <p:blipFill rotWithShape="1">
          <a:blip r:embed="rId3">
            <a:extLst>
              <a:ext uri="{28A0092B-C50C-407E-A947-70E740481C1C}">
                <a14:useLocalDpi xmlns:a14="http://schemas.microsoft.com/office/drawing/2010/main" val="0"/>
              </a:ext>
            </a:extLst>
          </a:blip>
          <a:srcRect l="38820" t="44718" r="42995" b="26719"/>
          <a:stretch/>
        </p:blipFill>
        <p:spPr>
          <a:xfrm>
            <a:off x="6692592" y="305240"/>
            <a:ext cx="4661208" cy="4887802"/>
          </a:xfrm>
          <a:prstGeom prst="rect">
            <a:avLst/>
          </a:prstGeom>
        </p:spPr>
      </p:pic>
      <p:pic>
        <p:nvPicPr>
          <p:cNvPr id="7" name="Picture 6">
            <a:extLst>
              <a:ext uri="{FF2B5EF4-FFF2-40B4-BE49-F238E27FC236}">
                <a16:creationId xmlns:a16="http://schemas.microsoft.com/office/drawing/2014/main" id="{45E5CC3A-13BB-4EEF-9E5F-539DEFCC7BB5}"/>
              </a:ext>
            </a:extLst>
          </p:cNvPr>
          <p:cNvPicPr>
            <a:picLocks noChangeAspect="1"/>
          </p:cNvPicPr>
          <p:nvPr/>
        </p:nvPicPr>
        <p:blipFill rotWithShape="1">
          <a:blip r:embed="rId4"/>
          <a:srcRect l="39456" t="68146" r="21585" b="437"/>
          <a:stretch/>
        </p:blipFill>
        <p:spPr>
          <a:xfrm>
            <a:off x="2126917" y="1451867"/>
            <a:ext cx="4323628" cy="3727910"/>
          </a:xfrm>
          <a:prstGeom prst="rect">
            <a:avLst/>
          </a:prstGeom>
        </p:spPr>
      </p:pic>
      <p:sp>
        <p:nvSpPr>
          <p:cNvPr id="9" name="Content Placeholder 8">
            <a:extLst>
              <a:ext uri="{FF2B5EF4-FFF2-40B4-BE49-F238E27FC236}">
                <a16:creationId xmlns:a16="http://schemas.microsoft.com/office/drawing/2014/main" id="{2337C6A4-BE0E-49A9-ADFA-9C07708AC911}"/>
              </a:ext>
            </a:extLst>
          </p:cNvPr>
          <p:cNvSpPr>
            <a:spLocks noGrp="1"/>
          </p:cNvSpPr>
          <p:nvPr>
            <p:ph idx="1"/>
          </p:nvPr>
        </p:nvSpPr>
        <p:spPr>
          <a:xfrm>
            <a:off x="8755472" y="1825625"/>
            <a:ext cx="2598328" cy="3513818"/>
          </a:xfrm>
        </p:spPr>
        <p:txBody>
          <a:bodyPr/>
          <a:lstStyle/>
          <a:p>
            <a:endParaRPr lang="en-US" dirty="0"/>
          </a:p>
        </p:txBody>
      </p:sp>
    </p:spTree>
    <p:extLst>
      <p:ext uri="{BB962C8B-B14F-4D97-AF65-F5344CB8AC3E}">
        <p14:creationId xmlns:p14="http://schemas.microsoft.com/office/powerpoint/2010/main" val="2213146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D8EB0F-2CAD-4978-9B62-5353E7A9F7EA}"/>
              </a:ext>
            </a:extLst>
          </p:cNvPr>
          <p:cNvSpPr>
            <a:spLocks noGrp="1"/>
          </p:cNvSpPr>
          <p:nvPr>
            <p:ph type="title"/>
          </p:nvPr>
        </p:nvSpPr>
        <p:spPr>
          <a:xfrm>
            <a:off x="394447" y="0"/>
            <a:ext cx="10515600" cy="1325563"/>
          </a:xfrm>
        </p:spPr>
        <p:txBody>
          <a:bodyPr/>
          <a:lstStyle/>
          <a:p>
            <a:r>
              <a:rPr lang="en-US" b="1" dirty="0">
                <a:solidFill>
                  <a:srgbClr val="002060"/>
                </a:solidFill>
                <a:latin typeface="Arial" panose="020B0604020202020204" pitchFamily="34" charset="0"/>
                <a:cs typeface="Arial" panose="020B0604020202020204" pitchFamily="34" charset="0"/>
              </a:rPr>
              <a:t>Patterned (more on patterned injuries later)</a:t>
            </a:r>
          </a:p>
        </p:txBody>
      </p:sp>
      <p:pic>
        <p:nvPicPr>
          <p:cNvPr id="4" name="Content Placeholder 3" descr="knuckles.jpg">
            <a:extLst>
              <a:ext uri="{FF2B5EF4-FFF2-40B4-BE49-F238E27FC236}">
                <a16:creationId xmlns:a16="http://schemas.microsoft.com/office/drawing/2014/main" id="{34CA3BA4-DF47-41C7-B93C-933D585FEA1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5339" b="25339"/>
          <a:stretch/>
        </p:blipFill>
        <p:spPr>
          <a:xfrm>
            <a:off x="838200" y="1469164"/>
            <a:ext cx="10515600" cy="3513818"/>
          </a:xfrm>
          <a:noFill/>
        </p:spPr>
      </p:pic>
    </p:spTree>
    <p:extLst>
      <p:ext uri="{BB962C8B-B14F-4D97-AF65-F5344CB8AC3E}">
        <p14:creationId xmlns:p14="http://schemas.microsoft.com/office/powerpoint/2010/main" val="2572103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CF5F-C607-459D-91A3-90288C432135}"/>
              </a:ext>
            </a:extLst>
          </p:cNvPr>
          <p:cNvSpPr>
            <a:spLocks noGrp="1"/>
          </p:cNvSpPr>
          <p:nvPr>
            <p:ph type="title"/>
          </p:nvPr>
        </p:nvSpPr>
        <p:spPr/>
        <p:txBody>
          <a:bodyPr/>
          <a:lstStyle/>
          <a:p>
            <a:r>
              <a:rPr lang="en-US" b="1" dirty="0">
                <a:solidFill>
                  <a:srgbClr val="002060"/>
                </a:solidFill>
                <a:latin typeface="Arial" panose="020B0604020202020204" pitchFamily="34" charset="0"/>
                <a:cs typeface="Arial" panose="020B0604020202020204" pitchFamily="34" charset="0"/>
              </a:rPr>
              <a:t>REMEMBER:  TEN-4-FACESp</a:t>
            </a:r>
          </a:p>
        </p:txBody>
      </p:sp>
      <p:sp>
        <p:nvSpPr>
          <p:cNvPr id="3" name="Content Placeholder 2">
            <a:extLst>
              <a:ext uri="{FF2B5EF4-FFF2-40B4-BE49-F238E27FC236}">
                <a16:creationId xmlns:a16="http://schemas.microsoft.com/office/drawing/2014/main" id="{28B2205F-417E-4A10-8A75-4318E8FA3DB3}"/>
              </a:ext>
            </a:extLst>
          </p:cNvPr>
          <p:cNvSpPr>
            <a:spLocks noGrp="1"/>
          </p:cNvSpPr>
          <p:nvPr>
            <p:ph idx="1"/>
          </p:nvPr>
        </p:nvSpPr>
        <p:spPr>
          <a:xfrm>
            <a:off x="838200" y="1825625"/>
            <a:ext cx="3680012" cy="3513818"/>
          </a:xfrm>
        </p:spPr>
        <p:txBody>
          <a:bodyPr>
            <a:normAutofit/>
          </a:bodyPr>
          <a:lstStyle/>
          <a:p>
            <a:r>
              <a:rPr lang="en-US" u="sng" dirty="0">
                <a:solidFill>
                  <a:srgbClr val="002060"/>
                </a:solidFill>
              </a:rPr>
              <a:t>T</a:t>
            </a:r>
            <a:r>
              <a:rPr lang="en-US" dirty="0">
                <a:solidFill>
                  <a:srgbClr val="002060"/>
                </a:solidFill>
              </a:rPr>
              <a:t>orso</a:t>
            </a:r>
          </a:p>
          <a:p>
            <a:r>
              <a:rPr lang="en-US" u="sng" dirty="0">
                <a:solidFill>
                  <a:srgbClr val="002060"/>
                </a:solidFill>
              </a:rPr>
              <a:t>E</a:t>
            </a:r>
            <a:r>
              <a:rPr lang="en-US" dirty="0">
                <a:solidFill>
                  <a:srgbClr val="002060"/>
                </a:solidFill>
              </a:rPr>
              <a:t>ars</a:t>
            </a:r>
          </a:p>
          <a:p>
            <a:r>
              <a:rPr lang="en-US" u="sng" dirty="0">
                <a:solidFill>
                  <a:srgbClr val="002060"/>
                </a:solidFill>
              </a:rPr>
              <a:t>N</a:t>
            </a:r>
            <a:r>
              <a:rPr lang="en-US" dirty="0">
                <a:solidFill>
                  <a:srgbClr val="002060"/>
                </a:solidFill>
              </a:rPr>
              <a:t>eck</a:t>
            </a:r>
          </a:p>
          <a:p>
            <a:r>
              <a:rPr lang="en-US" dirty="0">
                <a:solidFill>
                  <a:srgbClr val="002060"/>
                </a:solidFill>
              </a:rPr>
              <a:t>Any child under </a:t>
            </a:r>
            <a:r>
              <a:rPr lang="en-US" u="sng" dirty="0">
                <a:solidFill>
                  <a:srgbClr val="002060"/>
                </a:solidFill>
              </a:rPr>
              <a:t>4</a:t>
            </a:r>
            <a:r>
              <a:rPr lang="en-US" dirty="0">
                <a:solidFill>
                  <a:srgbClr val="002060"/>
                </a:solidFill>
              </a:rPr>
              <a:t>.99 months</a:t>
            </a:r>
          </a:p>
        </p:txBody>
      </p:sp>
      <p:sp>
        <p:nvSpPr>
          <p:cNvPr id="4" name="TextBox 3">
            <a:extLst>
              <a:ext uri="{FF2B5EF4-FFF2-40B4-BE49-F238E27FC236}">
                <a16:creationId xmlns:a16="http://schemas.microsoft.com/office/drawing/2014/main" id="{885EDD42-B173-44D9-A007-3A479864FA4A}"/>
              </a:ext>
            </a:extLst>
          </p:cNvPr>
          <p:cNvSpPr txBox="1"/>
          <p:nvPr/>
        </p:nvSpPr>
        <p:spPr>
          <a:xfrm>
            <a:off x="5943600" y="1690688"/>
            <a:ext cx="4625788" cy="3060325"/>
          </a:xfrm>
          <a:prstGeom prst="rect">
            <a:avLst/>
          </a:prstGeom>
          <a:noFill/>
        </p:spPr>
        <p:txBody>
          <a:bodyPr wrap="square" rtlCol="0">
            <a:spAutoFit/>
          </a:bodyPr>
          <a:lstStyle/>
          <a:p>
            <a:pPr marL="228600" lvl="0" indent="-228600">
              <a:lnSpc>
                <a:spcPct val="90000"/>
              </a:lnSpc>
              <a:spcBef>
                <a:spcPts val="1000"/>
              </a:spcBef>
              <a:buFont typeface="Arial" panose="020B0604020202020204" pitchFamily="34" charset="0"/>
              <a:buChar char="•"/>
            </a:pPr>
            <a:r>
              <a:rPr lang="en-US" sz="2800" u="sng" dirty="0">
                <a:solidFill>
                  <a:srgbClr val="002060"/>
                </a:solidFill>
              </a:rPr>
              <a:t>F</a:t>
            </a:r>
            <a:r>
              <a:rPr lang="en-US" sz="2800" dirty="0">
                <a:solidFill>
                  <a:srgbClr val="002060"/>
                </a:solidFill>
              </a:rPr>
              <a:t>renulum</a:t>
            </a:r>
          </a:p>
          <a:p>
            <a:pPr marL="228600" lvl="0" indent="-228600">
              <a:lnSpc>
                <a:spcPct val="90000"/>
              </a:lnSpc>
              <a:spcBef>
                <a:spcPts val="1000"/>
              </a:spcBef>
              <a:buFont typeface="Arial" panose="020B0604020202020204" pitchFamily="34" charset="0"/>
              <a:buChar char="•"/>
            </a:pPr>
            <a:r>
              <a:rPr lang="en-US" sz="2800" u="sng" dirty="0">
                <a:solidFill>
                  <a:srgbClr val="002060"/>
                </a:solidFill>
              </a:rPr>
              <a:t>A</a:t>
            </a:r>
            <a:r>
              <a:rPr lang="en-US" sz="2800" dirty="0">
                <a:solidFill>
                  <a:srgbClr val="002060"/>
                </a:solidFill>
              </a:rPr>
              <a:t>ngle of the jaw</a:t>
            </a:r>
          </a:p>
          <a:p>
            <a:pPr marL="228600" lvl="0" indent="-228600">
              <a:lnSpc>
                <a:spcPct val="90000"/>
              </a:lnSpc>
              <a:spcBef>
                <a:spcPts val="1000"/>
              </a:spcBef>
              <a:buFont typeface="Arial" panose="020B0604020202020204" pitchFamily="34" charset="0"/>
              <a:buChar char="•"/>
            </a:pPr>
            <a:r>
              <a:rPr lang="en-US" sz="2800" u="sng" dirty="0">
                <a:solidFill>
                  <a:srgbClr val="002060"/>
                </a:solidFill>
              </a:rPr>
              <a:t>C</a:t>
            </a:r>
            <a:r>
              <a:rPr lang="en-US" sz="2800" dirty="0">
                <a:solidFill>
                  <a:srgbClr val="002060"/>
                </a:solidFill>
              </a:rPr>
              <a:t>heek (fleshy)</a:t>
            </a:r>
          </a:p>
          <a:p>
            <a:pPr marL="228600" lvl="0" indent="-228600">
              <a:lnSpc>
                <a:spcPct val="90000"/>
              </a:lnSpc>
              <a:spcBef>
                <a:spcPts val="1000"/>
              </a:spcBef>
              <a:buFont typeface="Arial" panose="020B0604020202020204" pitchFamily="34" charset="0"/>
              <a:buChar char="•"/>
            </a:pPr>
            <a:r>
              <a:rPr lang="en-US" sz="2800" u="sng" dirty="0">
                <a:solidFill>
                  <a:srgbClr val="002060"/>
                </a:solidFill>
              </a:rPr>
              <a:t>E</a:t>
            </a:r>
            <a:r>
              <a:rPr lang="en-US" sz="2800" dirty="0">
                <a:solidFill>
                  <a:srgbClr val="002060"/>
                </a:solidFill>
              </a:rPr>
              <a:t>yelids</a:t>
            </a:r>
          </a:p>
          <a:p>
            <a:pPr marL="228600" lvl="0" indent="-228600">
              <a:lnSpc>
                <a:spcPct val="90000"/>
              </a:lnSpc>
              <a:spcBef>
                <a:spcPts val="1000"/>
              </a:spcBef>
              <a:buFont typeface="Arial" panose="020B0604020202020204" pitchFamily="34" charset="0"/>
              <a:buChar char="•"/>
            </a:pPr>
            <a:r>
              <a:rPr lang="en-US" sz="2800" u="sng" dirty="0">
                <a:solidFill>
                  <a:srgbClr val="002060"/>
                </a:solidFill>
              </a:rPr>
              <a:t>S</a:t>
            </a:r>
            <a:r>
              <a:rPr lang="en-US" sz="2800" dirty="0">
                <a:solidFill>
                  <a:srgbClr val="002060"/>
                </a:solidFill>
              </a:rPr>
              <a:t>ubconjunctiva</a:t>
            </a:r>
          </a:p>
          <a:p>
            <a:pPr marL="228600" lvl="0" indent="-228600">
              <a:lnSpc>
                <a:spcPct val="90000"/>
              </a:lnSpc>
              <a:spcBef>
                <a:spcPts val="1000"/>
              </a:spcBef>
              <a:buFont typeface="Arial" panose="020B0604020202020204" pitchFamily="34" charset="0"/>
              <a:buChar char="•"/>
            </a:pPr>
            <a:r>
              <a:rPr lang="en-US" sz="2800" u="sng" dirty="0">
                <a:solidFill>
                  <a:srgbClr val="002060"/>
                </a:solidFill>
              </a:rPr>
              <a:t>P</a:t>
            </a:r>
            <a:r>
              <a:rPr lang="en-US" sz="2800" dirty="0">
                <a:solidFill>
                  <a:srgbClr val="002060"/>
                </a:solidFill>
              </a:rPr>
              <a:t>atterned</a:t>
            </a:r>
          </a:p>
        </p:txBody>
      </p:sp>
    </p:spTree>
    <p:extLst>
      <p:ext uri="{BB962C8B-B14F-4D97-AF65-F5344CB8AC3E}">
        <p14:creationId xmlns:p14="http://schemas.microsoft.com/office/powerpoint/2010/main" val="1387222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85A7225F-EC33-4859-A078-F44BEA27DDAE}"/>
              </a:ext>
            </a:extLst>
          </p:cNvPr>
          <p:cNvSpPr>
            <a:spLocks noGrp="1"/>
          </p:cNvSpPr>
          <p:nvPr>
            <p:ph type="title"/>
          </p:nvPr>
        </p:nvSpPr>
        <p:spPr>
          <a:xfrm>
            <a:off x="356712" y="111125"/>
            <a:ext cx="7772400" cy="891540"/>
          </a:xfrm>
        </p:spPr>
        <p:txBody>
          <a:bodyPr/>
          <a:lstStyle/>
          <a:p>
            <a:r>
              <a:rPr lang="en-US" altLang="en-US" b="1" dirty="0">
                <a:solidFill>
                  <a:srgbClr val="002060"/>
                </a:solidFill>
                <a:latin typeface="Arial" panose="020B0604020202020204" pitchFamily="34" charset="0"/>
                <a:cs typeface="Arial" panose="020B0604020202020204" pitchFamily="34" charset="0"/>
              </a:rPr>
              <a:t>What is Normal?</a:t>
            </a:r>
          </a:p>
        </p:txBody>
      </p:sp>
      <p:sp>
        <p:nvSpPr>
          <p:cNvPr id="43011" name="Content Placeholder 2">
            <a:extLst>
              <a:ext uri="{FF2B5EF4-FFF2-40B4-BE49-F238E27FC236}">
                <a16:creationId xmlns:a16="http://schemas.microsoft.com/office/drawing/2014/main" id="{C2F32CC6-5C76-4F77-BDE2-8D0C696900D0}"/>
              </a:ext>
            </a:extLst>
          </p:cNvPr>
          <p:cNvSpPr>
            <a:spLocks noGrp="1"/>
          </p:cNvSpPr>
          <p:nvPr>
            <p:ph idx="1"/>
          </p:nvPr>
        </p:nvSpPr>
        <p:spPr>
          <a:xfrm>
            <a:off x="356712" y="1199287"/>
            <a:ext cx="10515600" cy="3513818"/>
          </a:xfrm>
        </p:spPr>
        <p:txBody>
          <a:bodyPr/>
          <a:lstStyle/>
          <a:p>
            <a:pPr>
              <a:defRPr/>
            </a:pPr>
            <a:r>
              <a:rPr lang="en-US" sz="2500" dirty="0">
                <a:solidFill>
                  <a:srgbClr val="002060"/>
                </a:solidFill>
                <a:latin typeface="Arial" pitchFamily="34" charset="0"/>
                <a:cs typeface="Arial" pitchFamily="34" charset="0"/>
              </a:rPr>
              <a:t>Normal accidental bruises in toddlers and older children are typically</a:t>
            </a:r>
          </a:p>
          <a:p>
            <a:pPr>
              <a:buFontTx/>
              <a:buNone/>
              <a:defRPr/>
            </a:pPr>
            <a:endParaRPr lang="en-US" sz="2500" dirty="0">
              <a:solidFill>
                <a:srgbClr val="002060"/>
              </a:solidFill>
              <a:latin typeface="Arial" pitchFamily="34" charset="0"/>
              <a:cs typeface="Arial" pitchFamily="34" charset="0"/>
            </a:endParaRPr>
          </a:p>
          <a:p>
            <a:pPr lvl="1">
              <a:defRPr/>
            </a:pPr>
            <a:r>
              <a:rPr lang="en-US" dirty="0">
                <a:solidFill>
                  <a:srgbClr val="002060"/>
                </a:solidFill>
                <a:latin typeface="Arial" pitchFamily="34" charset="0"/>
                <a:cs typeface="Arial" pitchFamily="34" charset="0"/>
              </a:rPr>
              <a:t>On the front of the body</a:t>
            </a:r>
          </a:p>
          <a:p>
            <a:pPr lvl="1">
              <a:buFontTx/>
              <a:buNone/>
              <a:defRPr/>
            </a:pPr>
            <a:endParaRPr lang="en-US" dirty="0">
              <a:solidFill>
                <a:srgbClr val="002060"/>
              </a:solidFill>
              <a:latin typeface="Arial" pitchFamily="34" charset="0"/>
              <a:cs typeface="Arial" pitchFamily="34" charset="0"/>
            </a:endParaRPr>
          </a:p>
          <a:p>
            <a:pPr lvl="1">
              <a:defRPr/>
            </a:pPr>
            <a:r>
              <a:rPr lang="en-US" dirty="0">
                <a:solidFill>
                  <a:srgbClr val="002060"/>
                </a:solidFill>
                <a:latin typeface="Arial" pitchFamily="34" charset="0"/>
                <a:cs typeface="Arial" pitchFamily="34" charset="0"/>
              </a:rPr>
              <a:t>Over bony prominences (forehead, elbows, knees, shins)</a:t>
            </a:r>
          </a:p>
          <a:p>
            <a:pPr lvl="1">
              <a:buFontTx/>
              <a:buNone/>
              <a:defRPr/>
            </a:pPr>
            <a:endParaRPr lang="en-US" dirty="0">
              <a:solidFill>
                <a:srgbClr val="002060"/>
              </a:solidFill>
            </a:endParaRPr>
          </a:p>
          <a:p>
            <a:pPr>
              <a:buFontTx/>
              <a:buNone/>
              <a:defRPr/>
            </a:pPr>
            <a:endParaRPr lang="en-US" dirty="0"/>
          </a:p>
        </p:txBody>
      </p:sp>
      <p:pic>
        <p:nvPicPr>
          <p:cNvPr id="40965" name="Picture 6" descr="http://photos.whattoexpect.com/health-photos/photo.aspx?photo=258214d0-416b-452e-9406-2cba1211f75b">
            <a:extLst>
              <a:ext uri="{FF2B5EF4-FFF2-40B4-BE49-F238E27FC236}">
                <a16:creationId xmlns:a16="http://schemas.microsoft.com/office/drawing/2014/main" id="{DD55E2C3-52EE-4E62-9B0E-7883BE4C3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467" t="25946" b="23064"/>
          <a:stretch>
            <a:fillRect/>
          </a:stretch>
        </p:blipFill>
        <p:spPr bwMode="auto">
          <a:xfrm>
            <a:off x="6871812" y="3644507"/>
            <a:ext cx="4000500" cy="157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8" descr="http://photos-g.ak.fbcdn.net/photos-ak-sf2p/v37/22/8/41103028/n41103028_30868945_4368.jpg">
            <a:extLst>
              <a:ext uri="{FF2B5EF4-FFF2-40B4-BE49-F238E27FC236}">
                <a16:creationId xmlns:a16="http://schemas.microsoft.com/office/drawing/2014/main" id="{F9A4B211-0E14-48F7-92C5-F0FE672BC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735" t="9537" r="11127" b="71523"/>
          <a:stretch>
            <a:fillRect/>
          </a:stretch>
        </p:blipFill>
        <p:spPr bwMode="auto">
          <a:xfrm>
            <a:off x="9104107" y="1703743"/>
            <a:ext cx="2976087"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a:extLst>
              <a:ext uri="{FF2B5EF4-FFF2-40B4-BE49-F238E27FC236}">
                <a16:creationId xmlns:a16="http://schemas.microsoft.com/office/drawing/2014/main" id="{410D2A8B-9D8D-4FD2-92C9-9A01C7FAB06A}"/>
              </a:ext>
            </a:extLst>
          </p:cNvPr>
          <p:cNvSpPr>
            <a:spLocks noGrp="1" noChangeArrowheads="1"/>
          </p:cNvSpPr>
          <p:nvPr>
            <p:ph type="title"/>
          </p:nvPr>
        </p:nvSpPr>
        <p:spPr>
          <a:xfrm>
            <a:off x="336177" y="228600"/>
            <a:ext cx="7315200" cy="865188"/>
          </a:xfrm>
        </p:spPr>
        <p:txBody>
          <a:bodyPr/>
          <a:lstStyle/>
          <a:p>
            <a:pPr>
              <a:defRPr/>
            </a:pPr>
            <a:r>
              <a:rPr lang="en-US" altLang="en-US" b="1" dirty="0">
                <a:solidFill>
                  <a:srgbClr val="003366"/>
                </a:solidFill>
                <a:latin typeface="Arial" panose="020B0604020202020204" pitchFamily="34" charset="0"/>
                <a:cs typeface="Arial" panose="020B0604020202020204" pitchFamily="34" charset="0"/>
              </a:rPr>
              <a:t>Patterned Injuries</a:t>
            </a:r>
          </a:p>
        </p:txBody>
      </p:sp>
      <p:sp>
        <p:nvSpPr>
          <p:cNvPr id="27651" name="Rectangle 3">
            <a:extLst>
              <a:ext uri="{FF2B5EF4-FFF2-40B4-BE49-F238E27FC236}">
                <a16:creationId xmlns:a16="http://schemas.microsoft.com/office/drawing/2014/main" id="{9A5AFEB7-1671-4A3C-A800-60BD91001B76}"/>
              </a:ext>
            </a:extLst>
          </p:cNvPr>
          <p:cNvSpPr>
            <a:spLocks noGrp="1" noChangeArrowheads="1"/>
          </p:cNvSpPr>
          <p:nvPr>
            <p:ph idx="1"/>
          </p:nvPr>
        </p:nvSpPr>
        <p:spPr>
          <a:xfrm>
            <a:off x="1721222" y="1253451"/>
            <a:ext cx="9103659" cy="4114800"/>
          </a:xfrm>
        </p:spPr>
        <p:txBody>
          <a:bodyPr>
            <a:normAutofit/>
          </a:bodyPr>
          <a:lstStyle/>
          <a:p>
            <a:pPr marL="265113" indent="-265113">
              <a:buFont typeface="Wingdings 2" panose="05020102010507070707" pitchFamily="18" charset="2"/>
              <a:buChar char=""/>
            </a:pPr>
            <a:r>
              <a:rPr lang="en-US" altLang="en-US" dirty="0">
                <a:solidFill>
                  <a:srgbClr val="003366"/>
                </a:solidFill>
                <a:latin typeface="Arial" panose="020B0604020202020204" pitchFamily="34" charset="0"/>
                <a:cs typeface="Arial" panose="020B0604020202020204" pitchFamily="34" charset="0"/>
              </a:rPr>
              <a:t>Slap marks</a:t>
            </a:r>
          </a:p>
          <a:p>
            <a:pPr marL="265113" indent="-265113">
              <a:buFont typeface="Wingdings 2" panose="05020102010507070707" pitchFamily="18" charset="2"/>
              <a:buChar char=""/>
            </a:pPr>
            <a:r>
              <a:rPr lang="en-US" altLang="en-US" dirty="0">
                <a:solidFill>
                  <a:srgbClr val="003366"/>
                </a:solidFill>
                <a:latin typeface="Arial" panose="020B0604020202020204" pitchFamily="34" charset="0"/>
                <a:cs typeface="Arial" panose="020B0604020202020204" pitchFamily="34" charset="0"/>
              </a:rPr>
              <a:t>Loop marks from belts, ropes, cords, coat hangers, extensions cords, flyswatter handles</a:t>
            </a:r>
          </a:p>
          <a:p>
            <a:pPr marL="265113" indent="-265113">
              <a:buFont typeface="Wingdings 2" panose="05020102010507070707" pitchFamily="18" charset="2"/>
              <a:buChar char=""/>
            </a:pPr>
            <a:r>
              <a:rPr lang="en-US" altLang="en-US" dirty="0">
                <a:solidFill>
                  <a:srgbClr val="003366"/>
                </a:solidFill>
                <a:latin typeface="Arial" panose="020B0604020202020204" pitchFamily="34" charset="0"/>
                <a:cs typeface="Arial" panose="020B0604020202020204" pitchFamily="34" charset="0"/>
              </a:rPr>
              <a:t>Other pattern injuries:  shoes, brushes, kitchen utensils, flyswatters</a:t>
            </a:r>
          </a:p>
          <a:p>
            <a:pPr marL="265113" indent="-265113">
              <a:buFont typeface="Wingdings 2" panose="05020102010507070707" pitchFamily="18" charset="2"/>
              <a:buChar char=""/>
            </a:pPr>
            <a:r>
              <a:rPr lang="en-US" altLang="en-US" dirty="0">
                <a:solidFill>
                  <a:srgbClr val="003366"/>
                </a:solidFill>
                <a:latin typeface="Arial" panose="020B0604020202020204" pitchFamily="34" charset="0"/>
                <a:cs typeface="Arial" panose="020B0604020202020204" pitchFamily="34" charset="0"/>
              </a:rPr>
              <a:t>Vertical bruises on the buttocks can be caused by whipping, paddling, or spanking.</a:t>
            </a:r>
          </a:p>
          <a:p>
            <a:pPr marL="265113" indent="-265113">
              <a:buFont typeface="Wingdings 2" panose="05020102010507070707" pitchFamily="18" charset="2"/>
              <a:buChar char=""/>
            </a:pPr>
            <a:r>
              <a:rPr lang="en-US" altLang="en-US" dirty="0">
                <a:solidFill>
                  <a:srgbClr val="003366"/>
                </a:solidFill>
                <a:latin typeface="Arial" panose="020B0604020202020204" pitchFamily="34" charset="0"/>
                <a:cs typeface="Arial" panose="020B0604020202020204" pitchFamily="34" charset="0"/>
              </a:rPr>
              <a:t>Bite marks from adults vs. other children</a:t>
            </a:r>
          </a:p>
        </p:txBody>
      </p:sp>
      <p:sp>
        <p:nvSpPr>
          <p:cNvPr id="27652" name="Date Placeholder 3">
            <a:extLst>
              <a:ext uri="{FF2B5EF4-FFF2-40B4-BE49-F238E27FC236}">
                <a16:creationId xmlns:a16="http://schemas.microsoft.com/office/drawing/2014/main" id="{6AEAAF32-5CAB-444A-9E59-D9CC927FB4CF}"/>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dirty="0">
              <a:solidFill>
                <a:srgbClr val="FFFFFF"/>
              </a:solidFill>
            </a:endParaRPr>
          </a:p>
        </p:txBody>
      </p:sp>
      <p:sp>
        <p:nvSpPr>
          <p:cNvPr id="3" name="Footer Placeholder 2">
            <a:extLst>
              <a:ext uri="{FF2B5EF4-FFF2-40B4-BE49-F238E27FC236}">
                <a16:creationId xmlns:a16="http://schemas.microsoft.com/office/drawing/2014/main" id="{3439F9F9-9384-42EA-8F84-17ABF61E6203}"/>
              </a:ext>
            </a:extLst>
          </p:cNvPr>
          <p:cNvSpPr>
            <a:spLocks noGrp="1"/>
          </p:cNvSpPr>
          <p:nvPr>
            <p:ph type="ftr" sz="quarter" idx="11"/>
          </p:nvPr>
        </p:nvSpPr>
        <p:spPr/>
        <p:txBody>
          <a:bodyPr/>
          <a:lstStyle/>
          <a:p>
            <a:pPr>
              <a:defRPr/>
            </a:pP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31">
            <a:extLst>
              <a:ext uri="{FF2B5EF4-FFF2-40B4-BE49-F238E27FC236}">
                <a16:creationId xmlns:a16="http://schemas.microsoft.com/office/drawing/2014/main" id="{926B518D-2849-4092-95BF-28C06CB66E93}"/>
              </a:ext>
            </a:extLst>
          </p:cNvPr>
          <p:cNvSpPr>
            <a:spLocks noChangeArrowheads="1"/>
          </p:cNvSpPr>
          <p:nvPr/>
        </p:nvSpPr>
        <p:spPr bwMode="auto">
          <a:xfrm>
            <a:off x="2362200" y="3124201"/>
            <a:ext cx="35782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100000"/>
              </a:lnSpc>
              <a:spcBef>
                <a:spcPct val="0"/>
              </a:spcBef>
              <a:spcAft>
                <a:spcPct val="0"/>
              </a:spcAft>
              <a:buClrTx/>
              <a:buSzTx/>
              <a:buFontTx/>
              <a:buNone/>
            </a:pPr>
            <a:r>
              <a:rPr lang="en-US" altLang="en-US" sz="3200">
                <a:solidFill>
                  <a:schemeClr val="tx1"/>
                </a:solidFill>
                <a:latin typeface="Arial" panose="020B0604020202020204" pitchFamily="34" charset="0"/>
              </a:rPr>
              <a:t>face slap drawings</a:t>
            </a:r>
          </a:p>
        </p:txBody>
      </p:sp>
      <p:sp>
        <p:nvSpPr>
          <p:cNvPr id="27651" name="Rectangle 1026">
            <a:extLst>
              <a:ext uri="{FF2B5EF4-FFF2-40B4-BE49-F238E27FC236}">
                <a16:creationId xmlns:a16="http://schemas.microsoft.com/office/drawing/2014/main" id="{B4FF9056-4466-4E76-9DF8-C56BF08F9EF0}"/>
              </a:ext>
            </a:extLst>
          </p:cNvPr>
          <p:cNvSpPr>
            <a:spLocks noGrp="1" noChangeArrowheads="1"/>
          </p:cNvSpPr>
          <p:nvPr>
            <p:ph type="title"/>
          </p:nvPr>
        </p:nvSpPr>
        <p:spPr>
          <a:xfrm>
            <a:off x="342900" y="190500"/>
            <a:ext cx="7543800" cy="990600"/>
          </a:xfrm>
        </p:spPr>
        <p:txBody>
          <a:bodyPr/>
          <a:lstStyle/>
          <a:p>
            <a:pPr>
              <a:defRPr/>
            </a:pPr>
            <a:r>
              <a:rPr lang="en-US" altLang="en-US" b="1" dirty="0">
                <a:solidFill>
                  <a:srgbClr val="003366"/>
                </a:solidFill>
                <a:latin typeface="Arial" panose="020B0604020202020204" pitchFamily="34" charset="0"/>
                <a:cs typeface="Arial" panose="020B0604020202020204" pitchFamily="34" charset="0"/>
              </a:rPr>
              <a:t>Inflicted slap mark</a:t>
            </a:r>
          </a:p>
        </p:txBody>
      </p:sp>
      <p:sp>
        <p:nvSpPr>
          <p:cNvPr id="30724" name="Rectangle 1027">
            <a:extLst>
              <a:ext uri="{FF2B5EF4-FFF2-40B4-BE49-F238E27FC236}">
                <a16:creationId xmlns:a16="http://schemas.microsoft.com/office/drawing/2014/main" id="{17305313-A0C3-4B7A-87A6-CEB60F024D21}"/>
              </a:ext>
            </a:extLst>
          </p:cNvPr>
          <p:cNvSpPr>
            <a:spLocks noGrp="1" noChangeArrowheads="1"/>
          </p:cNvSpPr>
          <p:nvPr>
            <p:ph idx="1"/>
          </p:nvPr>
        </p:nvSpPr>
        <p:spPr>
          <a:xfrm flipV="1">
            <a:off x="2027238" y="1219200"/>
            <a:ext cx="8183562" cy="457200"/>
          </a:xfrm>
        </p:spPr>
        <p:txBody>
          <a:bodyPr>
            <a:normAutofit lnSpcReduction="10000"/>
          </a:bodyPr>
          <a:lstStyle/>
          <a:p>
            <a:pPr marL="265113" indent="-265113">
              <a:buNone/>
            </a:pPr>
            <a:r>
              <a:rPr lang="en-US" altLang="en-US">
                <a:solidFill>
                  <a:srgbClr val="003366"/>
                </a:solidFill>
              </a:rPr>
              <a:t>         </a:t>
            </a:r>
          </a:p>
        </p:txBody>
      </p:sp>
      <p:sp>
        <p:nvSpPr>
          <p:cNvPr id="30725" name="Date Placeholder 6">
            <a:extLst>
              <a:ext uri="{FF2B5EF4-FFF2-40B4-BE49-F238E27FC236}">
                <a16:creationId xmlns:a16="http://schemas.microsoft.com/office/drawing/2014/main" id="{CF337B74-5538-4AB5-A6AF-02B5B7C1F4F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dirty="0">
              <a:solidFill>
                <a:srgbClr val="FFFFFF"/>
              </a:solidFill>
            </a:endParaRPr>
          </a:p>
        </p:txBody>
      </p:sp>
      <p:pic>
        <p:nvPicPr>
          <p:cNvPr id="30726" name="Picture 1029" descr="D:\!CLINICA.LSY\!FACESLA.BMP">
            <a:extLst>
              <a:ext uri="{FF2B5EF4-FFF2-40B4-BE49-F238E27FC236}">
                <a16:creationId xmlns:a16="http://schemas.microsoft.com/office/drawing/2014/main" id="{3597C4F3-D044-4AE6-AD7C-3FF3DE2B4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772" y="1187057"/>
            <a:ext cx="30340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030" descr="D:\!CLINICA.LSY\!HANDONF.BMP">
            <a:extLst>
              <a:ext uri="{FF2B5EF4-FFF2-40B4-BE49-F238E27FC236}">
                <a16:creationId xmlns:a16="http://schemas.microsoft.com/office/drawing/2014/main" id="{3BDFEB1B-E99C-49C4-8C92-21AC65D762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852" y="1181100"/>
            <a:ext cx="41783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8423E394-249F-4E5A-96C7-742DB8F630CF}"/>
              </a:ext>
            </a:extLst>
          </p:cNvPr>
          <p:cNvSpPr>
            <a:spLocks noGrp="1"/>
          </p:cNvSpPr>
          <p:nvPr>
            <p:ph type="ftr" sz="quarter" idx="11"/>
          </p:nvPr>
        </p:nvSpPr>
        <p:spPr/>
        <p:txBody>
          <a:bodyPr/>
          <a:lstStyle/>
          <a:p>
            <a:pPr>
              <a:defRPr/>
            </a:pPr>
            <a:r>
              <a:rPr lang="en-US" dirty="0"/>
              <a:t> </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A0F7451-E837-4787-959D-3430E0E99518}"/>
              </a:ext>
            </a:extLst>
          </p:cNvPr>
          <p:cNvSpPr>
            <a:spLocks noGrp="1" noChangeArrowheads="1"/>
          </p:cNvSpPr>
          <p:nvPr>
            <p:ph type="title"/>
          </p:nvPr>
        </p:nvSpPr>
        <p:spPr>
          <a:xfrm>
            <a:off x="295835" y="0"/>
            <a:ext cx="9762089" cy="1144429"/>
          </a:xfrm>
        </p:spPr>
        <p:txBody>
          <a:bodyPr/>
          <a:lstStyle/>
          <a:p>
            <a:pPr eaLnBrk="1" hangingPunct="1"/>
            <a:r>
              <a:rPr lang="en-US" altLang="en-US" b="1" dirty="0">
                <a:solidFill>
                  <a:srgbClr val="002060"/>
                </a:solidFill>
                <a:latin typeface="Arial" panose="020B0604020202020204" pitchFamily="34" charset="0"/>
                <a:cs typeface="Arial" panose="020B0604020202020204" pitchFamily="34" charset="0"/>
              </a:rPr>
              <a:t>Inflicted slap marks</a:t>
            </a:r>
            <a:endParaRPr lang="en-US" altLang="en-US" b="1" dirty="0">
              <a:solidFill>
                <a:srgbClr val="002060"/>
              </a:solidFill>
            </a:endParaRPr>
          </a:p>
        </p:txBody>
      </p:sp>
      <p:pic>
        <p:nvPicPr>
          <p:cNvPr id="32771" name="Picture 3" descr="handprintmitchell">
            <a:extLst>
              <a:ext uri="{FF2B5EF4-FFF2-40B4-BE49-F238E27FC236}">
                <a16:creationId xmlns:a16="http://schemas.microsoft.com/office/drawing/2014/main" id="{CF92FC3B-38E5-4B2D-9EA6-9A797A57BDA7}"/>
              </a:ext>
            </a:extLst>
          </p:cNvPr>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7418309" y="171156"/>
            <a:ext cx="3810476" cy="2541747"/>
          </a:xfrm>
        </p:spPr>
      </p:pic>
      <p:pic>
        <p:nvPicPr>
          <p:cNvPr id="32772" name="Picture 4" descr="Kyliegh Bowling 004">
            <a:extLst>
              <a:ext uri="{FF2B5EF4-FFF2-40B4-BE49-F238E27FC236}">
                <a16:creationId xmlns:a16="http://schemas.microsoft.com/office/drawing/2014/main" id="{AFCF83DC-07AB-464E-9AB4-C1C090F875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68" t="27574" r="31194" b="28723"/>
          <a:stretch>
            <a:fillRect/>
          </a:stretch>
        </p:blipFill>
        <p:spPr bwMode="auto">
          <a:xfrm>
            <a:off x="963215" y="1144429"/>
            <a:ext cx="3940493" cy="265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greenbaum18">
            <a:extLst>
              <a:ext uri="{FF2B5EF4-FFF2-40B4-BE49-F238E27FC236}">
                <a16:creationId xmlns:a16="http://schemas.microsoft.com/office/drawing/2014/main" id="{EF73C102-880C-4C78-A913-377D115239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0262"/>
          <a:stretch>
            <a:fillRect/>
          </a:stretch>
        </p:blipFill>
        <p:spPr bwMode="auto">
          <a:xfrm>
            <a:off x="2877671" y="2800348"/>
            <a:ext cx="2487958" cy="32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6">
            <a:extLst>
              <a:ext uri="{FF2B5EF4-FFF2-40B4-BE49-F238E27FC236}">
                <a16:creationId xmlns:a16="http://schemas.microsoft.com/office/drawing/2014/main" id="{499848DC-FA9E-471D-9327-E69479E9822D}"/>
              </a:ext>
            </a:extLst>
          </p:cNvPr>
          <p:cNvSpPr>
            <a:spLocks noChangeArrowheads="1"/>
          </p:cNvSpPr>
          <p:nvPr/>
        </p:nvSpPr>
        <p:spPr bwMode="auto">
          <a:xfrm>
            <a:off x="3554966" y="4437530"/>
            <a:ext cx="349608" cy="195948"/>
          </a:xfrm>
          <a:prstGeom prst="rect">
            <a:avLst/>
          </a:prstGeom>
          <a:solidFill>
            <a:schemeClr val="tx2"/>
          </a:solidFill>
          <a:ln w="9525" algn="ctr">
            <a:solidFill>
              <a:schemeClr val="tx1"/>
            </a:solidFill>
            <a:miter lim="800000"/>
            <a:headEnd/>
            <a:tailEnd/>
          </a:ln>
        </p:spPr>
        <p:txBody>
          <a:bodyPr wrap="none" lIns="91439" tIns="45719" rIns="91439" bIns="45719"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160"/>
          </a:p>
        </p:txBody>
      </p:sp>
      <p:sp>
        <p:nvSpPr>
          <p:cNvPr id="32775" name="Rectangle 7">
            <a:extLst>
              <a:ext uri="{FF2B5EF4-FFF2-40B4-BE49-F238E27FC236}">
                <a16:creationId xmlns:a16="http://schemas.microsoft.com/office/drawing/2014/main" id="{E71B9E2B-C13A-478B-9B60-3627CB001FFB}"/>
              </a:ext>
            </a:extLst>
          </p:cNvPr>
          <p:cNvSpPr>
            <a:spLocks noChangeArrowheads="1"/>
          </p:cNvSpPr>
          <p:nvPr/>
        </p:nvSpPr>
        <p:spPr bwMode="auto">
          <a:xfrm>
            <a:off x="1532489" y="1739630"/>
            <a:ext cx="534353" cy="228600"/>
          </a:xfrm>
          <a:prstGeom prst="rect">
            <a:avLst/>
          </a:prstGeom>
          <a:solidFill>
            <a:schemeClr val="tx2"/>
          </a:solidFill>
          <a:ln w="9525" algn="ctr">
            <a:solidFill>
              <a:schemeClr val="tx1"/>
            </a:solidFill>
            <a:miter lim="800000"/>
            <a:headEnd/>
            <a:tailEnd/>
          </a:ln>
        </p:spPr>
        <p:txBody>
          <a:bodyPr wrap="none" lIns="91439" tIns="45719" rIns="91439" bIns="45719"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160"/>
          </a:p>
        </p:txBody>
      </p:sp>
      <p:pic>
        <p:nvPicPr>
          <p:cNvPr id="32776" name="Picture 8" descr="JWalton15">
            <a:extLst>
              <a:ext uri="{FF2B5EF4-FFF2-40B4-BE49-F238E27FC236}">
                <a16:creationId xmlns:a16="http://schemas.microsoft.com/office/drawing/2014/main" id="{CB0F383E-CE1F-4237-B037-3133A21999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7550" y="2670628"/>
            <a:ext cx="4494848" cy="294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Rectangle 10">
            <a:extLst>
              <a:ext uri="{FF2B5EF4-FFF2-40B4-BE49-F238E27FC236}">
                <a16:creationId xmlns:a16="http://schemas.microsoft.com/office/drawing/2014/main" id="{59E9E98F-E014-4FE6-B7E6-01D487932013}"/>
              </a:ext>
            </a:extLst>
          </p:cNvPr>
          <p:cNvSpPr>
            <a:spLocks noChangeArrowheads="1"/>
          </p:cNvSpPr>
          <p:nvPr/>
        </p:nvSpPr>
        <p:spPr bwMode="auto">
          <a:xfrm rot="21083633">
            <a:off x="6723529" y="3402106"/>
            <a:ext cx="430306" cy="1448753"/>
          </a:xfrm>
          <a:prstGeom prst="rect">
            <a:avLst/>
          </a:prstGeom>
          <a:solidFill>
            <a:schemeClr val="tx2"/>
          </a:solidFill>
          <a:ln w="9525">
            <a:solidFill>
              <a:schemeClr val="tx1"/>
            </a:solidFill>
            <a:miter lim="800000"/>
            <a:headEnd/>
            <a:tailEnd/>
          </a:ln>
        </p:spPr>
        <p:txBody>
          <a:bodyPr wrap="none" lIns="91439" tIns="45719" rIns="91439" bIns="45719"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Gill Sans MT" panose="020B0502020104020203"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a:extLst>
              <a:ext uri="{FF2B5EF4-FFF2-40B4-BE49-F238E27FC236}">
                <a16:creationId xmlns:a16="http://schemas.microsoft.com/office/drawing/2014/main" id="{BADBBC35-374F-4E49-A27B-9EDE71D847FC}"/>
              </a:ext>
            </a:extLst>
          </p:cNvPr>
          <p:cNvSpPr>
            <a:spLocks noGrp="1"/>
          </p:cNvSpPr>
          <p:nvPr>
            <p:ph type="title"/>
          </p:nvPr>
        </p:nvSpPr>
        <p:spPr>
          <a:xfrm>
            <a:off x="419099" y="156882"/>
            <a:ext cx="8966947" cy="996950"/>
          </a:xfrm>
        </p:spPr>
        <p:txBody>
          <a:bodyPr>
            <a:normAutofit/>
          </a:bodyPr>
          <a:lstStyle/>
          <a:p>
            <a:pPr>
              <a:defRPr/>
            </a:pPr>
            <a:r>
              <a:rPr lang="en-US" altLang="en-US" b="1" dirty="0">
                <a:solidFill>
                  <a:srgbClr val="003366"/>
                </a:solidFill>
                <a:latin typeface="Arial" panose="020B0604020202020204" pitchFamily="34" charset="0"/>
                <a:cs typeface="Arial" panose="020B0604020202020204" pitchFamily="34" charset="0"/>
              </a:rPr>
              <a:t>Multiple blows with open hand</a:t>
            </a:r>
          </a:p>
        </p:txBody>
      </p:sp>
      <p:pic>
        <p:nvPicPr>
          <p:cNvPr id="36867" name="Content Placeholder 4" descr="Tingle, Garrett 004">
            <a:extLst>
              <a:ext uri="{FF2B5EF4-FFF2-40B4-BE49-F238E27FC236}">
                <a16:creationId xmlns:a16="http://schemas.microsoft.com/office/drawing/2014/main" id="{59763CE7-EA07-4C51-AC2F-7DDCBA0D6EB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10753" y="1222542"/>
            <a:ext cx="5656263" cy="3879850"/>
          </a:xfrm>
        </p:spPr>
      </p:pic>
      <p:sp>
        <p:nvSpPr>
          <p:cNvPr id="36868" name="Date Placeholder 1">
            <a:extLst>
              <a:ext uri="{FF2B5EF4-FFF2-40B4-BE49-F238E27FC236}">
                <a16:creationId xmlns:a16="http://schemas.microsoft.com/office/drawing/2014/main" id="{F2E4552E-3DC8-4E08-B3B3-F00CC890C44D}"/>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dirty="0">
              <a:solidFill>
                <a:srgbClr val="FFFFFF"/>
              </a:solidFill>
            </a:endParaRPr>
          </a:p>
        </p:txBody>
      </p:sp>
      <p:sp>
        <p:nvSpPr>
          <p:cNvPr id="3" name="Footer Placeholder 2">
            <a:extLst>
              <a:ext uri="{FF2B5EF4-FFF2-40B4-BE49-F238E27FC236}">
                <a16:creationId xmlns:a16="http://schemas.microsoft.com/office/drawing/2014/main" id="{D2AED9CF-849C-4972-AFAA-8372608B01F2}"/>
              </a:ext>
            </a:extLst>
          </p:cNvPr>
          <p:cNvSpPr>
            <a:spLocks noGrp="1"/>
          </p:cNvSpPr>
          <p:nvPr>
            <p:ph type="ftr" sz="quarter" idx="11"/>
          </p:nvPr>
        </p:nvSpPr>
        <p:spPr/>
        <p:txBody>
          <a:bodyPr/>
          <a:lstStyle/>
          <a:p>
            <a:pPr>
              <a:defRPr/>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ChangeArrowheads="1"/>
          </p:cNvSpPr>
          <p:nvPr>
            <p:ph type="ctrTitle"/>
          </p:nvPr>
        </p:nvSpPr>
        <p:spPr>
          <a:xfrm>
            <a:off x="1321699" y="-267286"/>
            <a:ext cx="8149590" cy="1051560"/>
          </a:xfrm>
        </p:spPr>
        <p:txBody>
          <a:bodyPr vert="horz" lIns="0" tIns="0" rIns="0" bIns="0" rtlCol="0" anchor="b">
            <a:normAutofit/>
          </a:bodyPr>
          <a:lstStyle/>
          <a:p>
            <a:pPr algn="l" eaLnBrk="1" hangingPunct="1">
              <a:lnSpc>
                <a:spcPct val="95000"/>
              </a:lnSpc>
            </a:pPr>
            <a:r>
              <a:rPr lang="en-US" altLang="en-US" sz="4000" b="1" dirty="0">
                <a:solidFill>
                  <a:srgbClr val="000000"/>
                </a:solidFill>
                <a:latin typeface="Arial" panose="020B0604020202020204" pitchFamily="34" charset="0"/>
              </a:rPr>
              <a:t>Why</a:t>
            </a:r>
            <a:r>
              <a:rPr lang="en-US" altLang="en-US" sz="3600" b="1" dirty="0">
                <a:solidFill>
                  <a:srgbClr val="000000"/>
                </a:solidFill>
                <a:latin typeface="Arial" panose="020B0604020202020204" pitchFamily="34" charset="0"/>
              </a:rPr>
              <a:t> not “Shaken Baby Syndrome”?</a:t>
            </a:r>
          </a:p>
        </p:txBody>
      </p:sp>
      <p:sp>
        <p:nvSpPr>
          <p:cNvPr id="20483" name="Rectangle 2"/>
          <p:cNvSpPr>
            <a:spLocks noGrp="1" noChangeArrowheads="1"/>
          </p:cNvSpPr>
          <p:nvPr>
            <p:ph type="subTitle" idx="1"/>
          </p:nvPr>
        </p:nvSpPr>
        <p:spPr>
          <a:xfrm>
            <a:off x="872196" y="1315346"/>
            <a:ext cx="9389599" cy="4436269"/>
          </a:xfrm>
        </p:spPr>
        <p:txBody>
          <a:bodyPr vert="horz" lIns="0" tIns="0" rIns="0" bIns="0" rtlCol="0">
            <a:normAutofit/>
          </a:bodyPr>
          <a:lstStyle/>
          <a:p>
            <a:pPr lvl="1" indent="-308610" algn="l">
              <a:lnSpc>
                <a:spcPct val="95000"/>
              </a:lnSpc>
              <a:spcBef>
                <a:spcPct val="0"/>
              </a:spcBef>
              <a:spcAft>
                <a:spcPts val="1200"/>
              </a:spcAft>
              <a:buClr>
                <a:srgbClr val="000000"/>
              </a:buClr>
              <a:buFont typeface="Arial" panose="020B0604020202020204" pitchFamily="34" charset="0"/>
              <a:buChar char="•"/>
            </a:pPr>
            <a:r>
              <a:rPr lang="en-US" altLang="en-US" sz="2520" dirty="0">
                <a:solidFill>
                  <a:srgbClr val="000000"/>
                </a:solidFill>
                <a:latin typeface="Arial" panose="020B0604020202020204" pitchFamily="34" charset="0"/>
                <a:cs typeface="Arial" panose="020B0604020202020204" pitchFamily="34" charset="0"/>
              </a:rPr>
              <a:t>This type of inflicted injury is </a:t>
            </a:r>
            <a:r>
              <a:rPr lang="en-US" altLang="en-US" sz="2520" b="1" dirty="0">
                <a:solidFill>
                  <a:srgbClr val="000000"/>
                </a:solidFill>
                <a:latin typeface="Arial" panose="020B0604020202020204" pitchFamily="34" charset="0"/>
                <a:cs typeface="Arial" panose="020B0604020202020204" pitchFamily="34" charset="0"/>
              </a:rPr>
              <a:t>not limited to babies</a:t>
            </a:r>
            <a:r>
              <a:rPr lang="en-US" altLang="en-US" sz="2520" dirty="0">
                <a:solidFill>
                  <a:srgbClr val="000000"/>
                </a:solidFill>
                <a:latin typeface="Arial" panose="020B0604020202020204" pitchFamily="34" charset="0"/>
                <a:cs typeface="Arial" panose="020B0604020202020204" pitchFamily="34" charset="0"/>
              </a:rPr>
              <a:t>—it is seen regularly in children who are 2, 3, even 4 years of age.  There have been reports of children as old as 8 years who have died from this form of abuse.</a:t>
            </a:r>
          </a:p>
          <a:p>
            <a:pPr lvl="1" indent="-308610" algn="l">
              <a:lnSpc>
                <a:spcPct val="95000"/>
              </a:lnSpc>
              <a:spcBef>
                <a:spcPct val="0"/>
              </a:spcBef>
              <a:spcAft>
                <a:spcPts val="1200"/>
              </a:spcAft>
              <a:buClr>
                <a:srgbClr val="000000"/>
              </a:buClr>
              <a:buFont typeface="Arial" panose="020B0604020202020204" pitchFamily="34" charset="0"/>
              <a:buChar char="•"/>
            </a:pPr>
            <a:r>
              <a:rPr lang="en-US" altLang="en-US" sz="2520" dirty="0">
                <a:solidFill>
                  <a:srgbClr val="000000"/>
                </a:solidFill>
                <a:latin typeface="Arial" panose="020B0604020202020204" pitchFamily="34" charset="0"/>
                <a:cs typeface="Arial" panose="020B0604020202020204" pitchFamily="34" charset="0"/>
              </a:rPr>
              <a:t>We know from decades of research that often, the </a:t>
            </a:r>
            <a:r>
              <a:rPr lang="en-US" altLang="en-US" sz="2520" b="1" dirty="0">
                <a:solidFill>
                  <a:srgbClr val="000000"/>
                </a:solidFill>
                <a:latin typeface="Arial" panose="020B0604020202020204" pitchFamily="34" charset="0"/>
                <a:cs typeface="Arial" panose="020B0604020202020204" pitchFamily="34" charset="0"/>
              </a:rPr>
              <a:t>mechanism</a:t>
            </a:r>
            <a:r>
              <a:rPr lang="en-US" altLang="en-US" sz="2520" dirty="0">
                <a:solidFill>
                  <a:srgbClr val="000000"/>
                </a:solidFill>
                <a:latin typeface="Arial" panose="020B0604020202020204" pitchFamily="34" charset="0"/>
                <a:cs typeface="Arial" panose="020B0604020202020204" pitchFamily="34" charset="0"/>
              </a:rPr>
              <a:t> of injury for abusive head trauma is </a:t>
            </a:r>
            <a:r>
              <a:rPr lang="en-US" altLang="en-US" sz="2520" b="1" dirty="0">
                <a:solidFill>
                  <a:srgbClr val="000000"/>
                </a:solidFill>
                <a:latin typeface="Arial" panose="020B0604020202020204" pitchFamily="34" charset="0"/>
                <a:cs typeface="Arial" panose="020B0604020202020204" pitchFamily="34" charset="0"/>
              </a:rPr>
              <a:t>not limited to shaking alone</a:t>
            </a:r>
            <a:r>
              <a:rPr lang="en-US" altLang="en-US" sz="2520" dirty="0">
                <a:solidFill>
                  <a:srgbClr val="000000"/>
                </a:solidFill>
                <a:latin typeface="Arial" panose="020B0604020202020204" pitchFamily="34" charset="0"/>
                <a:cs typeface="Arial" panose="020B0604020202020204" pitchFamily="34" charset="0"/>
              </a:rPr>
              <a:t>.  In some (but certainly not all) cases, impact and other mechanisms can also be involved.  </a:t>
            </a:r>
          </a:p>
        </p:txBody>
      </p:sp>
      <p:pic>
        <p:nvPicPr>
          <p:cNvPr id="20484" name="Picture 5" descr="C:\Users\forensics\AppData\Local\Microsoft\Windows\Temporary Internet Files\Content.IE5\SFCL75R5\MC90043485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1796" y="784274"/>
            <a:ext cx="15430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739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D11A9086-6ECA-42E7-90AE-DCFEA48D8375}"/>
              </a:ext>
            </a:extLst>
          </p:cNvPr>
          <p:cNvSpPr>
            <a:spLocks noGrp="1"/>
          </p:cNvSpPr>
          <p:nvPr>
            <p:ph type="title"/>
          </p:nvPr>
        </p:nvSpPr>
        <p:spPr>
          <a:xfrm>
            <a:off x="327025" y="174812"/>
            <a:ext cx="7559675" cy="990600"/>
          </a:xfrm>
        </p:spPr>
        <p:txBody>
          <a:bodyPr/>
          <a:lstStyle/>
          <a:p>
            <a:pPr>
              <a:defRPr/>
            </a:pPr>
            <a:r>
              <a:rPr lang="en-US" altLang="en-US" b="1" dirty="0">
                <a:solidFill>
                  <a:srgbClr val="003366"/>
                </a:solidFill>
                <a:latin typeface="Arial" panose="020B0604020202020204" pitchFamily="34" charset="0"/>
                <a:cs typeface="Arial" panose="020B0604020202020204" pitchFamily="34" charset="0"/>
              </a:rPr>
              <a:t>Slap marks</a:t>
            </a:r>
          </a:p>
        </p:txBody>
      </p:sp>
      <p:sp>
        <p:nvSpPr>
          <p:cNvPr id="28675" name="Content Placeholder 2">
            <a:extLst>
              <a:ext uri="{FF2B5EF4-FFF2-40B4-BE49-F238E27FC236}">
                <a16:creationId xmlns:a16="http://schemas.microsoft.com/office/drawing/2014/main" id="{3F9E768B-C1ED-4310-9DF9-D6B3C7611EE3}"/>
              </a:ext>
            </a:extLst>
          </p:cNvPr>
          <p:cNvSpPr>
            <a:spLocks noGrp="1"/>
          </p:cNvSpPr>
          <p:nvPr>
            <p:ph idx="1"/>
          </p:nvPr>
        </p:nvSpPr>
        <p:spPr>
          <a:xfrm>
            <a:off x="1573306" y="1403563"/>
            <a:ext cx="7391400" cy="3886200"/>
          </a:xfrm>
        </p:spPr>
        <p:txBody>
          <a:bodyPr>
            <a:normAutofit/>
          </a:bodyPr>
          <a:lstStyle/>
          <a:p>
            <a:pPr lvl="1" eaLnBrk="1" hangingPunct="1"/>
            <a:r>
              <a:rPr lang="en-US" altLang="en-US" sz="2800" dirty="0">
                <a:solidFill>
                  <a:srgbClr val="003366"/>
                </a:solidFill>
                <a:latin typeface="Arial" panose="020B0604020202020204" pitchFamily="34" charset="0"/>
                <a:cs typeface="Arial" panose="020B0604020202020204" pitchFamily="34" charset="0"/>
              </a:rPr>
              <a:t>Parallel linear contusions</a:t>
            </a:r>
          </a:p>
          <a:p>
            <a:pPr lvl="1" eaLnBrk="1" hangingPunct="1"/>
            <a:r>
              <a:rPr lang="en-US" altLang="en-US" sz="2800" dirty="0">
                <a:solidFill>
                  <a:srgbClr val="003366"/>
                </a:solidFill>
                <a:latin typeface="Arial" panose="020B0604020202020204" pitchFamily="34" charset="0"/>
                <a:cs typeface="Arial" panose="020B0604020202020204" pitchFamily="34" charset="0"/>
              </a:rPr>
              <a:t>Denote the outline of the object</a:t>
            </a:r>
          </a:p>
          <a:p>
            <a:pPr lvl="1" eaLnBrk="1" hangingPunct="1"/>
            <a:r>
              <a:rPr lang="en-US" altLang="en-US" sz="2800" dirty="0">
                <a:solidFill>
                  <a:srgbClr val="003366"/>
                </a:solidFill>
                <a:latin typeface="Arial" panose="020B0604020202020204" pitchFamily="34" charset="0"/>
                <a:cs typeface="Arial" panose="020B0604020202020204" pitchFamily="34" charset="0"/>
              </a:rPr>
              <a:t>Require an object flexible enough to conform to the contours of the face/body</a:t>
            </a:r>
          </a:p>
          <a:p>
            <a:pPr lvl="1" eaLnBrk="1" hangingPunct="1"/>
            <a:r>
              <a:rPr lang="en-US" altLang="en-US" sz="2800" dirty="0">
                <a:solidFill>
                  <a:srgbClr val="003366"/>
                </a:solidFill>
                <a:latin typeface="Arial" panose="020B0604020202020204" pitchFamily="34" charset="0"/>
                <a:cs typeface="Arial" panose="020B0604020202020204" pitchFamily="34" charset="0"/>
              </a:rPr>
              <a:t>We do not see this pattern from impact with a rigid surface</a:t>
            </a:r>
          </a:p>
          <a:p>
            <a:pPr lvl="1" eaLnBrk="1" hangingPunct="1"/>
            <a:r>
              <a:rPr lang="en-US" altLang="en-US" sz="2800" dirty="0">
                <a:solidFill>
                  <a:srgbClr val="003366"/>
                </a:solidFill>
                <a:latin typeface="Arial" panose="020B0604020202020204" pitchFamily="34" charset="0"/>
                <a:cs typeface="Arial" panose="020B0604020202020204" pitchFamily="34" charset="0"/>
              </a:rPr>
              <a:t>Usually on the left side of the face</a:t>
            </a:r>
          </a:p>
        </p:txBody>
      </p:sp>
      <p:sp>
        <p:nvSpPr>
          <p:cNvPr id="28676" name="Date Placeholder 3">
            <a:extLst>
              <a:ext uri="{FF2B5EF4-FFF2-40B4-BE49-F238E27FC236}">
                <a16:creationId xmlns:a16="http://schemas.microsoft.com/office/drawing/2014/main" id="{D3EC0C92-7AD1-4E4F-BF92-791F9B9F012B}"/>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dirty="0">
              <a:solidFill>
                <a:srgbClr val="FFFFFF"/>
              </a:solidFill>
            </a:endParaRPr>
          </a:p>
        </p:txBody>
      </p:sp>
      <p:sp>
        <p:nvSpPr>
          <p:cNvPr id="3" name="Footer Placeholder 2">
            <a:extLst>
              <a:ext uri="{FF2B5EF4-FFF2-40B4-BE49-F238E27FC236}">
                <a16:creationId xmlns:a16="http://schemas.microsoft.com/office/drawing/2014/main" id="{1B528EC6-7339-4BE0-B5CA-37B5F48275F2}"/>
              </a:ext>
            </a:extLst>
          </p:cNvPr>
          <p:cNvSpPr>
            <a:spLocks noGrp="1"/>
          </p:cNvSpPr>
          <p:nvPr>
            <p:ph type="ftr" sz="quarter" idx="11"/>
          </p:nvPr>
        </p:nvSpPr>
        <p:spPr/>
        <p:txBody>
          <a:bodyPr/>
          <a:lstStyle/>
          <a:p>
            <a:pPr>
              <a:defRPr/>
            </a:pPr>
            <a:r>
              <a:rPr lang="en-US" dirty="0"/>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624F6310-C961-4D33-9F9F-EAB517B6206D}"/>
              </a:ext>
            </a:extLst>
          </p:cNvPr>
          <p:cNvSpPr>
            <a:spLocks noGrp="1"/>
          </p:cNvSpPr>
          <p:nvPr>
            <p:ph type="title"/>
          </p:nvPr>
        </p:nvSpPr>
        <p:spPr>
          <a:xfrm>
            <a:off x="404815" y="76368"/>
            <a:ext cx="7954962" cy="1143000"/>
          </a:xfrm>
        </p:spPr>
        <p:txBody>
          <a:bodyPr/>
          <a:lstStyle/>
          <a:p>
            <a:pPr>
              <a:defRPr/>
            </a:pPr>
            <a:r>
              <a:rPr lang="en-US" altLang="en-US" b="1" dirty="0">
                <a:solidFill>
                  <a:srgbClr val="003366"/>
                </a:solidFill>
                <a:latin typeface="Arial" panose="020B0604020202020204" pitchFamily="34" charset="0"/>
                <a:cs typeface="Arial" panose="020B0604020202020204" pitchFamily="34" charset="0"/>
              </a:rPr>
              <a:t>More loop marks…</a:t>
            </a:r>
          </a:p>
        </p:txBody>
      </p:sp>
      <p:pic>
        <p:nvPicPr>
          <p:cNvPr id="43011" name="Content Placeholder 7" descr="Disney 018.jpg">
            <a:extLst>
              <a:ext uri="{FF2B5EF4-FFF2-40B4-BE49-F238E27FC236}">
                <a16:creationId xmlns:a16="http://schemas.microsoft.com/office/drawing/2014/main" id="{FBF38707-486F-4441-B518-0EC1B0DFB52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0033"/>
          <a:stretch>
            <a:fillRect/>
          </a:stretch>
        </p:blipFill>
        <p:spPr>
          <a:xfrm>
            <a:off x="1081088" y="1430337"/>
            <a:ext cx="3594100" cy="2481262"/>
          </a:xfrm>
        </p:spPr>
      </p:pic>
      <p:sp>
        <p:nvSpPr>
          <p:cNvPr id="43012" name="Date Placeholder 9">
            <a:extLst>
              <a:ext uri="{FF2B5EF4-FFF2-40B4-BE49-F238E27FC236}">
                <a16:creationId xmlns:a16="http://schemas.microsoft.com/office/drawing/2014/main" id="{E0C187E9-2F5B-4563-B1BC-99EF591CBAA9}"/>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solidFill>
                <a:srgbClr val="FFFFFF"/>
              </a:solidFill>
            </a:endParaRPr>
          </a:p>
        </p:txBody>
      </p:sp>
      <p:pic>
        <p:nvPicPr>
          <p:cNvPr id="43013" name="Picture 4" descr="Chicago 340.jpg">
            <a:extLst>
              <a:ext uri="{FF2B5EF4-FFF2-40B4-BE49-F238E27FC236}">
                <a16:creationId xmlns:a16="http://schemas.microsoft.com/office/drawing/2014/main" id="{E3E3CA0F-EC22-49EB-97AA-4E1667CF3152}"/>
              </a:ext>
            </a:extLst>
          </p:cNvPr>
          <p:cNvPicPr>
            <a:picLocks noChangeAspect="1"/>
          </p:cNvPicPr>
          <p:nvPr/>
        </p:nvPicPr>
        <p:blipFill>
          <a:blip r:embed="rId4">
            <a:extLst>
              <a:ext uri="{28A0092B-C50C-407E-A947-70E740481C1C}">
                <a14:useLocalDpi xmlns:a14="http://schemas.microsoft.com/office/drawing/2010/main" val="0"/>
              </a:ext>
            </a:extLst>
          </a:blip>
          <a:srcRect l="14732" t="16129" r="13393" b="14113"/>
          <a:stretch>
            <a:fillRect/>
          </a:stretch>
        </p:blipFill>
        <p:spPr bwMode="auto">
          <a:xfrm>
            <a:off x="6300788" y="1341437"/>
            <a:ext cx="3681412"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8">
            <a:extLst>
              <a:ext uri="{FF2B5EF4-FFF2-40B4-BE49-F238E27FC236}">
                <a16:creationId xmlns:a16="http://schemas.microsoft.com/office/drawing/2014/main" id="{238F5844-D0C8-4CC4-B89D-F16C3C6D56F1}"/>
              </a:ext>
            </a:extLst>
          </p:cNvPr>
          <p:cNvSpPr txBox="1">
            <a:spLocks noChangeArrowheads="1"/>
          </p:cNvSpPr>
          <p:nvPr/>
        </p:nvSpPr>
        <p:spPr bwMode="auto">
          <a:xfrm>
            <a:off x="6781800" y="762001"/>
            <a:ext cx="320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defTabSz="4572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100000"/>
              </a:lnSpc>
              <a:spcBef>
                <a:spcPct val="0"/>
              </a:spcBef>
              <a:spcAft>
                <a:spcPct val="0"/>
              </a:spcAft>
              <a:buClrTx/>
              <a:buSzTx/>
              <a:buFontTx/>
              <a:buNone/>
            </a:pPr>
            <a:endParaRPr lang="en-US" altLang="en-US" sz="3600">
              <a:solidFill>
                <a:schemeClr val="tx1"/>
              </a:solidFill>
              <a:latin typeface="Gill Sans MT" panose="020B0502020104020203" pitchFamily="34" charset="0"/>
            </a:endParaRPr>
          </a:p>
        </p:txBody>
      </p:sp>
      <p:cxnSp>
        <p:nvCxnSpPr>
          <p:cNvPr id="11" name="Straight Arrow Connector 10">
            <a:extLst>
              <a:ext uri="{FF2B5EF4-FFF2-40B4-BE49-F238E27FC236}">
                <a16:creationId xmlns:a16="http://schemas.microsoft.com/office/drawing/2014/main" id="{01CA72DA-9A8A-43E5-B0D8-36822D0266A6}"/>
              </a:ext>
            </a:extLst>
          </p:cNvPr>
          <p:cNvCxnSpPr/>
          <p:nvPr/>
        </p:nvCxnSpPr>
        <p:spPr>
          <a:xfrm flipV="1">
            <a:off x="8382000" y="1627981"/>
            <a:ext cx="990600" cy="762000"/>
          </a:xfrm>
          <a:prstGeom prst="straightConnector1">
            <a:avLst/>
          </a:prstGeom>
          <a:ln w="50800">
            <a:solidFill>
              <a:schemeClr val="tx1"/>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349356F-9B7B-4979-B843-B3D8E3092855}"/>
              </a:ext>
            </a:extLst>
          </p:cNvPr>
          <p:cNvCxnSpPr/>
          <p:nvPr/>
        </p:nvCxnSpPr>
        <p:spPr>
          <a:xfrm flipV="1">
            <a:off x="2682877" y="1752601"/>
            <a:ext cx="990600" cy="762000"/>
          </a:xfrm>
          <a:prstGeom prst="straightConnector1">
            <a:avLst/>
          </a:prstGeom>
          <a:ln w="50800">
            <a:solidFill>
              <a:schemeClr val="tx1"/>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cxnSp>
      <p:pic>
        <p:nvPicPr>
          <p:cNvPr id="43017" name="Picture 4" descr="09-0006 003">
            <a:extLst>
              <a:ext uri="{FF2B5EF4-FFF2-40B4-BE49-F238E27FC236}">
                <a16:creationId xmlns:a16="http://schemas.microsoft.com/office/drawing/2014/main" id="{483739FA-1E0E-49D1-8645-1CDEAD1BE3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097" t="43002" r="6451" b="13760"/>
          <a:stretch>
            <a:fillRect/>
          </a:stretch>
        </p:blipFill>
        <p:spPr bwMode="auto">
          <a:xfrm>
            <a:off x="3178177" y="3581068"/>
            <a:ext cx="4800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37E12080-9CA2-4F96-8F42-6A95B1167749}"/>
              </a:ext>
            </a:extLst>
          </p:cNvPr>
          <p:cNvSpPr>
            <a:spLocks noGrp="1"/>
          </p:cNvSpPr>
          <p:nvPr>
            <p:ph type="ftr" sz="quarter" idx="11"/>
          </p:nvPr>
        </p:nvSpPr>
        <p:spPr/>
        <p:txBody>
          <a:bodyPr/>
          <a:lstStyle/>
          <a:p>
            <a:pPr>
              <a:defRPr/>
            </a:pP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6CA50966-95FB-481B-BB9F-5A8925513E25}"/>
              </a:ext>
            </a:extLst>
          </p:cNvPr>
          <p:cNvSpPr>
            <a:spLocks noGrp="1"/>
          </p:cNvSpPr>
          <p:nvPr>
            <p:ph type="title"/>
          </p:nvPr>
        </p:nvSpPr>
        <p:spPr>
          <a:xfrm>
            <a:off x="645458" y="91181"/>
            <a:ext cx="7241241" cy="1066800"/>
          </a:xfrm>
        </p:spPr>
        <p:txBody>
          <a:bodyPr/>
          <a:lstStyle/>
          <a:p>
            <a:pPr>
              <a:defRPr/>
            </a:pPr>
            <a:r>
              <a:rPr lang="en-US" altLang="en-US" b="1" dirty="0">
                <a:solidFill>
                  <a:srgbClr val="003366"/>
                </a:solidFill>
                <a:latin typeface="Arial" panose="020B0604020202020204" pitchFamily="34" charset="0"/>
                <a:cs typeface="Arial" panose="020B0604020202020204" pitchFamily="34" charset="0"/>
              </a:rPr>
              <a:t>Loop marks</a:t>
            </a:r>
          </a:p>
        </p:txBody>
      </p:sp>
      <p:sp>
        <p:nvSpPr>
          <p:cNvPr id="38915" name="Content Placeholder 2">
            <a:extLst>
              <a:ext uri="{FF2B5EF4-FFF2-40B4-BE49-F238E27FC236}">
                <a16:creationId xmlns:a16="http://schemas.microsoft.com/office/drawing/2014/main" id="{77619F1D-5E28-4802-B2E2-F1A934D7B3EF}"/>
              </a:ext>
            </a:extLst>
          </p:cNvPr>
          <p:cNvSpPr>
            <a:spLocks noGrp="1"/>
          </p:cNvSpPr>
          <p:nvPr>
            <p:ph idx="1"/>
          </p:nvPr>
        </p:nvSpPr>
        <p:spPr>
          <a:xfrm>
            <a:off x="2438400" y="1468557"/>
            <a:ext cx="7543800" cy="3886200"/>
          </a:xfrm>
        </p:spPr>
        <p:txBody>
          <a:bodyPr/>
          <a:lstStyle/>
          <a:p>
            <a:pPr eaLnBrk="1" hangingPunct="1">
              <a:buFont typeface="Arial" panose="020B0604020202020204" pitchFamily="34" charset="0"/>
              <a:buChar char="•"/>
            </a:pPr>
            <a:r>
              <a:rPr lang="en-US" altLang="en-US" dirty="0">
                <a:solidFill>
                  <a:srgbClr val="003366"/>
                </a:solidFill>
                <a:latin typeface="Arial" panose="020B0604020202020204" pitchFamily="34" charset="0"/>
                <a:cs typeface="Arial" panose="020B0604020202020204" pitchFamily="34" charset="0"/>
              </a:rPr>
              <a:t>“Whipping” impact with a thin, flexible object that can conform to the contours of the body</a:t>
            </a:r>
          </a:p>
          <a:p>
            <a:pPr eaLnBrk="1" hangingPunct="1">
              <a:buFont typeface="Arial" panose="020B0604020202020204" pitchFamily="34" charset="0"/>
              <a:buChar char="•"/>
            </a:pPr>
            <a:r>
              <a:rPr lang="en-US" altLang="en-US" dirty="0">
                <a:solidFill>
                  <a:srgbClr val="003366"/>
                </a:solidFill>
                <a:latin typeface="Arial" panose="020B0604020202020204" pitchFamily="34" charset="0"/>
                <a:cs typeface="Arial" panose="020B0604020202020204" pitchFamily="34" charset="0"/>
              </a:rPr>
              <a:t>Diagnostic of inflicted injury—can’t get this pattern by bumping into (or falling onto) something rigid</a:t>
            </a:r>
          </a:p>
          <a:p>
            <a:pPr eaLnBrk="1" hangingPunct="1">
              <a:buFont typeface="Arial" panose="020B0604020202020204" pitchFamily="34" charset="0"/>
              <a:buChar char="•"/>
            </a:pPr>
            <a:r>
              <a:rPr lang="en-US" altLang="en-US" dirty="0">
                <a:solidFill>
                  <a:srgbClr val="003366"/>
                </a:solidFill>
                <a:latin typeface="Arial" panose="020B0604020202020204" pitchFamily="34" charset="0"/>
                <a:cs typeface="Arial" panose="020B0604020202020204" pitchFamily="34" charset="0"/>
              </a:rPr>
              <a:t>Most common objects are belts, electrical cords, wire coat hangers and fly swatter handles</a:t>
            </a:r>
          </a:p>
          <a:p>
            <a:pPr eaLnBrk="1" hangingPunct="1">
              <a:buFont typeface="Wingdings 2" panose="05020102010507070707" pitchFamily="18" charset="2"/>
              <a:buNone/>
            </a:pPr>
            <a:endParaRPr lang="en-US" altLang="en-US" dirty="0">
              <a:latin typeface="Arial" panose="020B0604020202020204" pitchFamily="34" charset="0"/>
              <a:cs typeface="Arial" panose="020B0604020202020204" pitchFamily="34" charset="0"/>
            </a:endParaRPr>
          </a:p>
        </p:txBody>
      </p:sp>
      <p:sp>
        <p:nvSpPr>
          <p:cNvPr id="38916" name="Date Placeholder 3">
            <a:extLst>
              <a:ext uri="{FF2B5EF4-FFF2-40B4-BE49-F238E27FC236}">
                <a16:creationId xmlns:a16="http://schemas.microsoft.com/office/drawing/2014/main" id="{80AEFBBD-6899-4797-8A38-018A47FF07B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solidFill>
                <a:srgbClr val="FFFFFF"/>
              </a:solidFill>
            </a:endParaRPr>
          </a:p>
        </p:txBody>
      </p:sp>
      <p:sp>
        <p:nvSpPr>
          <p:cNvPr id="3" name="Footer Placeholder 2">
            <a:extLst>
              <a:ext uri="{FF2B5EF4-FFF2-40B4-BE49-F238E27FC236}">
                <a16:creationId xmlns:a16="http://schemas.microsoft.com/office/drawing/2014/main" id="{FD785266-A845-40A6-9A26-E9014E17CED6}"/>
              </a:ext>
            </a:extLst>
          </p:cNvPr>
          <p:cNvSpPr>
            <a:spLocks noGrp="1"/>
          </p:cNvSpPr>
          <p:nvPr>
            <p:ph type="ftr" sz="quarter" idx="11"/>
          </p:nvPr>
        </p:nvSpPr>
        <p:spPr/>
        <p:txBody>
          <a:bodyPr/>
          <a:lstStyle/>
          <a:p>
            <a:pPr>
              <a:defRPr/>
            </a:pPr>
            <a:r>
              <a:rPr lang="en-US" dirty="0"/>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D827EC60-0DD5-40DB-80B9-5251867F613E}"/>
              </a:ext>
            </a:extLst>
          </p:cNvPr>
          <p:cNvSpPr>
            <a:spLocks noGrp="1" noChangeArrowheads="1"/>
          </p:cNvSpPr>
          <p:nvPr>
            <p:ph type="title"/>
          </p:nvPr>
        </p:nvSpPr>
        <p:spPr>
          <a:xfrm>
            <a:off x="245741" y="22741"/>
            <a:ext cx="7391400" cy="1219200"/>
          </a:xfrm>
        </p:spPr>
        <p:txBody>
          <a:bodyPr/>
          <a:lstStyle/>
          <a:p>
            <a:pPr>
              <a:defRPr/>
            </a:pPr>
            <a:r>
              <a:rPr lang="en-US" altLang="en-US" b="1" dirty="0">
                <a:solidFill>
                  <a:srgbClr val="003366"/>
                </a:solidFill>
                <a:latin typeface="Arial" panose="020B0604020202020204" pitchFamily="34" charset="0"/>
                <a:cs typeface="Arial" panose="020B0604020202020204" pitchFamily="34" charset="0"/>
              </a:rPr>
              <a:t>Inflicted adult bite marks</a:t>
            </a:r>
          </a:p>
        </p:txBody>
      </p:sp>
      <p:sp>
        <p:nvSpPr>
          <p:cNvPr id="66563" name="Content Placeholder 8">
            <a:extLst>
              <a:ext uri="{FF2B5EF4-FFF2-40B4-BE49-F238E27FC236}">
                <a16:creationId xmlns:a16="http://schemas.microsoft.com/office/drawing/2014/main" id="{0AC8D4E6-28B9-48FE-921F-4D00EAE2CC16}"/>
              </a:ext>
            </a:extLst>
          </p:cNvPr>
          <p:cNvSpPr>
            <a:spLocks noGrp="1"/>
          </p:cNvSpPr>
          <p:nvPr>
            <p:ph idx="1"/>
          </p:nvPr>
        </p:nvSpPr>
        <p:spPr>
          <a:xfrm>
            <a:off x="2133601" y="1524000"/>
            <a:ext cx="8183563" cy="4419600"/>
          </a:xfrm>
        </p:spPr>
        <p:txBody>
          <a:bodyPr/>
          <a:lstStyle/>
          <a:p>
            <a:pPr eaLnBrk="1" hangingPunct="1">
              <a:buFont typeface="Wingdings 2" panose="05020102010507070707" pitchFamily="18" charset="2"/>
              <a:buNone/>
            </a:pPr>
            <a:r>
              <a:rPr lang="en-US" altLang="en-US"/>
              <a:t> </a:t>
            </a:r>
          </a:p>
        </p:txBody>
      </p:sp>
      <p:sp>
        <p:nvSpPr>
          <p:cNvPr id="66564" name="Date Placeholder 7">
            <a:extLst>
              <a:ext uri="{FF2B5EF4-FFF2-40B4-BE49-F238E27FC236}">
                <a16:creationId xmlns:a16="http://schemas.microsoft.com/office/drawing/2014/main" id="{9C3AF492-DE55-4801-966D-04797FC9DEC5}"/>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solidFill>
                <a:srgbClr val="FFFFFF"/>
              </a:solidFill>
            </a:endParaRPr>
          </a:p>
        </p:txBody>
      </p:sp>
      <p:pic>
        <p:nvPicPr>
          <p:cNvPr id="66565" name="Picture 6" descr="Jonathon Steiner 015">
            <a:extLst>
              <a:ext uri="{FF2B5EF4-FFF2-40B4-BE49-F238E27FC236}">
                <a16:creationId xmlns:a16="http://schemas.microsoft.com/office/drawing/2014/main" id="{CB8684D9-0359-4246-AB9B-090DA51E4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18298"/>
            <a:ext cx="2590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7" descr="Jonathon Steiner 017">
            <a:extLst>
              <a:ext uri="{FF2B5EF4-FFF2-40B4-BE49-F238E27FC236}">
                <a16:creationId xmlns:a16="http://schemas.microsoft.com/office/drawing/2014/main" id="{7E0DAD18-745E-417A-91D1-584B5AC3D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582" y="1157212"/>
            <a:ext cx="2667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4F0D21D1-3B43-4FF8-9759-2DDEED6E8C55}"/>
              </a:ext>
            </a:extLst>
          </p:cNvPr>
          <p:cNvSpPr>
            <a:spLocks noGrp="1"/>
          </p:cNvSpPr>
          <p:nvPr>
            <p:ph type="ftr" sz="quarter" idx="11"/>
          </p:nvPr>
        </p:nvSpPr>
        <p:spPr/>
        <p:txBody>
          <a:bodyPr/>
          <a:lstStyle/>
          <a:p>
            <a:pPr>
              <a:defRPr/>
            </a:pPr>
            <a:r>
              <a:rPr lang="en-US" dirty="0"/>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2">
            <a:extLst>
              <a:ext uri="{FF2B5EF4-FFF2-40B4-BE49-F238E27FC236}">
                <a16:creationId xmlns:a16="http://schemas.microsoft.com/office/drawing/2014/main" id="{E5CF81E0-B7AE-4A64-BEAE-8B301012F75E}"/>
              </a:ext>
            </a:extLst>
          </p:cNvPr>
          <p:cNvSpPr>
            <a:spLocks noGrp="1"/>
          </p:cNvSpPr>
          <p:nvPr>
            <p:ph type="title"/>
          </p:nvPr>
        </p:nvSpPr>
        <p:spPr>
          <a:xfrm>
            <a:off x="280087" y="34925"/>
            <a:ext cx="7391400" cy="962025"/>
          </a:xfrm>
        </p:spPr>
        <p:txBody>
          <a:bodyPr/>
          <a:lstStyle/>
          <a:p>
            <a:pPr>
              <a:defRPr/>
            </a:pPr>
            <a:r>
              <a:rPr lang="en-US" altLang="en-US" b="1" dirty="0">
                <a:solidFill>
                  <a:srgbClr val="003366"/>
                </a:solidFill>
                <a:latin typeface="Arial" panose="020B0604020202020204" pitchFamily="34" charset="0"/>
                <a:cs typeface="Arial" panose="020B0604020202020204" pitchFamily="34" charset="0"/>
              </a:rPr>
              <a:t>Inflicted adult bite marks</a:t>
            </a:r>
            <a:endParaRPr lang="en-US" altLang="en-US"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8611" name="Content Placeholder 3">
            <a:extLst>
              <a:ext uri="{FF2B5EF4-FFF2-40B4-BE49-F238E27FC236}">
                <a16:creationId xmlns:a16="http://schemas.microsoft.com/office/drawing/2014/main" id="{90A68EE5-5521-42A9-B316-FCF6A8BF7EDE}"/>
              </a:ext>
            </a:extLst>
          </p:cNvPr>
          <p:cNvSpPr>
            <a:spLocks noGrp="1"/>
          </p:cNvSpPr>
          <p:nvPr>
            <p:ph idx="1"/>
          </p:nvPr>
        </p:nvSpPr>
        <p:spPr>
          <a:xfrm>
            <a:off x="1981201" y="1371600"/>
            <a:ext cx="8183563" cy="4572000"/>
          </a:xfrm>
        </p:spPr>
        <p:txBody>
          <a:bodyPr/>
          <a:lstStyle/>
          <a:p>
            <a:pPr eaLnBrk="1" hangingPunct="1">
              <a:buFont typeface="Wingdings 2" panose="05020102010507070707" pitchFamily="18" charset="2"/>
              <a:buNone/>
            </a:pPr>
            <a:r>
              <a:rPr lang="en-US" altLang="en-US"/>
              <a:t> </a:t>
            </a:r>
          </a:p>
        </p:txBody>
      </p:sp>
      <p:sp>
        <p:nvSpPr>
          <p:cNvPr id="68612" name="Date Placeholder 1">
            <a:extLst>
              <a:ext uri="{FF2B5EF4-FFF2-40B4-BE49-F238E27FC236}">
                <a16:creationId xmlns:a16="http://schemas.microsoft.com/office/drawing/2014/main" id="{CDA26AF6-2393-46BC-B05D-310C35122C4B}"/>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solidFill>
                <a:srgbClr val="FFFFFF"/>
              </a:solidFill>
            </a:endParaRPr>
          </a:p>
        </p:txBody>
      </p:sp>
      <p:pic>
        <p:nvPicPr>
          <p:cNvPr id="68613" name="Picture 8" descr="IMG_3843">
            <a:extLst>
              <a:ext uri="{FF2B5EF4-FFF2-40B4-BE49-F238E27FC236}">
                <a16:creationId xmlns:a16="http://schemas.microsoft.com/office/drawing/2014/main" id="{D7A9FAFB-B1D3-4608-9C49-20EB4E487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19" r="2792" b="20914"/>
          <a:stretch>
            <a:fillRect/>
          </a:stretch>
        </p:blipFill>
        <p:spPr bwMode="auto">
          <a:xfrm>
            <a:off x="1935163" y="1082676"/>
            <a:ext cx="35052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a:extLst>
              <a:ext uri="{FF2B5EF4-FFF2-40B4-BE49-F238E27FC236}">
                <a16:creationId xmlns:a16="http://schemas.microsoft.com/office/drawing/2014/main" id="{B3B8D2DD-91F8-4023-AF2E-FB0B6706418C}"/>
              </a:ext>
            </a:extLst>
          </p:cNvPr>
          <p:cNvSpPr>
            <a:spLocks noChangeArrowheads="1"/>
          </p:cNvSpPr>
          <p:nvPr/>
        </p:nvSpPr>
        <p:spPr bwMode="auto">
          <a:xfrm rot="1981432" flipV="1">
            <a:off x="2363789" y="1736726"/>
            <a:ext cx="1317625" cy="415925"/>
          </a:xfrm>
          <a:prstGeom prst="rect">
            <a:avLst/>
          </a:prstGeom>
          <a:solidFill>
            <a:schemeClr val="bg2">
              <a:lumMod val="25000"/>
            </a:schemeClr>
          </a:solidFill>
          <a:ln w="9525">
            <a:solidFill>
              <a:schemeClr val="bg2">
                <a:lumMod val="25000"/>
              </a:schemeClr>
            </a:solidFill>
            <a:miter lim="800000"/>
            <a:headEnd/>
            <a:tailEnd/>
          </a:ln>
        </p:spPr>
        <p:txBody>
          <a:bodyPr wrap="none" anchor="ctr"/>
          <a:lstStyle/>
          <a:p>
            <a:pPr>
              <a:defRPr/>
            </a:pPr>
            <a:endParaRPr lang="en-US"/>
          </a:p>
        </p:txBody>
      </p:sp>
      <p:pic>
        <p:nvPicPr>
          <p:cNvPr id="68615" name="Picture 4" descr="IMG_3875">
            <a:extLst>
              <a:ext uri="{FF2B5EF4-FFF2-40B4-BE49-F238E27FC236}">
                <a16:creationId xmlns:a16="http://schemas.microsoft.com/office/drawing/2014/main" id="{7DDF0A86-EC24-4133-A33B-121154EB1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565" t="2165" r="17346" b="15157"/>
          <a:stretch>
            <a:fillRect/>
          </a:stretch>
        </p:blipFill>
        <p:spPr bwMode="auto">
          <a:xfrm>
            <a:off x="6202363" y="1023938"/>
            <a:ext cx="3429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C3E298E-63B3-4827-87AA-4171CEEB0DD2}"/>
              </a:ext>
            </a:extLst>
          </p:cNvPr>
          <p:cNvSpPr/>
          <p:nvPr/>
        </p:nvSpPr>
        <p:spPr>
          <a:xfrm rot="973388">
            <a:off x="6448425" y="1552576"/>
            <a:ext cx="1676400" cy="500063"/>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68617" name="Picture 4" descr="Chicago 499.jpg">
            <a:extLst>
              <a:ext uri="{FF2B5EF4-FFF2-40B4-BE49-F238E27FC236}">
                <a16:creationId xmlns:a16="http://schemas.microsoft.com/office/drawing/2014/main" id="{70E92226-1098-42B8-81CF-342C605C10AE}"/>
              </a:ext>
            </a:extLst>
          </p:cNvPr>
          <p:cNvPicPr>
            <a:picLocks noChangeAspect="1"/>
          </p:cNvPicPr>
          <p:nvPr/>
        </p:nvPicPr>
        <p:blipFill>
          <a:blip r:embed="rId5">
            <a:extLst>
              <a:ext uri="{28A0092B-C50C-407E-A947-70E740481C1C}">
                <a14:useLocalDpi xmlns:a14="http://schemas.microsoft.com/office/drawing/2010/main" val="0"/>
              </a:ext>
            </a:extLst>
          </a:blip>
          <a:srcRect l="22498" r="33746" b="42844"/>
          <a:stretch>
            <a:fillRect/>
          </a:stretch>
        </p:blipFill>
        <p:spPr bwMode="auto">
          <a:xfrm>
            <a:off x="4396647" y="2689226"/>
            <a:ext cx="25114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EFEB6B35-D7F7-443C-A4A3-1BBD593DFD1E}"/>
              </a:ext>
            </a:extLst>
          </p:cNvPr>
          <p:cNvSpPr/>
          <p:nvPr/>
        </p:nvSpPr>
        <p:spPr>
          <a:xfrm rot="11590568" flipV="1">
            <a:off x="4857750" y="3698788"/>
            <a:ext cx="1257300" cy="38735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68620" name="Content Placeholder 3" descr="Chicago 498.jpg">
            <a:extLst>
              <a:ext uri="{FF2B5EF4-FFF2-40B4-BE49-F238E27FC236}">
                <a16:creationId xmlns:a16="http://schemas.microsoft.com/office/drawing/2014/main" id="{1551529B-8DD4-483A-9018-9DFC878F84CF}"/>
              </a:ext>
            </a:extLst>
          </p:cNvPr>
          <p:cNvPicPr>
            <a:picLocks noChangeAspect="1"/>
          </p:cNvPicPr>
          <p:nvPr/>
        </p:nvPicPr>
        <p:blipFill>
          <a:blip r:embed="rId6">
            <a:extLst>
              <a:ext uri="{28A0092B-C50C-407E-A947-70E740481C1C}">
                <a14:useLocalDpi xmlns:a14="http://schemas.microsoft.com/office/drawing/2010/main" val="0"/>
              </a:ext>
            </a:extLst>
          </a:blip>
          <a:srcRect l="10500" r="37500" b="30000"/>
          <a:stretch>
            <a:fillRect/>
          </a:stretch>
        </p:blipFill>
        <p:spPr bwMode="auto">
          <a:xfrm>
            <a:off x="9390805" y="2617788"/>
            <a:ext cx="2082799"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Content Placeholder 5" descr="Chicago 094.JPG">
            <a:extLst>
              <a:ext uri="{FF2B5EF4-FFF2-40B4-BE49-F238E27FC236}">
                <a16:creationId xmlns:a16="http://schemas.microsoft.com/office/drawing/2014/main" id="{D02459AE-BDF1-4198-B22D-90FE1F81DE36}"/>
              </a:ext>
            </a:extLst>
          </p:cNvPr>
          <p:cNvPicPr>
            <a:picLocks noChangeAspect="1"/>
          </p:cNvPicPr>
          <p:nvPr/>
        </p:nvPicPr>
        <p:blipFill>
          <a:blip r:embed="rId7">
            <a:extLst>
              <a:ext uri="{28A0092B-C50C-407E-A947-70E740481C1C}">
                <a14:useLocalDpi xmlns:a14="http://schemas.microsoft.com/office/drawing/2010/main" val="0"/>
              </a:ext>
            </a:extLst>
          </a:blip>
          <a:srcRect l="25185" t="17778" r="35556" b="35556"/>
          <a:stretch>
            <a:fillRect/>
          </a:stretch>
        </p:blipFill>
        <p:spPr bwMode="auto">
          <a:xfrm>
            <a:off x="60379" y="2825761"/>
            <a:ext cx="2462213"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9">
            <a:extLst>
              <a:ext uri="{FF2B5EF4-FFF2-40B4-BE49-F238E27FC236}">
                <a16:creationId xmlns:a16="http://schemas.microsoft.com/office/drawing/2014/main" id="{B8C3E7D2-F89F-416C-9C80-0E79909202DA}"/>
              </a:ext>
            </a:extLst>
          </p:cNvPr>
          <p:cNvSpPr>
            <a:spLocks noChangeArrowheads="1"/>
          </p:cNvSpPr>
          <p:nvPr/>
        </p:nvSpPr>
        <p:spPr bwMode="auto">
          <a:xfrm rot="7082334" flipV="1">
            <a:off x="9717883" y="3087904"/>
            <a:ext cx="1281112" cy="404813"/>
          </a:xfrm>
          <a:prstGeom prst="rect">
            <a:avLst/>
          </a:prstGeom>
          <a:solidFill>
            <a:schemeClr val="bg2">
              <a:lumMod val="25000"/>
            </a:schemeClr>
          </a:solidFill>
          <a:ln w="9525">
            <a:solidFill>
              <a:schemeClr val="bg2">
                <a:lumMod val="25000"/>
              </a:schemeClr>
            </a:solidFill>
            <a:miter lim="800000"/>
            <a:headEnd/>
            <a:tailEnd/>
          </a:ln>
        </p:spPr>
        <p:txBody>
          <a:bodyPr wrap="none" anchor="ctr"/>
          <a:lstStyle/>
          <a:p>
            <a:pPr>
              <a:defRPr/>
            </a:pPr>
            <a:endParaRPr lang="en-US"/>
          </a:p>
        </p:txBody>
      </p:sp>
      <p:sp>
        <p:nvSpPr>
          <p:cNvPr id="15" name="Rectangle 9">
            <a:extLst>
              <a:ext uri="{FF2B5EF4-FFF2-40B4-BE49-F238E27FC236}">
                <a16:creationId xmlns:a16="http://schemas.microsoft.com/office/drawing/2014/main" id="{0DAC0341-95F1-4726-B9C0-D5CF274595D6}"/>
              </a:ext>
            </a:extLst>
          </p:cNvPr>
          <p:cNvSpPr>
            <a:spLocks noChangeArrowheads="1"/>
          </p:cNvSpPr>
          <p:nvPr/>
        </p:nvSpPr>
        <p:spPr bwMode="auto">
          <a:xfrm rot="1519193" flipV="1">
            <a:off x="1207438" y="3664257"/>
            <a:ext cx="1311275" cy="406400"/>
          </a:xfrm>
          <a:prstGeom prst="rect">
            <a:avLst/>
          </a:prstGeom>
          <a:solidFill>
            <a:schemeClr val="bg2">
              <a:lumMod val="25000"/>
            </a:schemeClr>
          </a:solidFill>
          <a:ln w="9525">
            <a:solidFill>
              <a:schemeClr val="bg2">
                <a:lumMod val="25000"/>
              </a:schemeClr>
            </a:solidFill>
            <a:miter lim="800000"/>
            <a:headEnd/>
            <a:tailEnd/>
          </a:ln>
        </p:spPr>
        <p:txBody>
          <a:bodyPr wrap="none" anchor="ctr"/>
          <a:lstStyle/>
          <a:p>
            <a:pPr>
              <a:defRPr/>
            </a:pPr>
            <a:endParaRPr lang="en-US"/>
          </a:p>
        </p:txBody>
      </p:sp>
      <p:sp>
        <p:nvSpPr>
          <p:cNvPr id="3" name="Footer Placeholder 2">
            <a:extLst>
              <a:ext uri="{FF2B5EF4-FFF2-40B4-BE49-F238E27FC236}">
                <a16:creationId xmlns:a16="http://schemas.microsoft.com/office/drawing/2014/main" id="{15BA02CC-E830-4D83-80F0-A54354F13742}"/>
              </a:ext>
            </a:extLst>
          </p:cNvPr>
          <p:cNvSpPr>
            <a:spLocks noGrp="1"/>
          </p:cNvSpPr>
          <p:nvPr>
            <p:ph type="ftr" sz="quarter" idx="11"/>
          </p:nvPr>
        </p:nvSpPr>
        <p:spPr/>
        <p:txBody>
          <a:bodyPr/>
          <a:lstStyle/>
          <a:p>
            <a:pPr>
              <a:defRPr/>
            </a:pPr>
            <a:r>
              <a:rPr lang="en-US" dirty="0"/>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394CC615-994F-449E-9BED-CDCEC1D7DC04}"/>
              </a:ext>
            </a:extLst>
          </p:cNvPr>
          <p:cNvSpPr>
            <a:spLocks noGrp="1"/>
          </p:cNvSpPr>
          <p:nvPr>
            <p:ph type="title"/>
          </p:nvPr>
        </p:nvSpPr>
        <p:spPr>
          <a:xfrm>
            <a:off x="317157" y="0"/>
            <a:ext cx="7772400" cy="1447800"/>
          </a:xfrm>
        </p:spPr>
        <p:txBody>
          <a:bodyPr/>
          <a:lstStyle/>
          <a:p>
            <a:pPr>
              <a:defRPr/>
            </a:pPr>
            <a:r>
              <a:rPr lang="en-US" altLang="en-US" b="1" dirty="0">
                <a:solidFill>
                  <a:srgbClr val="003366"/>
                </a:solidFill>
                <a:latin typeface="Arial" panose="020B0604020202020204" pitchFamily="34" charset="0"/>
                <a:cs typeface="Arial" panose="020B0604020202020204" pitchFamily="34" charset="0"/>
              </a:rPr>
              <a:t>Bite marks</a:t>
            </a:r>
            <a:endParaRPr lang="en-US" altLang="en-US"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2467" name="Content Placeholder 2">
            <a:extLst>
              <a:ext uri="{FF2B5EF4-FFF2-40B4-BE49-F238E27FC236}">
                <a16:creationId xmlns:a16="http://schemas.microsoft.com/office/drawing/2014/main" id="{A0012FF1-0421-4CF4-BA25-49691BB1FB7E}"/>
              </a:ext>
            </a:extLst>
          </p:cNvPr>
          <p:cNvSpPr>
            <a:spLocks noGrp="1"/>
          </p:cNvSpPr>
          <p:nvPr>
            <p:ph idx="1"/>
          </p:nvPr>
        </p:nvSpPr>
        <p:spPr>
          <a:xfrm>
            <a:off x="1316182" y="1262450"/>
            <a:ext cx="9933709" cy="4265463"/>
          </a:xfrm>
        </p:spPr>
        <p:txBody>
          <a:bodyPr rtlCol="0">
            <a:normAutofit fontScale="70000" lnSpcReduction="20000"/>
          </a:bodyPr>
          <a:lstStyle/>
          <a:p>
            <a:pPr marL="265113" indent="-265113">
              <a:lnSpc>
                <a:spcPct val="120000"/>
              </a:lnSpc>
              <a:defRPr/>
            </a:pPr>
            <a:r>
              <a:rPr lang="en-US" altLang="en-US" sz="3400" dirty="0">
                <a:solidFill>
                  <a:srgbClr val="003366"/>
                </a:solidFill>
                <a:latin typeface="Arial" panose="020B0604020202020204" pitchFamily="34" charset="0"/>
                <a:cs typeface="Arial" panose="020B0604020202020204" pitchFamily="34" charset="0"/>
              </a:rPr>
              <a:t>Inflicted adult bite marks are very worrisome—typically indicate a more sadistic abuser</a:t>
            </a:r>
          </a:p>
          <a:p>
            <a:pPr marL="265113" indent="-265113">
              <a:lnSpc>
                <a:spcPct val="120000"/>
              </a:lnSpc>
              <a:defRPr/>
            </a:pPr>
            <a:r>
              <a:rPr lang="en-US" altLang="en-US" sz="3400" dirty="0">
                <a:solidFill>
                  <a:srgbClr val="003366"/>
                </a:solidFill>
                <a:latin typeface="Arial" panose="020B0604020202020204" pitchFamily="34" charset="0"/>
                <a:cs typeface="Arial" panose="020B0604020202020204" pitchFamily="34" charset="0"/>
              </a:rPr>
              <a:t>Measurement of diameter can be helpful, but determination of adult vs. child can still be difficult  </a:t>
            </a:r>
          </a:p>
          <a:p>
            <a:pPr marL="265113" indent="-265113">
              <a:lnSpc>
                <a:spcPct val="120000"/>
              </a:lnSpc>
              <a:defRPr/>
            </a:pPr>
            <a:r>
              <a:rPr lang="en-US" altLang="en-US" sz="3400" b="1" dirty="0">
                <a:solidFill>
                  <a:srgbClr val="003366"/>
                </a:solidFill>
                <a:latin typeface="Arial" panose="020B0604020202020204" pitchFamily="34" charset="0"/>
                <a:cs typeface="Arial" panose="020B0604020202020204" pitchFamily="34" charset="0"/>
              </a:rPr>
              <a:t>Swabbing fresh bite marks can help identify perpetrator by DNA </a:t>
            </a:r>
          </a:p>
          <a:p>
            <a:pPr marL="265113" indent="-265113">
              <a:lnSpc>
                <a:spcPct val="120000"/>
              </a:lnSpc>
              <a:defRPr/>
            </a:pPr>
            <a:r>
              <a:rPr lang="en-US" altLang="en-US" sz="3400" dirty="0">
                <a:solidFill>
                  <a:srgbClr val="003366"/>
                </a:solidFill>
                <a:latin typeface="Arial" panose="020B0604020202020204" pitchFamily="34" charset="0"/>
                <a:cs typeface="Arial" panose="020B0604020202020204" pitchFamily="34" charset="0"/>
              </a:rPr>
              <a:t>Photography of bite marks (and all inflicted injuries) is very important—include scale</a:t>
            </a:r>
          </a:p>
          <a:p>
            <a:pPr marL="265113" indent="-265113" algn="ctr">
              <a:lnSpc>
                <a:spcPct val="120000"/>
              </a:lnSpc>
              <a:buNone/>
              <a:defRPr/>
            </a:pPr>
            <a:r>
              <a:rPr lang="en-US" altLang="en-US" sz="3200" b="1" dirty="0">
                <a:solidFill>
                  <a:srgbClr val="003366"/>
                </a:solidFill>
                <a:latin typeface="Arial" panose="020B0604020202020204" pitchFamily="34" charset="0"/>
                <a:cs typeface="Arial" panose="020B0604020202020204" pitchFamily="34" charset="0"/>
              </a:rPr>
              <a:t>Don’t forget the most common </a:t>
            </a:r>
          </a:p>
          <a:p>
            <a:pPr marL="265113" indent="-265113" algn="ctr">
              <a:lnSpc>
                <a:spcPct val="120000"/>
              </a:lnSpc>
              <a:buNone/>
              <a:defRPr/>
            </a:pPr>
            <a:r>
              <a:rPr lang="en-US" altLang="en-US" sz="3200" b="1" dirty="0">
                <a:solidFill>
                  <a:srgbClr val="003366"/>
                </a:solidFill>
                <a:latin typeface="Arial" panose="020B0604020202020204" pitchFamily="34" charset="0"/>
                <a:cs typeface="Arial" panose="020B0604020202020204" pitchFamily="34" charset="0"/>
              </a:rPr>
              <a:t>“perps” of bites: toddlers!</a:t>
            </a:r>
          </a:p>
        </p:txBody>
      </p:sp>
      <p:sp>
        <p:nvSpPr>
          <p:cNvPr id="65540" name="Date Placeholder 3">
            <a:extLst>
              <a:ext uri="{FF2B5EF4-FFF2-40B4-BE49-F238E27FC236}">
                <a16:creationId xmlns:a16="http://schemas.microsoft.com/office/drawing/2014/main" id="{43780A03-298B-454D-9827-DEAADE71127C}"/>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dirty="0">
              <a:solidFill>
                <a:srgbClr val="FFFFFF"/>
              </a:solidFill>
            </a:endParaRPr>
          </a:p>
        </p:txBody>
      </p:sp>
      <p:sp>
        <p:nvSpPr>
          <p:cNvPr id="3" name="Footer Placeholder 2">
            <a:extLst>
              <a:ext uri="{FF2B5EF4-FFF2-40B4-BE49-F238E27FC236}">
                <a16:creationId xmlns:a16="http://schemas.microsoft.com/office/drawing/2014/main" id="{DB7269C3-179B-4AC0-A43E-A70BA450CA87}"/>
              </a:ext>
            </a:extLst>
          </p:cNvPr>
          <p:cNvSpPr>
            <a:spLocks noGrp="1"/>
          </p:cNvSpPr>
          <p:nvPr>
            <p:ph type="ftr" sz="quarter" idx="11"/>
          </p:nvPr>
        </p:nvSpPr>
        <p:spPr/>
        <p:txBody>
          <a:bodyPr/>
          <a:lstStyle/>
          <a:p>
            <a:pPr>
              <a:defRPr/>
            </a:pPr>
            <a:r>
              <a:rPr lang="en-US" dirty="0"/>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291211" y="-37322"/>
            <a:ext cx="9144000" cy="1303020"/>
          </a:xfrm>
        </p:spPr>
        <p:txBody>
          <a:bodyPr>
            <a:normAutofit/>
          </a:bodyPr>
          <a:lstStyle/>
          <a:p>
            <a:pPr eaLnBrk="1" hangingPunct="1"/>
            <a:r>
              <a:rPr lang="en-US" altLang="en-US" sz="4000" b="1" dirty="0">
                <a:latin typeface="Arial" panose="020B0604020202020204" pitchFamily="34" charset="0"/>
                <a:cs typeface="Arial" panose="020B0604020202020204" pitchFamily="34" charset="0"/>
              </a:rPr>
              <a:t>Bruising Summary</a:t>
            </a:r>
          </a:p>
        </p:txBody>
      </p:sp>
      <p:sp>
        <p:nvSpPr>
          <p:cNvPr id="65539" name="Rectangle 3"/>
          <p:cNvSpPr>
            <a:spLocks noGrp="1" noChangeArrowheads="1"/>
          </p:cNvSpPr>
          <p:nvPr>
            <p:ph type="body" idx="4294967295"/>
          </p:nvPr>
        </p:nvSpPr>
        <p:spPr>
          <a:xfrm>
            <a:off x="841717" y="975064"/>
            <a:ext cx="10058400" cy="4100789"/>
          </a:xfrm>
        </p:spPr>
        <p:txBody>
          <a:bodyPr>
            <a:noAutofit/>
          </a:bodyPr>
          <a:lstStyle/>
          <a:p>
            <a:pPr marL="274320" indent="0">
              <a:lnSpc>
                <a:spcPct val="120000"/>
              </a:lnSpc>
              <a:spcBef>
                <a:spcPts val="1620"/>
              </a:spcBef>
              <a:spcAft>
                <a:spcPts val="1200"/>
              </a:spcAft>
            </a:pPr>
            <a:r>
              <a:rPr lang="en-US" altLang="en-US" sz="2520" dirty="0">
                <a:latin typeface="Arial" panose="020B0604020202020204" pitchFamily="34" charset="0"/>
                <a:cs typeface="Arial" panose="020B0604020202020204" pitchFamily="34" charset="0"/>
              </a:rPr>
              <a:t>Bruising is extremely rare in pre-ambulatory (not yet pulling up and taking steps) infants.</a:t>
            </a:r>
          </a:p>
          <a:p>
            <a:pPr marL="274320" indent="0">
              <a:lnSpc>
                <a:spcPct val="120000"/>
              </a:lnSpc>
              <a:spcBef>
                <a:spcPts val="1620"/>
              </a:spcBef>
              <a:spcAft>
                <a:spcPts val="1200"/>
              </a:spcAft>
              <a:buClr>
                <a:srgbClr val="CC0000"/>
              </a:buClr>
            </a:pPr>
            <a:r>
              <a:rPr lang="en-US" altLang="en-US" sz="2520" dirty="0">
                <a:solidFill>
                  <a:srgbClr val="CC0000"/>
                </a:solidFill>
                <a:latin typeface="Arial" panose="020B0604020202020204" pitchFamily="34" charset="0"/>
                <a:cs typeface="Arial" panose="020B0604020202020204" pitchFamily="34" charset="0"/>
              </a:rPr>
              <a:t>Bruising in infants is a significant indicator of abuse, </a:t>
            </a:r>
            <a:r>
              <a:rPr lang="en-US" altLang="en-US" sz="2520" b="1" u="sng" dirty="0">
                <a:solidFill>
                  <a:srgbClr val="CC0000"/>
                </a:solidFill>
                <a:latin typeface="Arial" panose="020B0604020202020204" pitchFamily="34" charset="0"/>
                <a:cs typeface="Arial" panose="020B0604020202020204" pitchFamily="34" charset="0"/>
              </a:rPr>
              <a:t>must be reported to DCBS and usually police,</a:t>
            </a:r>
            <a:r>
              <a:rPr lang="en-US" altLang="en-US" sz="2520" dirty="0">
                <a:solidFill>
                  <a:srgbClr val="CC0000"/>
                </a:solidFill>
                <a:latin typeface="Arial" panose="020B0604020202020204" pitchFamily="34" charset="0"/>
                <a:cs typeface="Arial" panose="020B0604020202020204" pitchFamily="34" charset="0"/>
              </a:rPr>
              <a:t> and must be medically evaluated.</a:t>
            </a:r>
          </a:p>
          <a:p>
            <a:pPr marL="274320" indent="0">
              <a:lnSpc>
                <a:spcPct val="120000"/>
              </a:lnSpc>
              <a:spcBef>
                <a:spcPts val="1620"/>
              </a:spcBef>
              <a:spcAft>
                <a:spcPts val="1200"/>
              </a:spcAft>
              <a:buClr>
                <a:srgbClr val="CC0000"/>
              </a:buClr>
            </a:pPr>
            <a:r>
              <a:rPr lang="en-US" altLang="en-US" sz="2520" dirty="0">
                <a:solidFill>
                  <a:srgbClr val="CC0000"/>
                </a:solidFill>
                <a:latin typeface="Arial" panose="020B0604020202020204" pitchFamily="34" charset="0"/>
                <a:cs typeface="Arial" panose="020B0604020202020204" pitchFamily="34" charset="0"/>
              </a:rPr>
              <a:t>Bruising is the most overlooked sign of abuse.</a:t>
            </a:r>
          </a:p>
          <a:p>
            <a:pPr marL="274320" indent="0">
              <a:lnSpc>
                <a:spcPct val="120000"/>
              </a:lnSpc>
              <a:spcBef>
                <a:spcPts val="1620"/>
              </a:spcBef>
              <a:spcAft>
                <a:spcPts val="1200"/>
              </a:spcAft>
              <a:buClr>
                <a:srgbClr val="CC0000"/>
              </a:buClr>
            </a:pPr>
            <a:r>
              <a:rPr lang="en-US" altLang="en-US" sz="2520" dirty="0">
                <a:solidFill>
                  <a:srgbClr val="CC0000"/>
                </a:solidFill>
                <a:latin typeface="Arial" panose="020B0604020202020204" pitchFamily="34" charset="0"/>
                <a:cs typeface="Arial" panose="020B0604020202020204" pitchFamily="34" charset="0"/>
              </a:rPr>
              <a:t>Remember the TEN-4-FACESp Bruising Rule.</a:t>
            </a:r>
          </a:p>
          <a:p>
            <a:pPr marL="274320" eaLnBrk="1" hangingPunct="1">
              <a:lnSpc>
                <a:spcPct val="80000"/>
              </a:lnSpc>
              <a:spcAft>
                <a:spcPts val="1200"/>
              </a:spcAft>
              <a:buClr>
                <a:srgbClr val="CC0000"/>
              </a:buClr>
              <a:buFont typeface="Wingdings" panose="05000000000000000000" pitchFamily="2" charset="2"/>
              <a:buChar char="v"/>
            </a:pPr>
            <a:endParaRPr lang="en-US" altLang="en-US" sz="2520" dirty="0">
              <a:solidFill>
                <a:srgbClr val="CC0000"/>
              </a:solidFill>
            </a:endParaRPr>
          </a:p>
          <a:p>
            <a:pPr eaLnBrk="1" hangingPunct="1">
              <a:lnSpc>
                <a:spcPct val="80000"/>
              </a:lnSpc>
              <a:buClr>
                <a:srgbClr val="CC0000"/>
              </a:buClr>
              <a:buFont typeface="Wingdings" panose="05000000000000000000" pitchFamily="2" charset="2"/>
              <a:buChar char="v"/>
            </a:pPr>
            <a:endParaRPr lang="en-US" altLang="en-US" sz="2520" dirty="0">
              <a:solidFill>
                <a:srgbClr val="CC0000"/>
              </a:solidFill>
              <a:latin typeface="Arial" panose="020B0604020202020204" pitchFamily="34" charset="0"/>
              <a:cs typeface="Arial" panose="020B0604020202020204" pitchFamily="34" charset="0"/>
            </a:endParaRPr>
          </a:p>
          <a:p>
            <a:pPr eaLnBrk="1" hangingPunct="1">
              <a:lnSpc>
                <a:spcPct val="80000"/>
              </a:lnSpc>
              <a:buFontTx/>
              <a:buNone/>
            </a:pPr>
            <a:endParaRPr lang="en-US" altLang="en-US" sz="2520" dirty="0">
              <a:solidFill>
                <a:srgbClr val="CC0000"/>
              </a:solidFill>
            </a:endParaRPr>
          </a:p>
          <a:p>
            <a:pPr eaLnBrk="1" hangingPunct="1">
              <a:lnSpc>
                <a:spcPct val="80000"/>
              </a:lnSpc>
              <a:buFontTx/>
              <a:buNone/>
            </a:pPr>
            <a:r>
              <a:rPr lang="en-US" altLang="en-US" sz="2520" dirty="0"/>
              <a:t>	</a:t>
            </a:r>
          </a:p>
        </p:txBody>
      </p:sp>
    </p:spTree>
    <p:extLst>
      <p:ext uri="{BB962C8B-B14F-4D97-AF65-F5344CB8AC3E}">
        <p14:creationId xmlns:p14="http://schemas.microsoft.com/office/powerpoint/2010/main" val="1563006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p:cNvSpPr>
            <a:spLocks noGrp="1" noChangeArrowheads="1"/>
          </p:cNvSpPr>
          <p:nvPr>
            <p:ph type="ctrTitle"/>
          </p:nvPr>
        </p:nvSpPr>
        <p:spPr>
          <a:xfrm>
            <a:off x="509451" y="0"/>
            <a:ext cx="8661219" cy="1051560"/>
          </a:xfrm>
        </p:spPr>
        <p:txBody>
          <a:bodyPr vert="horz" lIns="0" tIns="0" rIns="0" bIns="0" rtlCol="0" anchor="b">
            <a:normAutofit/>
          </a:bodyPr>
          <a:lstStyle/>
          <a:p>
            <a:pPr algn="l" eaLnBrk="1" hangingPunct="1">
              <a:lnSpc>
                <a:spcPct val="95000"/>
              </a:lnSpc>
            </a:pPr>
            <a:r>
              <a:rPr lang="en-US" altLang="en-US" sz="4000" b="1" dirty="0">
                <a:solidFill>
                  <a:srgbClr val="000000"/>
                </a:solidFill>
                <a:latin typeface="Arial" panose="020B0604020202020204" pitchFamily="34" charset="0"/>
              </a:rPr>
              <a:t>The Medical Evaluation</a:t>
            </a:r>
          </a:p>
        </p:txBody>
      </p:sp>
      <p:sp>
        <p:nvSpPr>
          <p:cNvPr id="69635" name="Text Box 4"/>
          <p:cNvSpPr txBox="1">
            <a:spLocks noChangeArrowheads="1"/>
          </p:cNvSpPr>
          <p:nvPr/>
        </p:nvSpPr>
        <p:spPr bwMode="auto">
          <a:xfrm>
            <a:off x="888273" y="1440180"/>
            <a:ext cx="10189029" cy="38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Char char="•"/>
              <a:defRPr sz="3200">
                <a:solidFill>
                  <a:schemeClr val="tx1"/>
                </a:solidFill>
                <a:latin typeface="Times New Roman" panose="02020603050405020304" pitchFamily="18" charset="0"/>
              </a:defRPr>
            </a:lvl1pPr>
            <a:lvl2pPr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lnSpc>
                <a:spcPct val="95000"/>
              </a:lnSpc>
              <a:spcBef>
                <a:spcPct val="0"/>
              </a:spcBef>
              <a:spcAft>
                <a:spcPts val="540"/>
              </a:spcAft>
              <a:buClr>
                <a:srgbClr val="000000"/>
              </a:buClr>
              <a:buFontTx/>
              <a:buChar char="•"/>
            </a:pPr>
            <a:r>
              <a:rPr lang="en-US" altLang="en-US" sz="2400" dirty="0">
                <a:solidFill>
                  <a:srgbClr val="000000"/>
                </a:solidFill>
                <a:latin typeface="Arial" panose="020B0604020202020204" pitchFamily="34" charset="0"/>
                <a:cs typeface="Arial" panose="020B0604020202020204" pitchFamily="34" charset="0"/>
              </a:rPr>
              <a:t>Not all medical facilities or medical providers have the training and expertise to complete this evaluation.</a:t>
            </a:r>
          </a:p>
          <a:p>
            <a:pPr lvl="1">
              <a:lnSpc>
                <a:spcPct val="95000"/>
              </a:lnSpc>
              <a:spcBef>
                <a:spcPct val="0"/>
              </a:spcBef>
              <a:spcAft>
                <a:spcPts val="540"/>
              </a:spcAft>
              <a:buClr>
                <a:srgbClr val="000000"/>
              </a:buClr>
              <a:buNone/>
            </a:pPr>
            <a:endParaRPr lang="en-US" altLang="en-US" sz="2400" dirty="0">
              <a:solidFill>
                <a:srgbClr val="000000"/>
              </a:solidFill>
              <a:latin typeface="Arial" panose="020B0604020202020204" pitchFamily="34" charset="0"/>
              <a:cs typeface="Arial" panose="020B0604020202020204" pitchFamily="34" charset="0"/>
            </a:endParaRPr>
          </a:p>
          <a:p>
            <a:pPr lvl="1">
              <a:lnSpc>
                <a:spcPct val="95000"/>
              </a:lnSpc>
              <a:spcBef>
                <a:spcPct val="0"/>
              </a:spcBef>
              <a:spcAft>
                <a:spcPts val="540"/>
              </a:spcAft>
              <a:buClr>
                <a:srgbClr val="000000"/>
              </a:buClr>
              <a:buFontTx/>
              <a:buChar char="•"/>
            </a:pPr>
            <a:r>
              <a:rPr lang="en-US" altLang="en-US" sz="2400" dirty="0">
                <a:solidFill>
                  <a:srgbClr val="000000"/>
                </a:solidFill>
                <a:latin typeface="Arial" panose="020B0604020202020204" pitchFamily="34" charset="0"/>
                <a:cs typeface="Arial" panose="020B0604020202020204" pitchFamily="34" charset="0"/>
              </a:rPr>
              <a:t>Regardless of your role in the process, you should feel empowered to advocate for the appropriate medical evaluation for suspected victims.</a:t>
            </a:r>
          </a:p>
          <a:p>
            <a:pPr lvl="1">
              <a:lnSpc>
                <a:spcPct val="95000"/>
              </a:lnSpc>
              <a:spcBef>
                <a:spcPct val="0"/>
              </a:spcBef>
              <a:spcAft>
                <a:spcPts val="540"/>
              </a:spcAft>
              <a:buClr>
                <a:srgbClr val="000000"/>
              </a:buClr>
              <a:buFontTx/>
              <a:buChar char="•"/>
            </a:pPr>
            <a:endParaRPr lang="en-US" altLang="en-US" sz="2400" dirty="0">
              <a:solidFill>
                <a:srgbClr val="000000"/>
              </a:solidFill>
              <a:latin typeface="Arial" panose="020B0604020202020204" pitchFamily="34" charset="0"/>
              <a:cs typeface="Arial" panose="020B0604020202020204" pitchFamily="34" charset="0"/>
            </a:endParaRPr>
          </a:p>
          <a:p>
            <a:pPr lvl="1">
              <a:lnSpc>
                <a:spcPct val="95000"/>
              </a:lnSpc>
              <a:spcBef>
                <a:spcPct val="0"/>
              </a:spcBef>
              <a:spcAft>
                <a:spcPts val="540"/>
              </a:spcAft>
              <a:buClr>
                <a:srgbClr val="000000"/>
              </a:buClr>
              <a:buFontTx/>
              <a:buChar char="•"/>
            </a:pPr>
            <a:r>
              <a:rPr lang="en-US" altLang="en-US" sz="2400" dirty="0">
                <a:solidFill>
                  <a:srgbClr val="000000"/>
                </a:solidFill>
                <a:latin typeface="Arial" panose="020B0604020202020204" pitchFamily="34" charset="0"/>
                <a:cs typeface="Arial" panose="020B0604020202020204" pitchFamily="34" charset="0"/>
              </a:rPr>
              <a:t>This is one of our biggest challenges in the medical community:  training all the providers who see and care for children about the recognition and evaluation of child physical abuse/AHT.</a:t>
            </a:r>
          </a:p>
          <a:p>
            <a:pPr lvl="1">
              <a:lnSpc>
                <a:spcPct val="95000"/>
              </a:lnSpc>
              <a:spcBef>
                <a:spcPct val="0"/>
              </a:spcBef>
              <a:spcAft>
                <a:spcPts val="540"/>
              </a:spcAft>
              <a:buClr>
                <a:srgbClr val="000000"/>
              </a:buClr>
              <a:buFontTx/>
              <a:buChar char="•"/>
            </a:pPr>
            <a:endParaRPr lang="en-US" altLang="en-US" sz="252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3104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Grp="1" noChangeArrowheads="1"/>
          </p:cNvSpPr>
          <p:nvPr>
            <p:ph type="ctrTitle"/>
          </p:nvPr>
        </p:nvSpPr>
        <p:spPr>
          <a:xfrm>
            <a:off x="796834" y="-323557"/>
            <a:ext cx="8373836" cy="1051560"/>
          </a:xfrm>
        </p:spPr>
        <p:txBody>
          <a:bodyPr vert="horz" lIns="0" tIns="0" rIns="0" bIns="0" rtlCol="0" anchor="b">
            <a:normAutofit/>
          </a:bodyPr>
          <a:lstStyle/>
          <a:p>
            <a:pPr algn="l" eaLnBrk="1" hangingPunct="1">
              <a:lnSpc>
                <a:spcPct val="95000"/>
              </a:lnSpc>
            </a:pPr>
            <a:r>
              <a:rPr lang="en-US" altLang="en-US" sz="4000" b="1" dirty="0">
                <a:solidFill>
                  <a:srgbClr val="000000"/>
                </a:solidFill>
                <a:latin typeface="+mn-lt"/>
              </a:rPr>
              <a:t>The Medical Evaluation for AHT</a:t>
            </a:r>
          </a:p>
        </p:txBody>
      </p:sp>
      <p:sp>
        <p:nvSpPr>
          <p:cNvPr id="61443" name="Text Box 4"/>
          <p:cNvSpPr txBox="1">
            <a:spLocks noChangeArrowheads="1"/>
          </p:cNvSpPr>
          <p:nvPr/>
        </p:nvSpPr>
        <p:spPr bwMode="auto">
          <a:xfrm>
            <a:off x="351692" y="824616"/>
            <a:ext cx="11718388" cy="445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Char char="•"/>
              <a:defRPr sz="3200">
                <a:solidFill>
                  <a:schemeClr val="tx1"/>
                </a:solidFill>
                <a:latin typeface="Times New Roman" panose="02020603050405020304" pitchFamily="18" charset="0"/>
              </a:defRPr>
            </a:lvl1pPr>
            <a:lvl2pPr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lnSpc>
                <a:spcPct val="95000"/>
              </a:lnSpc>
              <a:spcBef>
                <a:spcPct val="0"/>
              </a:spcBef>
              <a:spcAft>
                <a:spcPts val="1200"/>
              </a:spcAft>
              <a:buClr>
                <a:srgbClr val="000000"/>
              </a:buClr>
              <a:buFontTx/>
              <a:buChar char="•"/>
            </a:pPr>
            <a:r>
              <a:rPr lang="en-US" altLang="en-US" dirty="0">
                <a:solidFill>
                  <a:srgbClr val="000000"/>
                </a:solidFill>
                <a:latin typeface="+mn-lt"/>
              </a:rPr>
              <a:t>Head CT (looking for subdural bleeding, brain swelling)</a:t>
            </a:r>
            <a:endParaRPr lang="en-US" altLang="en-US" dirty="0">
              <a:latin typeface="+mn-lt"/>
            </a:endParaRPr>
          </a:p>
          <a:p>
            <a:pPr lvl="1">
              <a:lnSpc>
                <a:spcPct val="95000"/>
              </a:lnSpc>
              <a:spcBef>
                <a:spcPct val="0"/>
              </a:spcBef>
              <a:spcAft>
                <a:spcPts val="1200"/>
              </a:spcAft>
              <a:buClr>
                <a:srgbClr val="000000"/>
              </a:buClr>
              <a:buFontTx/>
              <a:buChar char="•"/>
            </a:pPr>
            <a:r>
              <a:rPr lang="en-US" altLang="en-US" dirty="0">
                <a:solidFill>
                  <a:srgbClr val="000000"/>
                </a:solidFill>
                <a:latin typeface="+mn-lt"/>
              </a:rPr>
              <a:t>Skeletal survey and </a:t>
            </a:r>
            <a:r>
              <a:rPr lang="en-US" altLang="en-US" u="sng" dirty="0">
                <a:solidFill>
                  <a:srgbClr val="C00000"/>
                </a:solidFill>
                <a:latin typeface="+mn-lt"/>
              </a:rPr>
              <a:t>follow-up skeletal survey in 10-14 days</a:t>
            </a:r>
            <a:endParaRPr lang="en-US" altLang="en-US" u="sng" dirty="0">
              <a:latin typeface="+mn-lt"/>
            </a:endParaRPr>
          </a:p>
          <a:p>
            <a:pPr lvl="1">
              <a:lnSpc>
                <a:spcPct val="95000"/>
              </a:lnSpc>
              <a:spcBef>
                <a:spcPct val="0"/>
              </a:spcBef>
              <a:spcAft>
                <a:spcPts val="1200"/>
              </a:spcAft>
              <a:buClr>
                <a:srgbClr val="000000"/>
              </a:buClr>
              <a:buFontTx/>
              <a:buChar char="•"/>
            </a:pPr>
            <a:r>
              <a:rPr lang="en-US" altLang="en-US" dirty="0">
                <a:solidFill>
                  <a:srgbClr val="000000"/>
                </a:solidFill>
                <a:latin typeface="+mn-lt"/>
              </a:rPr>
              <a:t>Eye exam (to look for retinal hemorrhages)</a:t>
            </a:r>
            <a:endParaRPr lang="en-US" altLang="en-US" dirty="0">
              <a:latin typeface="+mn-lt"/>
            </a:endParaRPr>
          </a:p>
          <a:p>
            <a:pPr lvl="1">
              <a:lnSpc>
                <a:spcPct val="95000"/>
              </a:lnSpc>
              <a:spcBef>
                <a:spcPct val="0"/>
              </a:spcBef>
              <a:spcAft>
                <a:spcPts val="1200"/>
              </a:spcAft>
              <a:buClr>
                <a:srgbClr val="000000"/>
              </a:buClr>
              <a:buFontTx/>
              <a:buChar char="•"/>
            </a:pPr>
            <a:r>
              <a:rPr lang="en-US" altLang="en-US" dirty="0">
                <a:solidFill>
                  <a:srgbClr val="000000"/>
                </a:solidFill>
                <a:latin typeface="+mn-lt"/>
              </a:rPr>
              <a:t>Trauma and bleeding labs to screen for signs of internal injury or bleeding disorder</a:t>
            </a:r>
            <a:endParaRPr lang="en-US" altLang="en-US" dirty="0">
              <a:latin typeface="+mn-lt"/>
            </a:endParaRPr>
          </a:p>
          <a:p>
            <a:pPr lvl="1">
              <a:lnSpc>
                <a:spcPct val="95000"/>
              </a:lnSpc>
              <a:spcBef>
                <a:spcPct val="0"/>
              </a:spcBef>
              <a:spcAft>
                <a:spcPts val="1200"/>
              </a:spcAft>
              <a:buClr>
                <a:srgbClr val="000000"/>
              </a:buClr>
              <a:buFontTx/>
              <a:buChar char="•"/>
            </a:pPr>
            <a:r>
              <a:rPr lang="en-US" altLang="en-US" dirty="0">
                <a:solidFill>
                  <a:srgbClr val="000000"/>
                </a:solidFill>
                <a:latin typeface="+mn-lt"/>
              </a:rPr>
              <a:t>MRI of the brain and spinal cord if CT is abnormal (MRI can demonstrate subtle brain injury that CT can miss)</a:t>
            </a:r>
            <a:endParaRPr lang="en-US" altLang="en-US" dirty="0">
              <a:latin typeface="+mn-lt"/>
            </a:endParaRPr>
          </a:p>
          <a:p>
            <a:pPr lvl="1">
              <a:lnSpc>
                <a:spcPct val="95000"/>
              </a:lnSpc>
              <a:spcBef>
                <a:spcPct val="0"/>
              </a:spcBef>
              <a:spcAft>
                <a:spcPts val="1200"/>
              </a:spcAft>
              <a:buClr>
                <a:srgbClr val="000000"/>
              </a:buClr>
              <a:buFontTx/>
              <a:buChar char="•"/>
            </a:pPr>
            <a:r>
              <a:rPr lang="en-US" altLang="en-US" b="1" dirty="0">
                <a:solidFill>
                  <a:srgbClr val="000000"/>
                </a:solidFill>
                <a:latin typeface="+mn-lt"/>
              </a:rPr>
              <a:t>Photograph all visible injuries and call DCBS and police immediately if AHT is suspected</a:t>
            </a:r>
          </a:p>
        </p:txBody>
      </p:sp>
    </p:spTree>
    <p:extLst>
      <p:ext uri="{BB962C8B-B14F-4D97-AF65-F5344CB8AC3E}">
        <p14:creationId xmlns:p14="http://schemas.microsoft.com/office/powerpoint/2010/main" val="4262237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ChangeArrowheads="1"/>
          </p:cNvSpPr>
          <p:nvPr>
            <p:ph type="ctrTitle"/>
          </p:nvPr>
        </p:nvSpPr>
        <p:spPr>
          <a:xfrm>
            <a:off x="-298505" y="142389"/>
            <a:ext cx="5710714" cy="822960"/>
          </a:xfrm>
        </p:spPr>
        <p:txBody>
          <a:bodyPr vert="horz" lIns="0" tIns="0" rIns="0" bIns="0" rtlCol="0" anchor="b">
            <a:normAutofit/>
          </a:bodyPr>
          <a:lstStyle/>
          <a:p>
            <a:pPr eaLnBrk="1" hangingPunct="1">
              <a:lnSpc>
                <a:spcPct val="95000"/>
              </a:lnSpc>
            </a:pPr>
            <a:r>
              <a:rPr lang="en-US" altLang="en-US" sz="4400" b="1" dirty="0">
                <a:solidFill>
                  <a:srgbClr val="000000"/>
                </a:solidFill>
                <a:latin typeface="+mn-lt"/>
              </a:rPr>
              <a:t>AHT Outcomes</a:t>
            </a:r>
          </a:p>
        </p:txBody>
      </p:sp>
      <p:sp>
        <p:nvSpPr>
          <p:cNvPr id="41987" name="Text Box 7"/>
          <p:cNvSpPr txBox="1">
            <a:spLocks noChangeArrowheads="1"/>
          </p:cNvSpPr>
          <p:nvPr/>
        </p:nvSpPr>
        <p:spPr bwMode="auto">
          <a:xfrm>
            <a:off x="1232121" y="965349"/>
            <a:ext cx="8575358" cy="4776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marL="285750" indent="-285750" eaLnBrk="0" hangingPunct="0">
              <a:spcBef>
                <a:spcPct val="20000"/>
              </a:spcBef>
              <a:buChar char="•"/>
              <a:defRPr sz="3200">
                <a:solidFill>
                  <a:schemeClr val="tx1"/>
                </a:solidFill>
                <a:latin typeface="Times New Roman" pitchFamily="18" charset="0"/>
              </a:defRPr>
            </a:lvl1pPr>
            <a:lvl2pPr marL="685800" indent="-22860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pPr>
            <a:r>
              <a:rPr lang="en-US" altLang="en-US" sz="2800" dirty="0">
                <a:latin typeface="+mn-lt"/>
              </a:rPr>
              <a:t>Research is ongoing regarding the subtle brain changes that can occur after Abusive Head Trauma. The full spectrum of disability hasn’t yet been defined.</a:t>
            </a:r>
          </a:p>
          <a:p>
            <a:pPr eaLnBrk="1" hangingPunct="1">
              <a:spcBef>
                <a:spcPct val="0"/>
              </a:spcBef>
              <a:buFontTx/>
              <a:buNone/>
            </a:pPr>
            <a:endParaRPr lang="en-US" altLang="en-US" sz="2800" dirty="0">
              <a:latin typeface="+mn-lt"/>
            </a:endParaRPr>
          </a:p>
          <a:p>
            <a:pPr eaLnBrk="1" hangingPunct="1">
              <a:spcBef>
                <a:spcPct val="0"/>
              </a:spcBef>
            </a:pPr>
            <a:r>
              <a:rPr lang="en-US" altLang="en-US" sz="2800" dirty="0">
                <a:latin typeface="+mn-lt"/>
              </a:rPr>
              <a:t>Disabilities include:</a:t>
            </a:r>
          </a:p>
          <a:p>
            <a:pPr lvl="1" eaLnBrk="1" hangingPunct="1">
              <a:spcBef>
                <a:spcPct val="0"/>
              </a:spcBef>
              <a:buSzPct val="80000"/>
            </a:pPr>
            <a:r>
              <a:rPr lang="en-US" altLang="en-US" dirty="0">
                <a:latin typeface="+mn-lt"/>
              </a:rPr>
              <a:t>Learning disabilities</a:t>
            </a:r>
          </a:p>
          <a:p>
            <a:pPr lvl="1" eaLnBrk="1" hangingPunct="1">
              <a:spcBef>
                <a:spcPct val="0"/>
              </a:spcBef>
              <a:buSzPct val="80000"/>
            </a:pPr>
            <a:r>
              <a:rPr lang="en-US" altLang="en-US" dirty="0">
                <a:latin typeface="+mn-lt"/>
              </a:rPr>
              <a:t>Emotional/behavioral issues</a:t>
            </a:r>
          </a:p>
          <a:p>
            <a:pPr lvl="1" eaLnBrk="1" hangingPunct="1">
              <a:spcBef>
                <a:spcPct val="0"/>
              </a:spcBef>
              <a:buSzPct val="80000"/>
            </a:pPr>
            <a:r>
              <a:rPr lang="en-US" altLang="en-US" dirty="0">
                <a:latin typeface="+mn-lt"/>
              </a:rPr>
              <a:t>Speech and language delays</a:t>
            </a:r>
          </a:p>
          <a:p>
            <a:pPr lvl="1" eaLnBrk="1" hangingPunct="1">
              <a:spcBef>
                <a:spcPct val="0"/>
              </a:spcBef>
              <a:buSzPct val="80000"/>
            </a:pPr>
            <a:r>
              <a:rPr lang="en-US" altLang="en-US" dirty="0">
                <a:latin typeface="+mn-lt"/>
              </a:rPr>
              <a:t>Vision/hearing</a:t>
            </a:r>
          </a:p>
          <a:p>
            <a:pPr lvl="1" eaLnBrk="1" hangingPunct="1">
              <a:spcBef>
                <a:spcPct val="0"/>
              </a:spcBef>
              <a:buSzPct val="80000"/>
            </a:pPr>
            <a:r>
              <a:rPr lang="en-US" altLang="en-US" dirty="0">
                <a:latin typeface="+mn-lt"/>
              </a:rPr>
              <a:t>Hormone/growth problems (due to pituitary injury)</a:t>
            </a:r>
          </a:p>
          <a:p>
            <a:pPr eaLnBrk="1" hangingPunct="1">
              <a:spcBef>
                <a:spcPct val="0"/>
              </a:spcBef>
              <a:buFontTx/>
              <a:buNone/>
            </a:pPr>
            <a:endParaRPr lang="en-US" altLang="en-US" sz="2500" dirty="0">
              <a:latin typeface="Arial" charset="0"/>
            </a:endParaRPr>
          </a:p>
        </p:txBody>
      </p:sp>
      <p:graphicFrame>
        <p:nvGraphicFramePr>
          <p:cNvPr id="41989" name="Object 1"/>
          <p:cNvGraphicFramePr>
            <a:graphicFrameLocks/>
          </p:cNvGraphicFramePr>
          <p:nvPr>
            <p:extLst>
              <p:ext uri="{D42A27DB-BD31-4B8C-83A1-F6EECF244321}">
                <p14:modId xmlns:p14="http://schemas.microsoft.com/office/powerpoint/2010/main" val="4027097372"/>
              </p:ext>
            </p:extLst>
          </p:nvPr>
        </p:nvGraphicFramePr>
        <p:xfrm>
          <a:off x="7988859" y="1810645"/>
          <a:ext cx="3840480" cy="3086100"/>
        </p:xfrm>
        <a:graphic>
          <a:graphicData uri="http://schemas.openxmlformats.org/presentationml/2006/ole">
            <mc:AlternateContent xmlns:mc="http://schemas.openxmlformats.org/markup-compatibility/2006">
              <mc:Choice xmlns:v="urn:schemas-microsoft-com:vml" Requires="v">
                <p:oleObj r:id="rId2" imgW="5182049" imgH="4060288" progId="Excel.Chart.8">
                  <p:embed/>
                </p:oleObj>
              </mc:Choice>
              <mc:Fallback>
                <p:oleObj r:id="rId2" imgW="5182049" imgH="4060288" progId="Excel.Chart.8">
                  <p:embed/>
                  <p:pic>
                    <p:nvPicPr>
                      <p:cNvPr id="41989" name="Object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859" y="1810645"/>
                        <a:ext cx="384048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38732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Grp="1" noChangeArrowheads="1"/>
          </p:cNvSpPr>
          <p:nvPr>
            <p:ph type="ctrTitle" idx="4294967295"/>
          </p:nvPr>
        </p:nvSpPr>
        <p:spPr>
          <a:xfrm>
            <a:off x="321455" y="35777"/>
            <a:ext cx="6465093" cy="1051560"/>
          </a:xfrm>
        </p:spPr>
        <p:txBody>
          <a:bodyPr vert="horz" lIns="0" tIns="0" rIns="0" bIns="0" rtlCol="0" anchor="ctr">
            <a:normAutofit/>
          </a:bodyPr>
          <a:lstStyle/>
          <a:p>
            <a:pPr eaLnBrk="1" hangingPunct="1">
              <a:lnSpc>
                <a:spcPct val="95000"/>
              </a:lnSpc>
            </a:pPr>
            <a:r>
              <a:rPr lang="en-US" altLang="en-US" sz="4000" b="1" dirty="0">
                <a:solidFill>
                  <a:srgbClr val="000000"/>
                </a:solidFill>
                <a:latin typeface="Arial" panose="020B0604020202020204" pitchFamily="34" charset="0"/>
              </a:rPr>
              <a:t>Kentucky Statistics…</a:t>
            </a:r>
          </a:p>
        </p:txBody>
      </p:sp>
      <p:sp>
        <p:nvSpPr>
          <p:cNvPr id="9219" name="Rectangle 2"/>
          <p:cNvSpPr>
            <a:spLocks noGrp="1" noChangeArrowheads="1"/>
          </p:cNvSpPr>
          <p:nvPr>
            <p:ph type="subTitle" idx="4294967295"/>
          </p:nvPr>
        </p:nvSpPr>
        <p:spPr>
          <a:xfrm>
            <a:off x="988423" y="813916"/>
            <a:ext cx="9590364" cy="4602003"/>
          </a:xfrm>
        </p:spPr>
        <p:txBody>
          <a:bodyPr vert="horz" lIns="0" tIns="0" rIns="0" bIns="0" rtlCol="0">
            <a:normAutofit/>
          </a:bodyPr>
          <a:lstStyle/>
          <a:p>
            <a:pPr marL="102870" lvl="1" indent="0">
              <a:spcBef>
                <a:spcPct val="0"/>
              </a:spcBef>
              <a:spcAft>
                <a:spcPts val="540"/>
              </a:spcAft>
              <a:buClr>
                <a:srgbClr val="000000"/>
              </a:buClr>
              <a:buNone/>
              <a:defRPr/>
            </a:pPr>
            <a:endParaRPr lang="en-US" altLang="en-US" dirty="0">
              <a:solidFill>
                <a:srgbClr val="000000"/>
              </a:solidFill>
              <a:latin typeface="Arial" charset="0"/>
              <a:cs typeface="Arial" charset="0"/>
            </a:endParaRPr>
          </a:p>
          <a:p>
            <a:pPr marL="411480" lvl="1" indent="-308610">
              <a:lnSpc>
                <a:spcPct val="100000"/>
              </a:lnSpc>
              <a:spcBef>
                <a:spcPct val="0"/>
              </a:spcBef>
              <a:spcAft>
                <a:spcPts val="540"/>
              </a:spcAft>
              <a:buClr>
                <a:srgbClr val="000000"/>
              </a:buClr>
              <a:buFontTx/>
              <a:buChar char="•"/>
              <a:defRPr/>
            </a:pPr>
            <a:r>
              <a:rPr lang="en-US" altLang="en-US" sz="2800" dirty="0">
                <a:solidFill>
                  <a:srgbClr val="000000"/>
                </a:solidFill>
                <a:latin typeface="Arial" charset="0"/>
                <a:cs typeface="Arial" charset="0"/>
              </a:rPr>
              <a:t>On average (FYE 2016-2020), </a:t>
            </a:r>
            <a:r>
              <a:rPr lang="en-US" altLang="en-US" sz="2800" b="1" dirty="0">
                <a:solidFill>
                  <a:srgbClr val="000000"/>
                </a:solidFill>
                <a:latin typeface="Arial" charset="0"/>
                <a:cs typeface="Arial" charset="0"/>
              </a:rPr>
              <a:t>72</a:t>
            </a:r>
            <a:r>
              <a:rPr lang="en-US" altLang="en-US" sz="2800" dirty="0">
                <a:solidFill>
                  <a:srgbClr val="000000"/>
                </a:solidFill>
                <a:latin typeface="Arial" charset="0"/>
                <a:cs typeface="Arial" charset="0"/>
              </a:rPr>
              <a:t> (60-85) children die under circumstances of maltreatment each year in KY.</a:t>
            </a:r>
          </a:p>
          <a:p>
            <a:pPr marL="411480" lvl="1" indent="-308610">
              <a:lnSpc>
                <a:spcPct val="100000"/>
              </a:lnSpc>
              <a:spcBef>
                <a:spcPct val="0"/>
              </a:spcBef>
              <a:spcAft>
                <a:spcPts val="540"/>
              </a:spcAft>
              <a:buClr>
                <a:srgbClr val="000000"/>
              </a:buClr>
              <a:buFontTx/>
              <a:buChar char="•"/>
              <a:defRPr/>
            </a:pPr>
            <a:r>
              <a:rPr lang="en-US" altLang="en-US" sz="2800" dirty="0">
                <a:solidFill>
                  <a:srgbClr val="000000"/>
                </a:solidFill>
                <a:latin typeface="Arial" charset="0"/>
                <a:cs typeface="Arial" charset="0"/>
              </a:rPr>
              <a:t>Additionally, on average (FYE 2016-2020), </a:t>
            </a:r>
            <a:r>
              <a:rPr lang="en-US" altLang="en-US" sz="2800" b="1" dirty="0">
                <a:solidFill>
                  <a:srgbClr val="000000"/>
                </a:solidFill>
                <a:latin typeface="Arial" charset="0"/>
                <a:cs typeface="Arial" charset="0"/>
              </a:rPr>
              <a:t>89 </a:t>
            </a:r>
            <a:r>
              <a:rPr lang="en-US" altLang="en-US" sz="2800" dirty="0">
                <a:solidFill>
                  <a:srgbClr val="000000"/>
                </a:solidFill>
                <a:latin typeface="Arial" charset="0"/>
                <a:cs typeface="Arial" charset="0"/>
              </a:rPr>
              <a:t>(73-120) children are involved in near fatal incidents each year.</a:t>
            </a:r>
          </a:p>
          <a:p>
            <a:pPr marL="411480" lvl="1" indent="-308610">
              <a:lnSpc>
                <a:spcPct val="100000"/>
              </a:lnSpc>
              <a:spcBef>
                <a:spcPct val="0"/>
              </a:spcBef>
              <a:spcAft>
                <a:spcPts val="540"/>
              </a:spcAft>
              <a:buClr>
                <a:srgbClr val="000000"/>
              </a:buClr>
              <a:buFontTx/>
              <a:buChar char="•"/>
              <a:defRPr/>
            </a:pPr>
            <a:r>
              <a:rPr lang="en-US" altLang="en-US" sz="2800" dirty="0">
                <a:solidFill>
                  <a:srgbClr val="000000"/>
                </a:solidFill>
                <a:latin typeface="Arial" charset="0"/>
                <a:cs typeface="Arial" charset="0"/>
              </a:rPr>
              <a:t>Near fatality = An act which, as certified by a physician, results in a child being in serious or critical condition.</a:t>
            </a:r>
          </a:p>
          <a:p>
            <a:pPr marL="411480" lvl="1" indent="-308610">
              <a:lnSpc>
                <a:spcPct val="100000"/>
              </a:lnSpc>
              <a:spcBef>
                <a:spcPct val="0"/>
              </a:spcBef>
              <a:spcAft>
                <a:spcPts val="540"/>
              </a:spcAft>
              <a:buClr>
                <a:srgbClr val="000000"/>
              </a:buClr>
              <a:buFontTx/>
              <a:buChar char="•"/>
              <a:defRPr/>
            </a:pPr>
            <a:r>
              <a:rPr lang="en-US" altLang="en-US" sz="2800" b="1" dirty="0">
                <a:solidFill>
                  <a:srgbClr val="C00000"/>
                </a:solidFill>
                <a:latin typeface="Arial" charset="0"/>
                <a:cs typeface="Arial" charset="0"/>
              </a:rPr>
              <a:t>Kentucky is consistently among the worst states for child victimization rate, with more than double the national average.  </a:t>
            </a:r>
          </a:p>
        </p:txBody>
      </p:sp>
      <p:sp>
        <p:nvSpPr>
          <p:cNvPr id="9220" name="Text Box 4"/>
          <p:cNvSpPr txBox="1">
            <a:spLocks noChangeArrowheads="1"/>
          </p:cNvSpPr>
          <p:nvPr/>
        </p:nvSpPr>
        <p:spPr bwMode="auto">
          <a:xfrm>
            <a:off x="3160131" y="5727215"/>
            <a:ext cx="5246948"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ts val="0"/>
              </a:spcBef>
              <a:buNone/>
              <a:defRPr/>
            </a:pPr>
            <a:r>
              <a:rPr lang="en-US" altLang="en-US" sz="1300" b="1" i="1" dirty="0">
                <a:latin typeface="Arial" panose="020B0604020202020204" pitchFamily="34" charset="0"/>
              </a:rPr>
              <a:t>2021 Annual Report of Child Fatality &amp; Near Fatality Review Panel.  </a:t>
            </a:r>
            <a:r>
              <a:rPr lang="en-US" altLang="en-US" sz="1300" dirty="0">
                <a:solidFill>
                  <a:schemeClr val="accent2">
                    <a:lumMod val="75000"/>
                  </a:schemeClr>
                </a:solidFill>
                <a:latin typeface="Arial" panose="020B0604020202020204" pitchFamily="34" charset="0"/>
                <a:hlinkClick r:id="rId3"/>
              </a:rPr>
              <a:t>http://justice.ky.gov/Pages/Reports.aspx</a:t>
            </a:r>
            <a:endParaRPr lang="en-US" altLang="en-US" sz="1300" dirty="0">
              <a:solidFill>
                <a:schemeClr val="accent2">
                  <a:lumMod val="75000"/>
                </a:schemeClr>
              </a:solidFill>
              <a:latin typeface="Arial" panose="020B0604020202020204" pitchFamily="34" charset="0"/>
            </a:endParaRPr>
          </a:p>
          <a:p>
            <a:pPr eaLnBrk="1" hangingPunct="1">
              <a:spcBef>
                <a:spcPts val="0"/>
              </a:spcBef>
              <a:buNone/>
              <a:defRPr/>
            </a:pPr>
            <a:endParaRPr lang="en-US" altLang="en-US" sz="1300" dirty="0">
              <a:solidFill>
                <a:schemeClr val="accent2">
                  <a:lumMod val="75000"/>
                </a:schemeClr>
              </a:solidFill>
              <a:latin typeface="Arial" panose="020B0604020202020204" pitchFamily="34" charset="0"/>
            </a:endParaRPr>
          </a:p>
          <a:p>
            <a:pPr eaLnBrk="1" hangingPunct="1">
              <a:spcBef>
                <a:spcPts val="0"/>
              </a:spcBef>
              <a:buNone/>
              <a:defRPr/>
            </a:pPr>
            <a:r>
              <a:rPr lang="en-US" altLang="en-US" sz="1300" dirty="0">
                <a:latin typeface="Arial" panose="020B0604020202020204" pitchFamily="34" charset="0"/>
              </a:rPr>
              <a:t>NCANDS/Children’s Bureau. Child Maltreatment 2019. </a:t>
            </a:r>
            <a:r>
              <a:rPr lang="en-US" altLang="en-US" sz="1300" dirty="0">
                <a:solidFill>
                  <a:srgbClr val="0070C0"/>
                </a:solidFill>
                <a:latin typeface="Arial" panose="020B0604020202020204" pitchFamily="34" charset="0"/>
              </a:rPr>
              <a:t>https://www.acf.hhs.gov/cb/report/child-maltreatment-2019</a:t>
            </a:r>
          </a:p>
        </p:txBody>
      </p:sp>
      <p:pic>
        <p:nvPicPr>
          <p:cNvPr id="24581" name="Picture 7" descr="C:\Users\forensics\AppData\Local\Microsoft\Windows\Temporary Internet Files\Content.IE5\O38CNP81\MC900027388[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6634" y="173359"/>
            <a:ext cx="1662824" cy="9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742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0" y="-174088"/>
            <a:ext cx="9144000" cy="1303020"/>
          </a:xfrm>
        </p:spPr>
        <p:txBody>
          <a:bodyPr>
            <a:normAutofit/>
          </a:bodyPr>
          <a:lstStyle/>
          <a:p>
            <a:pPr algn="ctr" eaLnBrk="1" hangingPunct="1"/>
            <a:r>
              <a:rPr lang="en-US" altLang="en-US" sz="4000" b="1" dirty="0">
                <a:latin typeface="Arial" panose="020B0604020202020204" pitchFamily="34" charset="0"/>
                <a:cs typeface="Arial" panose="020B0604020202020204" pitchFamily="34" charset="0"/>
              </a:rPr>
              <a:t>What is the prognosis for victims?</a:t>
            </a:r>
          </a:p>
        </p:txBody>
      </p:sp>
      <p:sp>
        <p:nvSpPr>
          <p:cNvPr id="65539" name="Rectangle 3"/>
          <p:cNvSpPr>
            <a:spLocks noGrp="1" noChangeArrowheads="1"/>
          </p:cNvSpPr>
          <p:nvPr>
            <p:ph type="body" idx="4294967295"/>
          </p:nvPr>
        </p:nvSpPr>
        <p:spPr>
          <a:xfrm>
            <a:off x="2415540" y="1234440"/>
            <a:ext cx="7360920" cy="4297680"/>
          </a:xfrm>
        </p:spPr>
        <p:txBody>
          <a:bodyPr>
            <a:noAutofit/>
          </a:bodyPr>
          <a:lstStyle/>
          <a:p>
            <a:pPr marL="0" indent="0">
              <a:lnSpc>
                <a:spcPct val="80000"/>
              </a:lnSpc>
              <a:buClr>
                <a:srgbClr val="CC0000"/>
              </a:buClr>
              <a:buNone/>
            </a:pPr>
            <a:endParaRPr lang="en-US" altLang="en-US" sz="2520" dirty="0">
              <a:solidFill>
                <a:srgbClr val="CC0000"/>
              </a:solidFill>
            </a:endParaRPr>
          </a:p>
          <a:p>
            <a:pPr eaLnBrk="1" hangingPunct="1">
              <a:lnSpc>
                <a:spcPct val="80000"/>
              </a:lnSpc>
              <a:buClr>
                <a:srgbClr val="CC0000"/>
              </a:buClr>
              <a:buFont typeface="Wingdings" panose="05000000000000000000" pitchFamily="2" charset="2"/>
              <a:buChar char="v"/>
            </a:pPr>
            <a:endParaRPr lang="en-US" altLang="en-US" sz="2520" dirty="0">
              <a:solidFill>
                <a:srgbClr val="CC0000"/>
              </a:solidFill>
              <a:latin typeface="Arial" panose="020B0604020202020204" pitchFamily="34" charset="0"/>
              <a:cs typeface="Arial" panose="020B0604020202020204" pitchFamily="34" charset="0"/>
            </a:endParaRPr>
          </a:p>
          <a:p>
            <a:pPr eaLnBrk="1" hangingPunct="1">
              <a:lnSpc>
                <a:spcPct val="80000"/>
              </a:lnSpc>
              <a:buFontTx/>
              <a:buNone/>
            </a:pPr>
            <a:endParaRPr lang="en-US" altLang="en-US" sz="2520" dirty="0">
              <a:solidFill>
                <a:srgbClr val="CC0000"/>
              </a:solidFill>
            </a:endParaRPr>
          </a:p>
          <a:p>
            <a:pPr eaLnBrk="1" hangingPunct="1">
              <a:lnSpc>
                <a:spcPct val="80000"/>
              </a:lnSpc>
              <a:buFontTx/>
              <a:buNone/>
            </a:pPr>
            <a:r>
              <a:rPr lang="en-US" altLang="en-US" sz="2520" dirty="0"/>
              <a:t>	</a:t>
            </a:r>
          </a:p>
        </p:txBody>
      </p:sp>
      <p:sp>
        <p:nvSpPr>
          <p:cNvPr id="2" name="Rectangle 1"/>
          <p:cNvSpPr/>
          <p:nvPr/>
        </p:nvSpPr>
        <p:spPr>
          <a:xfrm>
            <a:off x="271975" y="1023424"/>
            <a:ext cx="10583380" cy="3249223"/>
          </a:xfrm>
          <a:prstGeom prst="rect">
            <a:avLst/>
          </a:prstGeom>
        </p:spPr>
        <p:txBody>
          <a:bodyPr wrap="square">
            <a:spAutoFit/>
          </a:bodyPr>
          <a:lstStyle/>
          <a:p>
            <a:pPr lvl="1" indent="-308610">
              <a:lnSpc>
                <a:spcPct val="95000"/>
              </a:lnSpc>
              <a:spcAft>
                <a:spcPts val="1200"/>
              </a:spcAft>
              <a:buClr>
                <a:srgbClr val="000000"/>
              </a:buClr>
              <a:buFontTx/>
              <a:buChar char="•"/>
            </a:pPr>
            <a:r>
              <a:rPr lang="en-US" altLang="en-US" sz="2520" dirty="0">
                <a:solidFill>
                  <a:srgbClr val="000000"/>
                </a:solidFill>
                <a:latin typeface="Arial" panose="020B0604020202020204" pitchFamily="34" charset="0"/>
                <a:cs typeface="Arial" panose="020B0604020202020204" pitchFamily="34" charset="0"/>
              </a:rPr>
              <a:t>Long-term </a:t>
            </a:r>
            <a:r>
              <a:rPr lang="en-US" altLang="en-US" sz="2520" dirty="0">
                <a:latin typeface="Arial" panose="020B0604020202020204" pitchFamily="34" charset="0"/>
                <a:cs typeface="Arial" panose="020B0604020202020204" pitchFamily="34" charset="0"/>
              </a:rPr>
              <a:t>disability high amongst survivors—up to 90% affected</a:t>
            </a:r>
          </a:p>
          <a:p>
            <a:pPr lvl="1" indent="-308610">
              <a:spcAft>
                <a:spcPts val="1200"/>
              </a:spcAft>
              <a:buFontTx/>
              <a:buChar char="•"/>
            </a:pPr>
            <a:r>
              <a:rPr lang="en-US" altLang="en-US" sz="2520" dirty="0">
                <a:solidFill>
                  <a:srgbClr val="000000"/>
                </a:solidFill>
                <a:latin typeface="Arial" panose="020B0604020202020204" pitchFamily="34" charset="0"/>
                <a:cs typeface="Arial" panose="020B0604020202020204" pitchFamily="34" charset="0"/>
              </a:rPr>
              <a:t>Severity of disability can range from mild/subtle to permanent vegetative state.</a:t>
            </a:r>
          </a:p>
          <a:p>
            <a:pPr lvl="1" indent="-308610">
              <a:spcAft>
                <a:spcPts val="1200"/>
              </a:spcAft>
              <a:buFontTx/>
              <a:buChar char="•"/>
            </a:pPr>
            <a:r>
              <a:rPr lang="en-US" altLang="en-US" sz="2520" dirty="0">
                <a:solidFill>
                  <a:srgbClr val="000000"/>
                </a:solidFill>
                <a:latin typeface="Arial" panose="020B0604020202020204" pitchFamily="34" charset="0"/>
                <a:cs typeface="Arial" panose="020B0604020202020204" pitchFamily="34" charset="0"/>
              </a:rPr>
              <a:t>Research is ongoing regarding the subtle brain changes that can occur after abusive head trauma. The full spectrum of disability hasn’t yet been defined.</a:t>
            </a:r>
          </a:p>
          <a:p>
            <a:pPr marL="148590" lvl="1">
              <a:spcAft>
                <a:spcPts val="1200"/>
              </a:spcAft>
            </a:pPr>
            <a:endParaRPr lang="en-US" altLang="en-US" sz="2520" dirty="0">
              <a:solidFill>
                <a:srgbClr val="000000"/>
              </a:solidFill>
              <a:latin typeface="Arial" panose="020B0604020202020204" pitchFamily="34" charset="0"/>
            </a:endParaRPr>
          </a:p>
        </p:txBody>
      </p:sp>
    </p:spTree>
    <p:extLst>
      <p:ext uri="{BB962C8B-B14F-4D97-AF65-F5344CB8AC3E}">
        <p14:creationId xmlns:p14="http://schemas.microsoft.com/office/powerpoint/2010/main" val="2311811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Grp="1" noChangeArrowheads="1"/>
          </p:cNvSpPr>
          <p:nvPr>
            <p:ph type="ctrTitle"/>
          </p:nvPr>
        </p:nvSpPr>
        <p:spPr>
          <a:xfrm>
            <a:off x="942499" y="151228"/>
            <a:ext cx="5710714" cy="685800"/>
          </a:xfrm>
        </p:spPr>
        <p:txBody>
          <a:bodyPr vert="horz" lIns="0" tIns="0" rIns="0" bIns="0" rtlCol="0" anchor="b">
            <a:normAutofit/>
          </a:bodyPr>
          <a:lstStyle/>
          <a:p>
            <a:pPr algn="l" eaLnBrk="1" hangingPunct="1">
              <a:lnSpc>
                <a:spcPct val="95000"/>
              </a:lnSpc>
            </a:pPr>
            <a:r>
              <a:rPr lang="en-US" altLang="en-US" sz="4000" b="1" dirty="0">
                <a:solidFill>
                  <a:srgbClr val="000000"/>
                </a:solidFill>
                <a:latin typeface="Arial" panose="020B0604020202020204" pitchFamily="34" charset="0"/>
                <a:cs typeface="Arial" panose="020B0604020202020204" pitchFamily="34" charset="0"/>
              </a:rPr>
              <a:t>Triggering situations</a:t>
            </a:r>
          </a:p>
        </p:txBody>
      </p:sp>
      <p:sp>
        <p:nvSpPr>
          <p:cNvPr id="73731" name="Rectangle 2"/>
          <p:cNvSpPr>
            <a:spLocks noGrp="1" noChangeArrowheads="1"/>
          </p:cNvSpPr>
          <p:nvPr>
            <p:ph type="subTitle" idx="1"/>
          </p:nvPr>
        </p:nvSpPr>
        <p:spPr>
          <a:xfrm>
            <a:off x="942499" y="1155309"/>
            <a:ext cx="8189595" cy="4077653"/>
          </a:xfrm>
        </p:spPr>
        <p:txBody>
          <a:bodyPr vert="horz" lIns="0" tIns="0" rIns="0" bIns="0" rtlCol="0">
            <a:normAutofit fontScale="92500"/>
          </a:bodyPr>
          <a:lstStyle/>
          <a:p>
            <a:pPr lvl="1" indent="-308610" algn="l">
              <a:lnSpc>
                <a:spcPct val="100000"/>
              </a:lnSpc>
              <a:spcBef>
                <a:spcPct val="0"/>
              </a:spcBef>
              <a:spcAft>
                <a:spcPts val="1200"/>
              </a:spcAft>
              <a:buClr>
                <a:srgbClr val="000000"/>
              </a:buClr>
              <a:buFontTx/>
              <a:buChar char="•"/>
            </a:pPr>
            <a:r>
              <a:rPr lang="en-US" altLang="en-US" sz="2520" dirty="0">
                <a:solidFill>
                  <a:srgbClr val="000000"/>
                </a:solidFill>
                <a:latin typeface="Arial" panose="020B0604020202020204" pitchFamily="34" charset="0"/>
                <a:cs typeface="Arial" panose="020B0604020202020204" pitchFamily="34" charset="0"/>
              </a:rPr>
              <a:t>Crying baby </a:t>
            </a:r>
          </a:p>
          <a:p>
            <a:pPr lvl="1" indent="-308610" algn="l">
              <a:lnSpc>
                <a:spcPct val="100000"/>
              </a:lnSpc>
              <a:spcBef>
                <a:spcPct val="0"/>
              </a:spcBef>
              <a:spcAft>
                <a:spcPts val="1200"/>
              </a:spcAft>
              <a:buClr>
                <a:srgbClr val="000000"/>
              </a:buClr>
              <a:buFontTx/>
              <a:buChar char="•"/>
            </a:pPr>
            <a:r>
              <a:rPr lang="en-US" altLang="en-US" sz="2520" dirty="0">
                <a:solidFill>
                  <a:srgbClr val="000000"/>
                </a:solidFill>
                <a:latin typeface="Arial" panose="020B0604020202020204" pitchFamily="34" charset="0"/>
                <a:cs typeface="Arial" panose="020B0604020202020204" pitchFamily="34" charset="0"/>
              </a:rPr>
              <a:t>Feeding issues/frustration</a:t>
            </a:r>
          </a:p>
          <a:p>
            <a:pPr lvl="1" indent="-308610" algn="l">
              <a:lnSpc>
                <a:spcPct val="100000"/>
              </a:lnSpc>
              <a:spcBef>
                <a:spcPct val="0"/>
              </a:spcBef>
              <a:spcAft>
                <a:spcPts val="1200"/>
              </a:spcAft>
              <a:buClr>
                <a:srgbClr val="000000"/>
              </a:buClr>
              <a:buFontTx/>
              <a:buChar char="•"/>
            </a:pPr>
            <a:r>
              <a:rPr lang="en-US" altLang="en-US" sz="2520" dirty="0">
                <a:solidFill>
                  <a:srgbClr val="000000"/>
                </a:solidFill>
                <a:latin typeface="Arial" panose="020B0604020202020204" pitchFamily="34" charset="0"/>
                <a:cs typeface="Arial" panose="020B0604020202020204" pitchFamily="34" charset="0"/>
              </a:rPr>
              <a:t>Toilet training</a:t>
            </a:r>
            <a:endParaRPr lang="en-US" altLang="en-US" sz="2520" dirty="0">
              <a:latin typeface="Arial" panose="020B0604020202020204" pitchFamily="34" charset="0"/>
              <a:cs typeface="Arial" panose="020B0604020202020204" pitchFamily="34" charset="0"/>
            </a:endParaRPr>
          </a:p>
          <a:p>
            <a:pPr lvl="1" indent="-308610" algn="l">
              <a:lnSpc>
                <a:spcPct val="100000"/>
              </a:lnSpc>
              <a:spcBef>
                <a:spcPct val="0"/>
              </a:spcBef>
              <a:spcAft>
                <a:spcPts val="1200"/>
              </a:spcAft>
              <a:buClr>
                <a:srgbClr val="000000"/>
              </a:buClr>
              <a:buFontTx/>
              <a:buChar char="•"/>
            </a:pPr>
            <a:r>
              <a:rPr lang="en-US" altLang="en-US" sz="2520" dirty="0">
                <a:solidFill>
                  <a:srgbClr val="000000"/>
                </a:solidFill>
                <a:latin typeface="Arial" panose="020B0604020202020204" pitchFamily="34" charset="0"/>
                <a:cs typeface="Arial" panose="020B0604020202020204" pitchFamily="34" charset="0"/>
              </a:rPr>
              <a:t>Child’s misbehavior</a:t>
            </a:r>
          </a:p>
          <a:p>
            <a:pPr lvl="1" indent="-308610" algn="l">
              <a:lnSpc>
                <a:spcPct val="100000"/>
              </a:lnSpc>
              <a:spcBef>
                <a:spcPct val="0"/>
              </a:spcBef>
              <a:spcAft>
                <a:spcPts val="1200"/>
              </a:spcAft>
              <a:buClr>
                <a:srgbClr val="000000"/>
              </a:buClr>
              <a:buFontTx/>
              <a:buChar char="•"/>
            </a:pPr>
            <a:r>
              <a:rPr lang="en-US" altLang="en-US" sz="2520" dirty="0">
                <a:solidFill>
                  <a:srgbClr val="000000"/>
                </a:solidFill>
                <a:latin typeface="Arial" panose="020B0604020202020204" pitchFamily="34" charset="0"/>
                <a:cs typeface="Arial" panose="020B0604020202020204" pitchFamily="34" charset="0"/>
              </a:rPr>
              <a:t>Punishment gone awry</a:t>
            </a:r>
            <a:endParaRPr lang="en-US" altLang="en-US" sz="2520" dirty="0">
              <a:latin typeface="Arial" panose="020B0604020202020204" pitchFamily="34" charset="0"/>
              <a:cs typeface="Arial" panose="020B0604020202020204" pitchFamily="34" charset="0"/>
            </a:endParaRPr>
          </a:p>
          <a:p>
            <a:pPr lvl="1" indent="-308610" algn="l">
              <a:lnSpc>
                <a:spcPct val="100000"/>
              </a:lnSpc>
              <a:spcBef>
                <a:spcPct val="0"/>
              </a:spcBef>
              <a:spcAft>
                <a:spcPts val="1200"/>
              </a:spcAft>
              <a:buClr>
                <a:srgbClr val="000000"/>
              </a:buClr>
              <a:buFontTx/>
              <a:buChar char="•"/>
            </a:pPr>
            <a:r>
              <a:rPr lang="en-US" altLang="en-US" sz="2520" dirty="0">
                <a:solidFill>
                  <a:srgbClr val="000000"/>
                </a:solidFill>
                <a:latin typeface="Arial" panose="020B0604020202020204" pitchFamily="34" charset="0"/>
                <a:cs typeface="Arial" panose="020B0604020202020204" pitchFamily="34" charset="0"/>
              </a:rPr>
              <a:t>Argument/family conflict</a:t>
            </a:r>
            <a:endParaRPr lang="en-US" altLang="en-US" sz="2520" dirty="0">
              <a:latin typeface="Arial" panose="020B0604020202020204" pitchFamily="34" charset="0"/>
              <a:cs typeface="Arial" panose="020B0604020202020204" pitchFamily="34" charset="0"/>
            </a:endParaRPr>
          </a:p>
          <a:p>
            <a:pPr lvl="1" indent="-308610" algn="l">
              <a:lnSpc>
                <a:spcPct val="100000"/>
              </a:lnSpc>
              <a:spcBef>
                <a:spcPct val="0"/>
              </a:spcBef>
              <a:spcAft>
                <a:spcPts val="1200"/>
              </a:spcAft>
              <a:buClr>
                <a:srgbClr val="000000"/>
              </a:buClr>
              <a:buFontTx/>
              <a:buChar char="•"/>
            </a:pPr>
            <a:r>
              <a:rPr lang="en-US" altLang="en-US" sz="2520" dirty="0">
                <a:solidFill>
                  <a:srgbClr val="000000"/>
                </a:solidFill>
                <a:latin typeface="Arial" panose="020B0604020202020204" pitchFamily="34" charset="0"/>
                <a:cs typeface="Arial" panose="020B0604020202020204" pitchFamily="34" charset="0"/>
              </a:rPr>
              <a:t>Caregiver stressors outside the home, including financial concerns, job loss, legal trouble, relationship problems</a:t>
            </a:r>
          </a:p>
          <a:p>
            <a:pPr lvl="1" indent="-308610" algn="l">
              <a:lnSpc>
                <a:spcPct val="100000"/>
              </a:lnSpc>
              <a:spcBef>
                <a:spcPct val="0"/>
              </a:spcBef>
              <a:buClr>
                <a:srgbClr val="000000"/>
              </a:buClr>
            </a:pPr>
            <a:endParaRPr lang="en-US" altLang="en-US" dirty="0">
              <a:latin typeface="Arial" panose="020B0604020202020204" pitchFamily="34" charset="0"/>
              <a:cs typeface="Arial" panose="020B0604020202020204" pitchFamily="34" charset="0"/>
            </a:endParaRPr>
          </a:p>
          <a:p>
            <a:pPr lvl="1" indent="-308610" algn="l">
              <a:lnSpc>
                <a:spcPct val="95000"/>
              </a:lnSpc>
              <a:spcBef>
                <a:spcPct val="0"/>
              </a:spcBef>
              <a:buClr>
                <a:srgbClr val="000000"/>
              </a:buClr>
              <a:buFontTx/>
              <a:buChar char="•"/>
            </a:pPr>
            <a:endParaRPr lang="en-US" altLang="en-US" dirty="0">
              <a:solidFill>
                <a:srgbClr val="000000"/>
              </a:solidFill>
              <a:latin typeface="Arial" panose="020B0604020202020204" pitchFamily="34" charset="0"/>
              <a:cs typeface="Arial" panose="020B0604020202020204" pitchFamily="34" charset="0"/>
            </a:endParaRPr>
          </a:p>
        </p:txBody>
      </p:sp>
      <p:pic>
        <p:nvPicPr>
          <p:cNvPr id="73732" name="Picture 8" descr="Colicky-Bab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61859" y="271733"/>
            <a:ext cx="4653475" cy="310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077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Grp="1" noChangeArrowheads="1"/>
          </p:cNvSpPr>
          <p:nvPr>
            <p:ph type="ctrTitle"/>
          </p:nvPr>
        </p:nvSpPr>
        <p:spPr>
          <a:xfrm>
            <a:off x="1029873" y="327074"/>
            <a:ext cx="7539514" cy="518637"/>
          </a:xfrm>
        </p:spPr>
        <p:txBody>
          <a:bodyPr vert="horz" lIns="0" tIns="0" rIns="0" bIns="0" rtlCol="0" anchor="b">
            <a:noAutofit/>
          </a:bodyPr>
          <a:lstStyle/>
          <a:p>
            <a:pPr algn="l" eaLnBrk="1" hangingPunct="1">
              <a:lnSpc>
                <a:spcPct val="95000"/>
              </a:lnSpc>
            </a:pPr>
            <a:r>
              <a:rPr lang="en-US" altLang="en-US" sz="4000" b="1" dirty="0">
                <a:solidFill>
                  <a:srgbClr val="000000"/>
                </a:solidFill>
                <a:latin typeface="Arial" panose="020B0604020202020204" pitchFamily="34" charset="0"/>
                <a:cs typeface="Arial" panose="020B0604020202020204" pitchFamily="34" charset="0"/>
              </a:rPr>
              <a:t>Family Factors</a:t>
            </a:r>
          </a:p>
        </p:txBody>
      </p:sp>
      <p:sp>
        <p:nvSpPr>
          <p:cNvPr id="74755" name="Rectangle 2"/>
          <p:cNvSpPr>
            <a:spLocks noGrp="1" noChangeArrowheads="1"/>
          </p:cNvSpPr>
          <p:nvPr>
            <p:ph type="subTitle" idx="1"/>
          </p:nvPr>
        </p:nvSpPr>
        <p:spPr>
          <a:xfrm>
            <a:off x="603885" y="1197623"/>
            <a:ext cx="7692390" cy="4024788"/>
          </a:xfrm>
        </p:spPr>
        <p:txBody>
          <a:bodyPr vert="horz" lIns="0" tIns="0" rIns="0" bIns="0" rtlCol="0">
            <a:normAutofit/>
          </a:bodyPr>
          <a:lstStyle/>
          <a:p>
            <a:pPr lvl="1" indent="-308610" algn="l">
              <a:lnSpc>
                <a:spcPct val="100000"/>
              </a:lnSpc>
              <a:spcBef>
                <a:spcPct val="0"/>
              </a:spcBef>
              <a:spcAft>
                <a:spcPts val="120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Domestic/family violence</a:t>
            </a:r>
          </a:p>
          <a:p>
            <a:pPr lvl="1" indent="-308610" algn="l">
              <a:lnSpc>
                <a:spcPct val="100000"/>
              </a:lnSpc>
              <a:spcBef>
                <a:spcPct val="0"/>
              </a:spcBef>
              <a:spcAft>
                <a:spcPts val="1200"/>
              </a:spcAft>
              <a:buClr>
                <a:srgbClr val="000000"/>
              </a:buClr>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Single parent/military deployments/redeployments</a:t>
            </a:r>
          </a:p>
          <a:p>
            <a:pPr lvl="1" indent="-308610" algn="l">
              <a:lnSpc>
                <a:spcPct val="100000"/>
              </a:lnSpc>
              <a:spcBef>
                <a:spcPct val="0"/>
              </a:spcBef>
              <a:spcAft>
                <a:spcPts val="1200"/>
              </a:spcAft>
              <a:buClr>
                <a:srgbClr val="000000"/>
              </a:buClr>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Unemployment/financial stressors</a:t>
            </a:r>
            <a:endParaRPr lang="en-US" altLang="en-US" sz="2800" dirty="0">
              <a:latin typeface="Arial" panose="020B0604020202020204" pitchFamily="34" charset="0"/>
              <a:cs typeface="Arial" panose="020B0604020202020204" pitchFamily="34" charset="0"/>
            </a:endParaRPr>
          </a:p>
          <a:p>
            <a:pPr lvl="1" indent="-308610" algn="l">
              <a:lnSpc>
                <a:spcPct val="100000"/>
              </a:lnSpc>
              <a:spcBef>
                <a:spcPct val="0"/>
              </a:spcBef>
              <a:spcAft>
                <a:spcPts val="120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Isolation</a:t>
            </a:r>
            <a:endParaRPr lang="en-US" altLang="en-US" sz="2800" dirty="0">
              <a:latin typeface="Arial" panose="020B0604020202020204" pitchFamily="34" charset="0"/>
              <a:cs typeface="Arial" panose="020B0604020202020204" pitchFamily="34" charset="0"/>
            </a:endParaRPr>
          </a:p>
          <a:p>
            <a:pPr lvl="1" indent="-308610" algn="l">
              <a:lnSpc>
                <a:spcPct val="100000"/>
              </a:lnSpc>
              <a:spcBef>
                <a:spcPct val="0"/>
              </a:spcBef>
              <a:spcAft>
                <a:spcPts val="120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Poverty/limited resources</a:t>
            </a:r>
            <a:endParaRPr lang="en-US" altLang="en-US" sz="2800" dirty="0">
              <a:latin typeface="Arial" panose="020B0604020202020204" pitchFamily="34" charset="0"/>
              <a:cs typeface="Arial" panose="020B0604020202020204" pitchFamily="34" charset="0"/>
            </a:endParaRPr>
          </a:p>
          <a:p>
            <a:pPr lvl="1" indent="-308610" algn="l">
              <a:lnSpc>
                <a:spcPct val="100000"/>
              </a:lnSpc>
              <a:spcBef>
                <a:spcPct val="0"/>
              </a:spcBef>
              <a:spcAft>
                <a:spcPts val="120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Animal abuse</a:t>
            </a:r>
            <a:endParaRPr lang="en-US" altLang="en-US" sz="2800" dirty="0">
              <a:latin typeface="Arial" panose="020B0604020202020204" pitchFamily="34" charset="0"/>
              <a:cs typeface="Arial" panose="020B0604020202020204" pitchFamily="34" charset="0"/>
            </a:endParaRPr>
          </a:p>
          <a:p>
            <a:pPr eaLnBrk="1" hangingPunct="1">
              <a:lnSpc>
                <a:spcPct val="95000"/>
              </a:lnSpc>
              <a:spcBef>
                <a:spcPct val="0"/>
              </a:spcBef>
              <a:buClr>
                <a:srgbClr val="000000"/>
              </a:buClr>
            </a:pPr>
            <a:endParaRPr lang="en-US" altLang="en-US" sz="3240" dirty="0">
              <a:solidFill>
                <a:srgbClr val="000000"/>
              </a:solidFill>
              <a:latin typeface="Arial" panose="020B0604020202020204" pitchFamily="34" charset="0"/>
            </a:endParaRPr>
          </a:p>
        </p:txBody>
      </p:sp>
      <p:pic>
        <p:nvPicPr>
          <p:cNvPr id="5" name="Picture 4" descr="abusive%20parent.gif"/>
          <p:cNvPicPr>
            <a:picLocks noChangeAspect="1"/>
          </p:cNvPicPr>
          <p:nvPr/>
        </p:nvPicPr>
        <p:blipFill>
          <a:blip r:embed="rId2" cstate="print"/>
          <a:stretch>
            <a:fillRect/>
          </a:stretch>
        </p:blipFill>
        <p:spPr>
          <a:xfrm>
            <a:off x="6991643" y="428775"/>
            <a:ext cx="4740812" cy="4290002"/>
          </a:xfrm>
          <a:prstGeom prst="rect">
            <a:avLst/>
          </a:prstGeom>
          <a:ln>
            <a:noFill/>
          </a:ln>
          <a:effectLst>
            <a:softEdge rad="112500"/>
          </a:effectLst>
        </p:spPr>
      </p:pic>
    </p:spTree>
    <p:extLst>
      <p:ext uri="{BB962C8B-B14F-4D97-AF65-F5344CB8AC3E}">
        <p14:creationId xmlns:p14="http://schemas.microsoft.com/office/powerpoint/2010/main" val="22029860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Grp="1" noChangeArrowheads="1"/>
          </p:cNvSpPr>
          <p:nvPr>
            <p:ph type="ctrTitle"/>
          </p:nvPr>
        </p:nvSpPr>
        <p:spPr>
          <a:xfrm>
            <a:off x="440788" y="180604"/>
            <a:ext cx="6468208" cy="617220"/>
          </a:xfrm>
        </p:spPr>
        <p:txBody>
          <a:bodyPr vert="horz" lIns="0" tIns="0" rIns="0" bIns="0" rtlCol="0" anchor="b">
            <a:noAutofit/>
          </a:bodyPr>
          <a:lstStyle/>
          <a:p>
            <a:pPr algn="l" eaLnBrk="1" hangingPunct="1">
              <a:lnSpc>
                <a:spcPct val="95000"/>
              </a:lnSpc>
            </a:pPr>
            <a:r>
              <a:rPr lang="en-US" altLang="en-US" sz="4000" b="1" dirty="0">
                <a:solidFill>
                  <a:srgbClr val="000000"/>
                </a:solidFill>
                <a:latin typeface="Arial" panose="020B0604020202020204" pitchFamily="34" charset="0"/>
                <a:cs typeface="Arial" panose="020B0604020202020204" pitchFamily="34" charset="0"/>
              </a:rPr>
              <a:t>Caregiver Characteristics</a:t>
            </a:r>
          </a:p>
        </p:txBody>
      </p:sp>
      <p:sp>
        <p:nvSpPr>
          <p:cNvPr id="73731" name="Rectangle 2"/>
          <p:cNvSpPr>
            <a:spLocks noGrp="1" noChangeArrowheads="1"/>
          </p:cNvSpPr>
          <p:nvPr>
            <p:ph type="subTitle" idx="1"/>
          </p:nvPr>
        </p:nvSpPr>
        <p:spPr>
          <a:xfrm>
            <a:off x="2021205" y="1340167"/>
            <a:ext cx="8189595" cy="4077653"/>
          </a:xfrm>
        </p:spPr>
        <p:txBody>
          <a:bodyPr vert="horz" lIns="0" tIns="0" rIns="0" bIns="0" rtlCol="0">
            <a:normAutofit/>
          </a:bodyPr>
          <a:lstStyle/>
          <a:p>
            <a:pPr lvl="1" indent="-308610" algn="l">
              <a:lnSpc>
                <a:spcPct val="95000"/>
              </a:lnSpc>
              <a:spcBef>
                <a:spcPct val="0"/>
              </a:spcBef>
              <a:buClr>
                <a:srgbClr val="000000"/>
              </a:buClr>
            </a:pPr>
            <a:endParaRPr lang="en-US" altLang="en-US" dirty="0">
              <a:latin typeface="Arial" panose="020B0604020202020204" pitchFamily="34" charset="0"/>
              <a:cs typeface="Arial" panose="020B0604020202020204" pitchFamily="34" charset="0"/>
            </a:endParaRPr>
          </a:p>
          <a:p>
            <a:pPr lvl="1" indent="-308610" algn="l">
              <a:lnSpc>
                <a:spcPct val="95000"/>
              </a:lnSpc>
              <a:spcBef>
                <a:spcPct val="0"/>
              </a:spcBef>
              <a:buClr>
                <a:srgbClr val="000000"/>
              </a:buClr>
              <a:buFontTx/>
              <a:buChar char="•"/>
            </a:pPr>
            <a:endParaRPr lang="en-US" altLang="en-US" dirty="0">
              <a:solidFill>
                <a:srgbClr val="000000"/>
              </a:solidFill>
              <a:latin typeface="Arial" panose="020B0604020202020204" pitchFamily="34" charset="0"/>
              <a:cs typeface="Arial" panose="020B0604020202020204" pitchFamily="34" charset="0"/>
            </a:endParaRPr>
          </a:p>
        </p:txBody>
      </p:sp>
      <p:sp>
        <p:nvSpPr>
          <p:cNvPr id="2" name="Rectangle 1"/>
          <p:cNvSpPr/>
          <p:nvPr/>
        </p:nvSpPr>
        <p:spPr>
          <a:xfrm>
            <a:off x="440788" y="1340167"/>
            <a:ext cx="8773550" cy="3342453"/>
          </a:xfrm>
          <a:prstGeom prst="rect">
            <a:avLst/>
          </a:prstGeom>
        </p:spPr>
        <p:txBody>
          <a:bodyPr wrap="square">
            <a:spAutoFit/>
          </a:bodyPr>
          <a:lstStyle/>
          <a:p>
            <a:pPr lvl="1" indent="-308610">
              <a:lnSpc>
                <a:spcPct val="95000"/>
              </a:lnSpc>
              <a:spcAft>
                <a:spcPts val="540"/>
              </a:spcAft>
              <a:buClr>
                <a:srgbClr val="000000"/>
              </a:buClr>
              <a:buFontTx/>
              <a:buChar char="•"/>
              <a:defRPr/>
            </a:pPr>
            <a:r>
              <a:rPr lang="en-US" altLang="en-US" sz="2800" dirty="0">
                <a:solidFill>
                  <a:srgbClr val="000000"/>
                </a:solidFill>
                <a:latin typeface="Arial" panose="020B0604020202020204" pitchFamily="34" charset="0"/>
                <a:cs typeface="Arial" panose="020B0604020202020204" pitchFamily="34" charset="0"/>
              </a:rPr>
              <a:t>Substance use disorders</a:t>
            </a:r>
          </a:p>
          <a:p>
            <a:pPr lvl="1" indent="-308610">
              <a:lnSpc>
                <a:spcPct val="95000"/>
              </a:lnSpc>
              <a:spcAft>
                <a:spcPts val="540"/>
              </a:spcAft>
              <a:buClr>
                <a:srgbClr val="000000"/>
              </a:buClr>
              <a:buFontTx/>
              <a:buChar char="•"/>
              <a:defRPr/>
            </a:pPr>
            <a:endParaRPr lang="en-US" altLang="en-US" sz="2800" dirty="0">
              <a:latin typeface="Arial" panose="020B0604020202020204" pitchFamily="34" charset="0"/>
              <a:cs typeface="Arial" panose="020B0604020202020204" pitchFamily="34" charset="0"/>
            </a:endParaRPr>
          </a:p>
          <a:p>
            <a:pPr lvl="1" indent="-308610">
              <a:lnSpc>
                <a:spcPct val="95000"/>
              </a:lnSpc>
              <a:spcAft>
                <a:spcPts val="540"/>
              </a:spcAft>
              <a:buClr>
                <a:srgbClr val="000000"/>
              </a:buClr>
              <a:buFontTx/>
              <a:buChar char="•"/>
              <a:defRPr/>
            </a:pPr>
            <a:r>
              <a:rPr lang="en-US" altLang="en-US" sz="2800" dirty="0">
                <a:solidFill>
                  <a:srgbClr val="000000"/>
                </a:solidFill>
                <a:latin typeface="Arial" panose="020B0604020202020204" pitchFamily="34" charset="0"/>
                <a:cs typeface="Arial" panose="020B0604020202020204" pitchFamily="34" charset="0"/>
              </a:rPr>
              <a:t>Undiagnosed/untreated/unstable mental illness</a:t>
            </a:r>
          </a:p>
          <a:p>
            <a:pPr lvl="1" indent="-308610">
              <a:lnSpc>
                <a:spcPct val="95000"/>
              </a:lnSpc>
              <a:spcAft>
                <a:spcPts val="540"/>
              </a:spcAft>
              <a:buClr>
                <a:srgbClr val="000000"/>
              </a:buClr>
              <a:buFontTx/>
              <a:buChar char="•"/>
              <a:defRPr/>
            </a:pPr>
            <a:endParaRPr lang="en-US" altLang="en-US" sz="2800" dirty="0">
              <a:latin typeface="Arial" panose="020B0604020202020204" pitchFamily="34" charset="0"/>
              <a:cs typeface="Arial" panose="020B0604020202020204" pitchFamily="34" charset="0"/>
            </a:endParaRPr>
          </a:p>
          <a:p>
            <a:pPr lvl="1" indent="-308610">
              <a:lnSpc>
                <a:spcPct val="95000"/>
              </a:lnSpc>
              <a:spcAft>
                <a:spcPts val="540"/>
              </a:spcAft>
              <a:buClr>
                <a:srgbClr val="000000"/>
              </a:buClr>
              <a:buFontTx/>
              <a:buChar char="•"/>
              <a:defRPr/>
            </a:pPr>
            <a:r>
              <a:rPr lang="en-US" altLang="en-US" sz="2800" dirty="0">
                <a:solidFill>
                  <a:srgbClr val="000000"/>
                </a:solidFill>
                <a:latin typeface="Arial" panose="020B0604020202020204" pitchFamily="34" charset="0"/>
                <a:cs typeface="Arial" panose="020B0604020202020204" pitchFamily="34" charset="0"/>
              </a:rPr>
              <a:t>Low self-esteem</a:t>
            </a:r>
          </a:p>
          <a:p>
            <a:pPr lvl="1" indent="-308610">
              <a:lnSpc>
                <a:spcPct val="95000"/>
              </a:lnSpc>
              <a:spcAft>
                <a:spcPts val="540"/>
              </a:spcAft>
              <a:buClr>
                <a:srgbClr val="000000"/>
              </a:buClr>
              <a:buFontTx/>
              <a:buChar char="•"/>
              <a:defRPr/>
            </a:pPr>
            <a:endParaRPr lang="en-US" altLang="en-US" sz="2800" dirty="0">
              <a:latin typeface="Arial" panose="020B0604020202020204" pitchFamily="34" charset="0"/>
              <a:cs typeface="Arial" panose="020B0604020202020204" pitchFamily="34" charset="0"/>
            </a:endParaRPr>
          </a:p>
          <a:p>
            <a:pPr lvl="1" indent="-308610">
              <a:lnSpc>
                <a:spcPct val="95000"/>
              </a:lnSpc>
              <a:spcAft>
                <a:spcPts val="540"/>
              </a:spcAft>
              <a:buClr>
                <a:srgbClr val="000000"/>
              </a:buClr>
              <a:buFontTx/>
              <a:buChar char="•"/>
              <a:defRPr/>
            </a:pPr>
            <a:r>
              <a:rPr lang="en-US" altLang="en-US" sz="2800" dirty="0">
                <a:solidFill>
                  <a:srgbClr val="000000"/>
                </a:solidFill>
                <a:latin typeface="Arial" panose="020B0604020202020204" pitchFamily="34" charset="0"/>
                <a:cs typeface="Arial" panose="020B0604020202020204" pitchFamily="34" charset="0"/>
              </a:rPr>
              <a:t>Poor impulse control</a:t>
            </a:r>
          </a:p>
        </p:txBody>
      </p:sp>
    </p:spTree>
    <p:extLst>
      <p:ext uri="{BB962C8B-B14F-4D97-AF65-F5344CB8AC3E}">
        <p14:creationId xmlns:p14="http://schemas.microsoft.com/office/powerpoint/2010/main" val="2659760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994059" y="-240031"/>
            <a:ext cx="8229600" cy="1295877"/>
          </a:xfrm>
        </p:spPr>
        <p:txBody>
          <a:bodyPr>
            <a:normAutofit/>
          </a:bodyPr>
          <a:lstStyle/>
          <a:p>
            <a:pPr algn="ctr" eaLnBrk="1" hangingPunct="1"/>
            <a:r>
              <a:rPr lang="en-US" altLang="en-US" sz="4000" b="1" dirty="0">
                <a:latin typeface="Arial" panose="020B0604020202020204" pitchFamily="34" charset="0"/>
                <a:cs typeface="Arial" panose="020B0604020202020204" pitchFamily="34" charset="0"/>
              </a:rPr>
              <a:t>Unrealistic Expectations</a:t>
            </a:r>
          </a:p>
        </p:txBody>
      </p:sp>
      <p:sp>
        <p:nvSpPr>
          <p:cNvPr id="79875" name="Rectangle 3"/>
          <p:cNvSpPr>
            <a:spLocks noGrp="1" noChangeArrowheads="1"/>
          </p:cNvSpPr>
          <p:nvPr>
            <p:ph idx="1"/>
          </p:nvPr>
        </p:nvSpPr>
        <p:spPr>
          <a:xfrm>
            <a:off x="2392680" y="1075849"/>
            <a:ext cx="7830979" cy="4526280"/>
          </a:xfrm>
        </p:spPr>
        <p:txBody>
          <a:bodyPr/>
          <a:lstStyle/>
          <a:p>
            <a:pPr eaLnBrk="1" hangingPunct="1">
              <a:buFontTx/>
              <a:buNone/>
            </a:pPr>
            <a:endParaRPr lang="en-US" altLang="en-US"/>
          </a:p>
        </p:txBody>
      </p:sp>
      <p:pic>
        <p:nvPicPr>
          <p:cNvPr id="79876" name="Picture 4" descr="http://tse1.mm.bing.net/th?&amp;id=OIP.Mc2eb113a043f2628335f5e111b513212o0&amp;w=300&amp;h=177&amp;c=0&amp;pid=1.9&amp;rs=0&amp;p=0&amp;r=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2680" y="763172"/>
            <a:ext cx="7492365" cy="442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651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803031" y="107266"/>
            <a:ext cx="7772400" cy="1165860"/>
          </a:xfrm>
        </p:spPr>
        <p:txBody>
          <a:bodyPr>
            <a:normAutofit/>
          </a:bodyPr>
          <a:lstStyle/>
          <a:p>
            <a:r>
              <a:rPr lang="en-US" altLang="en-US" sz="4000" b="1" dirty="0">
                <a:solidFill>
                  <a:srgbClr val="000000"/>
                </a:solidFill>
                <a:latin typeface="Arial" panose="020B0604020202020204" pitchFamily="34" charset="0"/>
                <a:cs typeface="Arial" panose="020B0604020202020204" pitchFamily="34" charset="0"/>
              </a:rPr>
              <a:t>More Caregiver Characteristics</a:t>
            </a:r>
            <a:endParaRPr lang="en-US" altLang="en-US" sz="4000" dirty="0">
              <a:latin typeface="Arial" panose="020B0604020202020204" pitchFamily="34" charset="0"/>
              <a:cs typeface="Arial" panose="020B0604020202020204" pitchFamily="34" charset="0"/>
            </a:endParaRPr>
          </a:p>
        </p:txBody>
      </p:sp>
      <p:sp>
        <p:nvSpPr>
          <p:cNvPr id="77827" name="Content Placeholder 2"/>
          <p:cNvSpPr>
            <a:spLocks noGrp="1"/>
          </p:cNvSpPr>
          <p:nvPr>
            <p:ph idx="1"/>
          </p:nvPr>
        </p:nvSpPr>
        <p:spPr>
          <a:xfrm>
            <a:off x="169985" y="1273126"/>
            <a:ext cx="7772400" cy="4519137"/>
          </a:xfrm>
        </p:spPr>
        <p:txBody>
          <a:bodyPr/>
          <a:lstStyle/>
          <a:p>
            <a:pPr lvl="1" indent="-308610">
              <a:lnSpc>
                <a:spcPct val="95000"/>
              </a:lnSpc>
              <a:spcBef>
                <a:spcPct val="0"/>
              </a:spcBef>
              <a:spcAft>
                <a:spcPts val="1200"/>
              </a:spcAft>
              <a:buClr>
                <a:srgbClr val="000000"/>
              </a:buClr>
            </a:pPr>
            <a:r>
              <a:rPr lang="en-US" altLang="en-US" sz="2800" dirty="0">
                <a:solidFill>
                  <a:srgbClr val="FF0000"/>
                </a:solidFill>
                <a:latin typeface="Arial" panose="020B0604020202020204" pitchFamily="34" charset="0"/>
                <a:cs typeface="Arial" panose="020B0604020202020204" pitchFamily="34" charset="0"/>
              </a:rPr>
              <a:t>Unrealistic expectations of child’s behavior</a:t>
            </a:r>
          </a:p>
          <a:p>
            <a:pPr lvl="1" indent="-308610">
              <a:lnSpc>
                <a:spcPct val="95000"/>
              </a:lnSpc>
              <a:spcBef>
                <a:spcPct val="0"/>
              </a:spcBef>
              <a:spcAft>
                <a:spcPts val="1200"/>
              </a:spcAft>
              <a:buClr>
                <a:srgbClr val="000000"/>
              </a:buClr>
            </a:pPr>
            <a:r>
              <a:rPr lang="en-US" altLang="en-US" sz="2800" dirty="0">
                <a:solidFill>
                  <a:srgbClr val="000000"/>
                </a:solidFill>
                <a:latin typeface="Arial" panose="020B0604020202020204" pitchFamily="34" charset="0"/>
                <a:cs typeface="Arial" panose="020B0604020202020204" pitchFamily="34" charset="0"/>
              </a:rPr>
              <a:t>Immature parent/poor coping skills</a:t>
            </a:r>
            <a:endParaRPr lang="en-US" altLang="en-US" sz="2800" dirty="0">
              <a:latin typeface="Arial" panose="020B0604020202020204" pitchFamily="34" charset="0"/>
              <a:cs typeface="Arial" panose="020B0604020202020204" pitchFamily="34" charset="0"/>
            </a:endParaRPr>
          </a:p>
          <a:p>
            <a:pPr lvl="1" indent="-308610">
              <a:lnSpc>
                <a:spcPct val="95000"/>
              </a:lnSpc>
              <a:spcBef>
                <a:spcPct val="0"/>
              </a:spcBef>
              <a:spcAft>
                <a:spcPts val="1200"/>
              </a:spcAft>
              <a:buClr>
                <a:srgbClr val="000000"/>
              </a:buClr>
            </a:pPr>
            <a:r>
              <a:rPr lang="en-US" altLang="en-US" sz="2800" dirty="0">
                <a:solidFill>
                  <a:srgbClr val="000000"/>
                </a:solidFill>
                <a:latin typeface="Arial" panose="020B0604020202020204" pitchFamily="34" charset="0"/>
                <a:cs typeface="Arial" panose="020B0604020202020204" pitchFamily="34" charset="0"/>
              </a:rPr>
              <a:t>Criminal history</a:t>
            </a:r>
            <a:endParaRPr lang="en-US" altLang="en-US" sz="2800" dirty="0">
              <a:latin typeface="Arial" panose="020B0604020202020204" pitchFamily="34" charset="0"/>
              <a:cs typeface="Arial" panose="020B0604020202020204" pitchFamily="34" charset="0"/>
            </a:endParaRPr>
          </a:p>
          <a:p>
            <a:pPr lvl="1" indent="-308610">
              <a:lnSpc>
                <a:spcPct val="95000"/>
              </a:lnSpc>
              <a:spcBef>
                <a:spcPct val="0"/>
              </a:spcBef>
              <a:spcAft>
                <a:spcPts val="1200"/>
              </a:spcAft>
              <a:buClr>
                <a:srgbClr val="000000"/>
              </a:buClr>
            </a:pPr>
            <a:r>
              <a:rPr lang="en-US" altLang="en-US" sz="2800" dirty="0">
                <a:solidFill>
                  <a:srgbClr val="000000"/>
                </a:solidFill>
                <a:latin typeface="Arial" panose="020B0604020202020204" pitchFamily="34" charset="0"/>
                <a:cs typeface="Arial" panose="020B0604020202020204" pitchFamily="34" charset="0"/>
              </a:rPr>
              <a:t>CPS history/prior removals</a:t>
            </a:r>
            <a:endParaRPr lang="en-US" altLang="en-US" sz="2800" dirty="0">
              <a:latin typeface="Arial" panose="020B0604020202020204" pitchFamily="34" charset="0"/>
              <a:cs typeface="Arial" panose="020B0604020202020204" pitchFamily="34" charset="0"/>
            </a:endParaRPr>
          </a:p>
          <a:p>
            <a:pPr lvl="1" indent="-308610">
              <a:lnSpc>
                <a:spcPct val="95000"/>
              </a:lnSpc>
              <a:spcBef>
                <a:spcPct val="0"/>
              </a:spcBef>
              <a:spcAft>
                <a:spcPts val="1200"/>
              </a:spcAft>
              <a:buClr>
                <a:srgbClr val="000000"/>
              </a:buClr>
            </a:pPr>
            <a:r>
              <a:rPr lang="en-US" altLang="en-US" sz="2800" dirty="0">
                <a:solidFill>
                  <a:srgbClr val="000000"/>
                </a:solidFill>
                <a:latin typeface="Arial" panose="020B0604020202020204" pitchFamily="34" charset="0"/>
                <a:cs typeface="Arial" panose="020B0604020202020204" pitchFamily="34" charset="0"/>
              </a:rPr>
              <a:t>Caregivers abused as children**</a:t>
            </a:r>
            <a:endParaRPr lang="en-US" altLang="en-US" sz="2800" dirty="0">
              <a:latin typeface="Arial" panose="020B0604020202020204" pitchFamily="34" charset="0"/>
              <a:cs typeface="Arial" panose="020B0604020202020204" pitchFamily="34" charset="0"/>
            </a:endParaRPr>
          </a:p>
          <a:p>
            <a:endParaRPr lang="en-US" altLang="en-US" dirty="0"/>
          </a:p>
        </p:txBody>
      </p:sp>
    </p:spTree>
    <p:extLst>
      <p:ext uri="{BB962C8B-B14F-4D97-AF65-F5344CB8AC3E}">
        <p14:creationId xmlns:p14="http://schemas.microsoft.com/office/powerpoint/2010/main" val="6585346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
          <p:cNvSpPr>
            <a:spLocks noGrp="1" noChangeArrowheads="1"/>
          </p:cNvSpPr>
          <p:nvPr>
            <p:ph type="ctrTitle"/>
          </p:nvPr>
        </p:nvSpPr>
        <p:spPr>
          <a:xfrm>
            <a:off x="1402959" y="328832"/>
            <a:ext cx="8149590" cy="518637"/>
          </a:xfrm>
        </p:spPr>
        <p:txBody>
          <a:bodyPr vert="horz" lIns="0" tIns="0" rIns="0" bIns="0" rtlCol="0" anchor="b">
            <a:noAutofit/>
          </a:bodyPr>
          <a:lstStyle/>
          <a:p>
            <a:pPr algn="l" eaLnBrk="1" hangingPunct="1">
              <a:lnSpc>
                <a:spcPct val="95000"/>
              </a:lnSpc>
            </a:pPr>
            <a:r>
              <a:rPr lang="en-US" altLang="en-US" sz="4000" b="1" dirty="0">
                <a:solidFill>
                  <a:srgbClr val="000000"/>
                </a:solidFill>
                <a:latin typeface="Arial" panose="020B0604020202020204" pitchFamily="34" charset="0"/>
                <a:cs typeface="Arial" panose="020B0604020202020204" pitchFamily="34" charset="0"/>
              </a:rPr>
              <a:t>Child Characteristics</a:t>
            </a:r>
          </a:p>
        </p:txBody>
      </p:sp>
      <p:sp>
        <p:nvSpPr>
          <p:cNvPr id="51203" name="Rectangle 2"/>
          <p:cNvSpPr>
            <a:spLocks noGrp="1" noChangeArrowheads="1"/>
          </p:cNvSpPr>
          <p:nvPr>
            <p:ph type="subTitle" idx="1"/>
          </p:nvPr>
        </p:nvSpPr>
        <p:spPr>
          <a:xfrm>
            <a:off x="984737" y="847469"/>
            <a:ext cx="9172137" cy="4371645"/>
          </a:xfrm>
        </p:spPr>
        <p:txBody>
          <a:bodyPr vert="horz" lIns="0" tIns="0" rIns="0" bIns="0" rtlCol="0">
            <a:normAutofit fontScale="70000" lnSpcReduction="20000"/>
          </a:bodyPr>
          <a:lstStyle/>
          <a:p>
            <a:pPr lvl="1" indent="-308610" algn="l">
              <a:lnSpc>
                <a:spcPct val="95000"/>
              </a:lnSpc>
              <a:spcBef>
                <a:spcPct val="0"/>
              </a:spcBef>
              <a:spcAft>
                <a:spcPts val="540"/>
              </a:spcAft>
              <a:buClr>
                <a:srgbClr val="000000"/>
              </a:buClr>
              <a:buFontTx/>
              <a:buChar char="•"/>
              <a:defRPr/>
            </a:pPr>
            <a:endParaRPr lang="en-US" dirty="0">
              <a:solidFill>
                <a:srgbClr val="000000"/>
              </a:solidFill>
              <a:latin typeface="Arial" charset="0"/>
              <a:cs typeface="Arial" charset="0"/>
            </a:endParaRPr>
          </a:p>
          <a:p>
            <a:pPr lvl="1" indent="-308610" algn="l">
              <a:lnSpc>
                <a:spcPct val="120000"/>
              </a:lnSpc>
              <a:spcBef>
                <a:spcPts val="1080"/>
              </a:spcBef>
              <a:spcAft>
                <a:spcPts val="540"/>
              </a:spcAft>
              <a:buClr>
                <a:srgbClr val="000000"/>
              </a:buClr>
              <a:buFontTx/>
              <a:buChar char="•"/>
              <a:defRPr/>
            </a:pPr>
            <a:r>
              <a:rPr lang="en-US" sz="3000" dirty="0">
                <a:solidFill>
                  <a:srgbClr val="000000"/>
                </a:solidFill>
                <a:latin typeface="Arial" panose="020B0604020202020204" pitchFamily="34" charset="0"/>
                <a:cs typeface="Arial" panose="020B0604020202020204" pitchFamily="34" charset="0"/>
              </a:rPr>
              <a:t>0-3 years of age</a:t>
            </a:r>
          </a:p>
          <a:p>
            <a:pPr lvl="1" indent="-308610" algn="l">
              <a:lnSpc>
                <a:spcPct val="120000"/>
              </a:lnSpc>
              <a:spcBef>
                <a:spcPts val="1080"/>
              </a:spcBef>
              <a:spcAft>
                <a:spcPts val="540"/>
              </a:spcAft>
              <a:buClr>
                <a:srgbClr val="000000"/>
              </a:buClr>
              <a:buFontTx/>
              <a:buChar char="•"/>
              <a:defRPr/>
            </a:pPr>
            <a:r>
              <a:rPr lang="en-US" sz="3000" dirty="0">
                <a:solidFill>
                  <a:srgbClr val="FF0000"/>
                </a:solidFill>
                <a:latin typeface="Arial" panose="020B0604020202020204" pitchFamily="34" charset="0"/>
                <a:cs typeface="Arial" panose="020B0604020202020204" pitchFamily="34" charset="0"/>
              </a:rPr>
              <a:t>Drug affected/Neonatal Abstinence/Neonatal Opiate Withdrawal Syndrome</a:t>
            </a:r>
          </a:p>
          <a:p>
            <a:pPr lvl="1" indent="-308610" algn="l">
              <a:lnSpc>
                <a:spcPct val="120000"/>
              </a:lnSpc>
              <a:spcBef>
                <a:spcPts val="1080"/>
              </a:spcBef>
              <a:spcAft>
                <a:spcPts val="540"/>
              </a:spcAft>
              <a:buClr>
                <a:srgbClr val="000000"/>
              </a:buClr>
              <a:buFontTx/>
              <a:buChar char="•"/>
              <a:defRPr/>
            </a:pPr>
            <a:r>
              <a:rPr lang="en-US" sz="3000" dirty="0">
                <a:solidFill>
                  <a:srgbClr val="000000"/>
                </a:solidFill>
                <a:latin typeface="Arial" panose="020B0604020202020204" pitchFamily="34" charset="0"/>
                <a:cs typeface="Arial" panose="020B0604020202020204" pitchFamily="34" charset="0"/>
              </a:rPr>
              <a:t>Premature birth/NICU stays</a:t>
            </a:r>
          </a:p>
          <a:p>
            <a:pPr lvl="1" indent="-308610" algn="l">
              <a:lnSpc>
                <a:spcPct val="120000"/>
              </a:lnSpc>
              <a:spcBef>
                <a:spcPts val="1080"/>
              </a:spcBef>
              <a:spcAft>
                <a:spcPts val="540"/>
              </a:spcAft>
              <a:buClr>
                <a:srgbClr val="000000"/>
              </a:buClr>
              <a:buFontTx/>
              <a:buChar char="•"/>
              <a:defRPr/>
            </a:pPr>
            <a:r>
              <a:rPr lang="en-US" sz="3000" dirty="0">
                <a:solidFill>
                  <a:srgbClr val="000000"/>
                </a:solidFill>
                <a:latin typeface="Arial" panose="020B0604020202020204" pitchFamily="34" charset="0"/>
                <a:cs typeface="Arial" panose="020B0604020202020204" pitchFamily="34" charset="0"/>
              </a:rPr>
              <a:t>Multiples</a:t>
            </a:r>
          </a:p>
          <a:p>
            <a:pPr lvl="1" indent="-308610" algn="l">
              <a:lnSpc>
                <a:spcPct val="120000"/>
              </a:lnSpc>
              <a:spcBef>
                <a:spcPts val="1080"/>
              </a:spcBef>
              <a:spcAft>
                <a:spcPts val="540"/>
              </a:spcAft>
              <a:buClr>
                <a:srgbClr val="000000"/>
              </a:buClr>
              <a:buFontTx/>
              <a:buChar char="•"/>
              <a:defRPr/>
            </a:pPr>
            <a:r>
              <a:rPr lang="en-US" sz="3000" dirty="0">
                <a:solidFill>
                  <a:srgbClr val="000000"/>
                </a:solidFill>
                <a:latin typeface="Arial" panose="020B0604020202020204" pitchFamily="34" charset="0"/>
                <a:cs typeface="Arial" panose="020B0604020202020204" pitchFamily="34" charset="0"/>
              </a:rPr>
              <a:t>Colic</a:t>
            </a:r>
          </a:p>
          <a:p>
            <a:pPr lvl="1" indent="-308610" algn="l">
              <a:lnSpc>
                <a:spcPct val="120000"/>
              </a:lnSpc>
              <a:spcBef>
                <a:spcPts val="1080"/>
              </a:spcBef>
              <a:spcAft>
                <a:spcPts val="1080"/>
              </a:spcAft>
              <a:buClr>
                <a:srgbClr val="000000"/>
              </a:buClr>
              <a:buFontTx/>
              <a:buChar char="•"/>
              <a:defRPr/>
            </a:pPr>
            <a:r>
              <a:rPr lang="en-US" sz="3000" dirty="0">
                <a:solidFill>
                  <a:srgbClr val="000000"/>
                </a:solidFill>
                <a:latin typeface="Arial" panose="020B0604020202020204" pitchFamily="34" charset="0"/>
                <a:cs typeface="Arial" panose="020B0604020202020204" pitchFamily="34" charset="0"/>
              </a:rPr>
              <a:t>Physical/developmental disabilities</a:t>
            </a:r>
          </a:p>
          <a:p>
            <a:pPr lvl="1" indent="-308610" algn="l">
              <a:lnSpc>
                <a:spcPct val="120000"/>
              </a:lnSpc>
              <a:spcBef>
                <a:spcPts val="1080"/>
              </a:spcBef>
              <a:spcAft>
                <a:spcPts val="1080"/>
              </a:spcAft>
              <a:buClr>
                <a:srgbClr val="000000"/>
              </a:buClr>
              <a:buFontTx/>
              <a:buChar char="•"/>
              <a:defRPr/>
            </a:pPr>
            <a:r>
              <a:rPr lang="en-US" sz="3000" dirty="0">
                <a:solidFill>
                  <a:srgbClr val="000000"/>
                </a:solidFill>
                <a:latin typeface="Arial" panose="020B0604020202020204" pitchFamily="34" charset="0"/>
                <a:cs typeface="Arial" panose="020B0604020202020204" pitchFamily="34" charset="0"/>
              </a:rPr>
              <a:t>Chronic illness</a:t>
            </a:r>
          </a:p>
          <a:p>
            <a:pPr marL="102870" lvl="1" algn="l">
              <a:lnSpc>
                <a:spcPct val="95000"/>
              </a:lnSpc>
              <a:spcBef>
                <a:spcPts val="1080"/>
              </a:spcBef>
              <a:spcAft>
                <a:spcPts val="1080"/>
              </a:spcAft>
              <a:buClr>
                <a:srgbClr val="000000"/>
              </a:buClr>
              <a:defRPr/>
            </a:pPr>
            <a:endParaRPr lang="en-US" dirty="0">
              <a:solidFill>
                <a:srgbClr val="000000"/>
              </a:solidFill>
              <a:latin typeface="Arial" charset="0"/>
              <a:cs typeface="Arial" charset="0"/>
            </a:endParaRPr>
          </a:p>
          <a:p>
            <a:pPr marL="102870" lvl="1" algn="l">
              <a:lnSpc>
                <a:spcPct val="95000"/>
              </a:lnSpc>
              <a:spcBef>
                <a:spcPct val="0"/>
              </a:spcBef>
              <a:spcAft>
                <a:spcPts val="540"/>
              </a:spcAft>
              <a:buClr>
                <a:srgbClr val="000000"/>
              </a:buClr>
              <a:defRPr/>
            </a:pPr>
            <a:endParaRPr lang="en-US" dirty="0">
              <a:latin typeface="Arial" charset="0"/>
              <a:cs typeface="Arial" charset="0"/>
            </a:endParaRPr>
          </a:p>
          <a:p>
            <a:pPr eaLnBrk="1" hangingPunct="1">
              <a:lnSpc>
                <a:spcPct val="95000"/>
              </a:lnSpc>
              <a:spcBef>
                <a:spcPct val="0"/>
              </a:spcBef>
              <a:buClr>
                <a:srgbClr val="000000"/>
              </a:buClr>
              <a:defRPr/>
            </a:pPr>
            <a:endParaRPr lang="en-US" sz="3240" dirty="0">
              <a:solidFill>
                <a:srgbClr val="000000"/>
              </a:solidFill>
              <a:latin typeface="Arial" charset="0"/>
            </a:endParaRPr>
          </a:p>
        </p:txBody>
      </p:sp>
    </p:spTree>
    <p:extLst>
      <p:ext uri="{BB962C8B-B14F-4D97-AF65-F5344CB8AC3E}">
        <p14:creationId xmlns:p14="http://schemas.microsoft.com/office/powerpoint/2010/main" val="3492403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p:cNvSpPr>
            <a:spLocks noGrp="1" noChangeArrowheads="1"/>
          </p:cNvSpPr>
          <p:nvPr>
            <p:ph type="ctrTitle"/>
          </p:nvPr>
        </p:nvSpPr>
        <p:spPr>
          <a:xfrm>
            <a:off x="1758232" y="0"/>
            <a:ext cx="8453914" cy="747237"/>
          </a:xfrm>
        </p:spPr>
        <p:txBody>
          <a:bodyPr vert="horz" lIns="0" tIns="0" rIns="0" bIns="0" rtlCol="0" anchor="b">
            <a:normAutofit/>
          </a:bodyPr>
          <a:lstStyle/>
          <a:p>
            <a:pPr eaLnBrk="1" hangingPunct="1">
              <a:lnSpc>
                <a:spcPct val="95000"/>
              </a:lnSpc>
            </a:pPr>
            <a:r>
              <a:rPr lang="en-US" altLang="en-US" sz="4000" b="1" dirty="0">
                <a:solidFill>
                  <a:srgbClr val="000000"/>
                </a:solidFill>
                <a:latin typeface="Arial" panose="020B0604020202020204" pitchFamily="34" charset="0"/>
                <a:cs typeface="Arial" panose="020B0604020202020204" pitchFamily="34" charset="0"/>
              </a:rPr>
              <a:t>Fatality Risk Factors</a:t>
            </a:r>
          </a:p>
        </p:txBody>
      </p:sp>
      <p:sp>
        <p:nvSpPr>
          <p:cNvPr id="50179" name="Rectangle 2"/>
          <p:cNvSpPr>
            <a:spLocks noGrp="1" noChangeArrowheads="1"/>
          </p:cNvSpPr>
          <p:nvPr>
            <p:ph type="subTitle" idx="1"/>
          </p:nvPr>
        </p:nvSpPr>
        <p:spPr>
          <a:xfrm>
            <a:off x="1603718" y="1111348"/>
            <a:ext cx="9087728" cy="4338899"/>
          </a:xfrm>
        </p:spPr>
        <p:txBody>
          <a:bodyPr vert="horz" lIns="0" tIns="0" rIns="0" bIns="0" rtlCol="0">
            <a:normAutofit/>
          </a:bodyPr>
          <a:lstStyle/>
          <a:p>
            <a:pPr algn="l">
              <a:lnSpc>
                <a:spcPct val="95000"/>
              </a:lnSpc>
              <a:spcBef>
                <a:spcPct val="0"/>
              </a:spcBef>
              <a:spcAft>
                <a:spcPts val="540"/>
              </a:spcAft>
              <a:defRPr/>
            </a:pPr>
            <a:r>
              <a:rPr lang="en-US" sz="2880" b="1" i="1" dirty="0">
                <a:solidFill>
                  <a:srgbClr val="000000"/>
                </a:solidFill>
                <a:latin typeface="Arial" panose="020B0604020202020204" pitchFamily="34" charset="0"/>
                <a:cs typeface="Arial" panose="020B0604020202020204" pitchFamily="34" charset="0"/>
              </a:rPr>
              <a:t>Top</a:t>
            </a:r>
            <a:r>
              <a:rPr lang="en-US" sz="2880" i="1" dirty="0">
                <a:solidFill>
                  <a:srgbClr val="000000"/>
                </a:solidFill>
                <a:latin typeface="Arial" panose="020B0604020202020204" pitchFamily="34" charset="0"/>
                <a:cs typeface="Arial" panose="020B0604020202020204" pitchFamily="34" charset="0"/>
              </a:rPr>
              <a:t> </a:t>
            </a:r>
            <a:r>
              <a:rPr lang="en-US" sz="2880" b="1" i="1" dirty="0">
                <a:solidFill>
                  <a:srgbClr val="000000"/>
                </a:solidFill>
                <a:latin typeface="Arial" panose="020B0604020202020204" pitchFamily="34" charset="0"/>
                <a:cs typeface="Arial" panose="020B0604020202020204" pitchFamily="34" charset="0"/>
              </a:rPr>
              <a:t>four modifiable risk factors for fatal abusive injury</a:t>
            </a:r>
            <a:r>
              <a:rPr lang="en-US" sz="2880" i="1" dirty="0">
                <a:solidFill>
                  <a:srgbClr val="000000"/>
                </a:solidFill>
                <a:latin typeface="Arial" panose="020B0604020202020204" pitchFamily="34" charset="0"/>
                <a:cs typeface="Arial" panose="020B0604020202020204" pitchFamily="34" charset="0"/>
              </a:rPr>
              <a:t> </a:t>
            </a:r>
            <a:r>
              <a:rPr lang="en-US" sz="2880" dirty="0">
                <a:solidFill>
                  <a:srgbClr val="000000"/>
                </a:solidFill>
                <a:latin typeface="Arial" panose="020B0604020202020204" pitchFamily="34" charset="0"/>
                <a:cs typeface="Arial" panose="020B0604020202020204" pitchFamily="34" charset="0"/>
              </a:rPr>
              <a:t>include: </a:t>
            </a:r>
          </a:p>
          <a:p>
            <a:pPr algn="l">
              <a:lnSpc>
                <a:spcPct val="95000"/>
              </a:lnSpc>
              <a:spcBef>
                <a:spcPct val="0"/>
              </a:spcBef>
              <a:spcAft>
                <a:spcPts val="540"/>
              </a:spcAft>
              <a:defRPr/>
            </a:pPr>
            <a:endParaRPr lang="en-US" sz="2880" dirty="0">
              <a:latin typeface="Arial" panose="020B0604020202020204" pitchFamily="34" charset="0"/>
              <a:cs typeface="Arial" panose="020B0604020202020204" pitchFamily="34" charset="0"/>
            </a:endParaRPr>
          </a:p>
          <a:p>
            <a:pPr marL="314325" indent="-314325" algn="l">
              <a:lnSpc>
                <a:spcPct val="95000"/>
              </a:lnSpc>
              <a:spcBef>
                <a:spcPct val="0"/>
              </a:spcBef>
              <a:spcAft>
                <a:spcPts val="540"/>
              </a:spcAft>
              <a:buFont typeface="Arial" charset="0"/>
              <a:buChar char="•"/>
              <a:defRPr/>
            </a:pPr>
            <a:r>
              <a:rPr lang="en-US" sz="2880" b="1" dirty="0">
                <a:solidFill>
                  <a:srgbClr val="C00000"/>
                </a:solidFill>
                <a:latin typeface="Arial" panose="020B0604020202020204" pitchFamily="34" charset="0"/>
                <a:cs typeface="Arial" panose="020B0604020202020204" pitchFamily="34" charset="0"/>
              </a:rPr>
              <a:t>Substance Use Disorder</a:t>
            </a:r>
            <a:endParaRPr lang="en-US" sz="2880" dirty="0">
              <a:latin typeface="Arial" panose="020B0604020202020204" pitchFamily="34" charset="0"/>
              <a:cs typeface="Arial" panose="020B0604020202020204" pitchFamily="34" charset="0"/>
            </a:endParaRPr>
          </a:p>
          <a:p>
            <a:pPr marL="314325" indent="-314325" algn="l">
              <a:lnSpc>
                <a:spcPct val="95000"/>
              </a:lnSpc>
              <a:spcBef>
                <a:spcPct val="0"/>
              </a:spcBef>
              <a:spcAft>
                <a:spcPts val="540"/>
              </a:spcAft>
              <a:buFont typeface="Arial" charset="0"/>
              <a:buChar char="•"/>
              <a:defRPr/>
            </a:pPr>
            <a:r>
              <a:rPr lang="en-US" sz="2880" b="1" dirty="0">
                <a:solidFill>
                  <a:srgbClr val="C00000"/>
                </a:solidFill>
                <a:latin typeface="Arial" panose="020B0604020202020204" pitchFamily="34" charset="0"/>
                <a:cs typeface="Arial" panose="020B0604020202020204" pitchFamily="34" charset="0"/>
              </a:rPr>
              <a:t>Domestic Violence</a:t>
            </a:r>
          </a:p>
          <a:p>
            <a:pPr marL="314325" indent="-314325" algn="l">
              <a:lnSpc>
                <a:spcPct val="95000"/>
              </a:lnSpc>
              <a:spcBef>
                <a:spcPct val="0"/>
              </a:spcBef>
              <a:spcAft>
                <a:spcPts val="540"/>
              </a:spcAft>
              <a:buFont typeface="Arial" charset="0"/>
              <a:buChar char="•"/>
              <a:defRPr/>
            </a:pPr>
            <a:r>
              <a:rPr lang="en-US" sz="2880" b="1" dirty="0">
                <a:solidFill>
                  <a:srgbClr val="C00000"/>
                </a:solidFill>
                <a:latin typeface="Arial" panose="020B0604020202020204" pitchFamily="34" charset="0"/>
                <a:cs typeface="Arial" panose="020B0604020202020204" pitchFamily="34" charset="0"/>
              </a:rPr>
              <a:t>Criminal History</a:t>
            </a:r>
          </a:p>
          <a:p>
            <a:pPr marL="314325" indent="-314325" algn="l">
              <a:lnSpc>
                <a:spcPct val="95000"/>
              </a:lnSpc>
              <a:spcBef>
                <a:spcPct val="0"/>
              </a:spcBef>
              <a:spcAft>
                <a:spcPts val="540"/>
              </a:spcAft>
              <a:buFont typeface="Arial" charset="0"/>
              <a:buChar char="•"/>
              <a:defRPr/>
            </a:pPr>
            <a:r>
              <a:rPr lang="en-US" sz="2880" b="1" dirty="0">
                <a:solidFill>
                  <a:srgbClr val="C00000"/>
                </a:solidFill>
                <a:latin typeface="Arial" panose="020B0604020202020204" pitchFamily="34" charset="0"/>
                <a:cs typeface="Arial" panose="020B0604020202020204" pitchFamily="34" charset="0"/>
              </a:rPr>
              <a:t>Untreated/undiagnosed mental illness</a:t>
            </a:r>
            <a:endParaRPr lang="en-US" sz="2880" dirty="0">
              <a:latin typeface="Arial" panose="020B0604020202020204" pitchFamily="34" charset="0"/>
              <a:cs typeface="Arial" panose="020B0604020202020204" pitchFamily="34" charset="0"/>
            </a:endParaRPr>
          </a:p>
          <a:p>
            <a:pPr algn="l">
              <a:lnSpc>
                <a:spcPct val="95000"/>
              </a:lnSpc>
              <a:spcBef>
                <a:spcPct val="0"/>
              </a:spcBef>
              <a:spcAft>
                <a:spcPts val="540"/>
              </a:spcAft>
              <a:defRPr/>
            </a:pPr>
            <a:endParaRPr lang="en-US" sz="2880" dirty="0">
              <a:solidFill>
                <a:srgbClr val="000000"/>
              </a:solidFill>
              <a:latin typeface="Arial" panose="020B0604020202020204" pitchFamily="34" charset="0"/>
              <a:cs typeface="Arial" panose="020B0604020202020204" pitchFamily="34" charset="0"/>
            </a:endParaRPr>
          </a:p>
          <a:p>
            <a:pPr algn="l">
              <a:lnSpc>
                <a:spcPct val="95000"/>
              </a:lnSpc>
              <a:spcBef>
                <a:spcPct val="0"/>
              </a:spcBef>
              <a:spcAft>
                <a:spcPts val="540"/>
              </a:spcAft>
              <a:defRPr/>
            </a:pPr>
            <a:r>
              <a:rPr lang="en-US" sz="2880" dirty="0">
                <a:solidFill>
                  <a:srgbClr val="000000"/>
                </a:solidFill>
                <a:latin typeface="Arial" panose="020B0604020202020204" pitchFamily="34" charset="0"/>
                <a:cs typeface="Arial" panose="020B0604020202020204" pitchFamily="34" charset="0"/>
              </a:rPr>
              <a:t>	among adult caregivers in the home. </a:t>
            </a:r>
            <a:endParaRPr lang="en-US" sz="2880" dirty="0">
              <a:latin typeface="Arial" panose="020B0604020202020204" pitchFamily="34" charset="0"/>
              <a:cs typeface="Arial" panose="020B0604020202020204" pitchFamily="34" charset="0"/>
            </a:endParaRPr>
          </a:p>
          <a:p>
            <a:pPr algn="l">
              <a:lnSpc>
                <a:spcPct val="95000"/>
              </a:lnSpc>
              <a:spcBef>
                <a:spcPct val="0"/>
              </a:spcBef>
              <a:spcAft>
                <a:spcPts val="540"/>
              </a:spcAft>
              <a:defRPr/>
            </a:pPr>
            <a:endParaRPr lang="en-US" sz="2520" dirty="0">
              <a:solidFill>
                <a:srgbClr val="000000"/>
              </a:solidFill>
              <a:cs typeface="Arial" charset="0"/>
            </a:endParaRPr>
          </a:p>
          <a:p>
            <a:pPr>
              <a:lnSpc>
                <a:spcPct val="95000"/>
              </a:lnSpc>
              <a:spcBef>
                <a:spcPct val="0"/>
              </a:spcBef>
              <a:spcAft>
                <a:spcPts val="540"/>
              </a:spcAft>
              <a:defRPr/>
            </a:pPr>
            <a:endParaRPr lang="en-US" sz="2790" dirty="0">
              <a:solidFill>
                <a:srgbClr val="000000"/>
              </a:solidFill>
              <a:latin typeface="Arial" charset="0"/>
            </a:endParaRPr>
          </a:p>
          <a:p>
            <a:pPr>
              <a:lnSpc>
                <a:spcPct val="95000"/>
              </a:lnSpc>
              <a:spcBef>
                <a:spcPct val="0"/>
              </a:spcBef>
              <a:spcAft>
                <a:spcPts val="540"/>
              </a:spcAft>
              <a:defRPr/>
            </a:pPr>
            <a:endParaRPr lang="en-US" sz="2790" dirty="0">
              <a:solidFill>
                <a:srgbClr val="000000"/>
              </a:solidFill>
              <a:latin typeface="Arial" charset="0"/>
            </a:endParaRPr>
          </a:p>
        </p:txBody>
      </p:sp>
    </p:spTree>
    <p:extLst>
      <p:ext uri="{BB962C8B-B14F-4D97-AF65-F5344CB8AC3E}">
        <p14:creationId xmlns:p14="http://schemas.microsoft.com/office/powerpoint/2010/main" val="24578893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Grp="1" noChangeArrowheads="1"/>
          </p:cNvSpPr>
          <p:nvPr>
            <p:ph type="ctrTitle"/>
          </p:nvPr>
        </p:nvSpPr>
        <p:spPr>
          <a:xfrm>
            <a:off x="633045" y="-436098"/>
            <a:ext cx="10451721" cy="1303020"/>
          </a:xfrm>
        </p:spPr>
        <p:txBody>
          <a:bodyPr vert="horz" lIns="0" tIns="0" rIns="0" bIns="0" rtlCol="0" anchor="b">
            <a:normAutofit/>
          </a:bodyPr>
          <a:lstStyle/>
          <a:p>
            <a:pPr algn="l" eaLnBrk="1" hangingPunct="1">
              <a:lnSpc>
                <a:spcPct val="95000"/>
              </a:lnSpc>
            </a:pPr>
            <a:r>
              <a:rPr lang="en-US" altLang="en-US" sz="4400" b="1" dirty="0">
                <a:solidFill>
                  <a:srgbClr val="000000"/>
                </a:solidFill>
                <a:latin typeface="Arial" panose="020B0604020202020204" pitchFamily="34" charset="0"/>
                <a:cs typeface="Arial" panose="020B0604020202020204" pitchFamily="34" charset="0"/>
              </a:rPr>
              <a:t>Who are we most likely to overlook?</a:t>
            </a:r>
          </a:p>
        </p:txBody>
      </p:sp>
      <p:sp>
        <p:nvSpPr>
          <p:cNvPr id="87043" name="Rectangle 2"/>
          <p:cNvSpPr>
            <a:spLocks noGrp="1" noChangeArrowheads="1"/>
          </p:cNvSpPr>
          <p:nvPr>
            <p:ph type="subTitle" idx="1"/>
          </p:nvPr>
        </p:nvSpPr>
        <p:spPr>
          <a:xfrm>
            <a:off x="365760" y="1199270"/>
            <a:ext cx="8634560" cy="3567589"/>
          </a:xfrm>
        </p:spPr>
        <p:txBody>
          <a:bodyPr vert="horz" lIns="0" tIns="0" rIns="0" bIns="0" rtlCol="0">
            <a:normAutofit/>
          </a:bodyPr>
          <a:lstStyle/>
          <a:p>
            <a:pPr lvl="1" indent="-308610" algn="l">
              <a:lnSpc>
                <a:spcPct val="95000"/>
              </a:lnSpc>
              <a:spcBef>
                <a:spcPct val="0"/>
              </a:spcBef>
              <a:spcAft>
                <a:spcPts val="120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White families</a:t>
            </a:r>
            <a:endParaRPr lang="en-US" altLang="en-US" sz="2800" dirty="0">
              <a:latin typeface="Arial" panose="020B0604020202020204" pitchFamily="34" charset="0"/>
              <a:cs typeface="Arial" panose="020B0604020202020204" pitchFamily="34" charset="0"/>
            </a:endParaRPr>
          </a:p>
          <a:p>
            <a:pPr lvl="1" indent="-308610" algn="l">
              <a:lnSpc>
                <a:spcPct val="95000"/>
              </a:lnSpc>
              <a:spcBef>
                <a:spcPct val="0"/>
              </a:spcBef>
              <a:spcAft>
                <a:spcPts val="120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Two-parent families</a:t>
            </a:r>
            <a:endParaRPr lang="en-US" altLang="en-US" sz="2800" dirty="0">
              <a:latin typeface="Arial" panose="020B0604020202020204" pitchFamily="34" charset="0"/>
              <a:cs typeface="Arial" panose="020B0604020202020204" pitchFamily="34" charset="0"/>
            </a:endParaRPr>
          </a:p>
          <a:p>
            <a:pPr lvl="1" indent="-308610" algn="l">
              <a:lnSpc>
                <a:spcPct val="95000"/>
              </a:lnSpc>
              <a:spcBef>
                <a:spcPct val="0"/>
              </a:spcBef>
              <a:spcAft>
                <a:spcPts val="120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Middle-class, well-educated parents</a:t>
            </a:r>
            <a:endParaRPr lang="en-US" altLang="en-US" sz="2800" dirty="0">
              <a:latin typeface="Arial" panose="020B0604020202020204" pitchFamily="34" charset="0"/>
              <a:cs typeface="Arial" panose="020B0604020202020204" pitchFamily="34" charset="0"/>
            </a:endParaRPr>
          </a:p>
          <a:p>
            <a:pPr lvl="1" indent="-308610" algn="l">
              <a:lnSpc>
                <a:spcPct val="95000"/>
              </a:lnSpc>
              <a:spcBef>
                <a:spcPct val="0"/>
              </a:spcBef>
              <a:spcAft>
                <a:spcPts val="120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Families perceived to be similar to our own </a:t>
            </a:r>
            <a:endParaRPr lang="en-US" altLang="en-US" sz="2800" dirty="0">
              <a:latin typeface="Arial" panose="020B0604020202020204" pitchFamily="34" charset="0"/>
              <a:cs typeface="Arial" panose="020B0604020202020204" pitchFamily="34" charset="0"/>
            </a:endParaRPr>
          </a:p>
          <a:p>
            <a:pPr lvl="1" indent="-308610" algn="l">
              <a:lnSpc>
                <a:spcPct val="95000"/>
              </a:lnSpc>
              <a:spcBef>
                <a:spcPct val="0"/>
              </a:spcBef>
              <a:spcAft>
                <a:spcPts val="120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Very young infants (may have normal neuro exam)</a:t>
            </a:r>
            <a:endParaRPr lang="en-US" altLang="en-US" sz="2800" dirty="0">
              <a:latin typeface="Arial" panose="020B0604020202020204" pitchFamily="34" charset="0"/>
              <a:cs typeface="Arial" panose="020B0604020202020204" pitchFamily="34" charset="0"/>
            </a:endParaRPr>
          </a:p>
          <a:p>
            <a:pPr lvl="1" indent="-308610" algn="l">
              <a:lnSpc>
                <a:spcPct val="95000"/>
              </a:lnSpc>
              <a:spcBef>
                <a:spcPct val="0"/>
              </a:spcBef>
              <a:spcAft>
                <a:spcPts val="1200"/>
              </a:spcAft>
              <a:buClr>
                <a:srgbClr val="000000"/>
              </a:buClr>
              <a:buFontTx/>
              <a:buChar char="•"/>
            </a:pPr>
            <a:r>
              <a:rPr lang="en-US" altLang="en-US" sz="2800" dirty="0">
                <a:solidFill>
                  <a:srgbClr val="000000"/>
                </a:solidFill>
                <a:latin typeface="Arial" panose="020B0604020202020204" pitchFamily="34" charset="0"/>
                <a:cs typeface="Arial" panose="020B0604020202020204" pitchFamily="34" charset="0"/>
              </a:rPr>
              <a:t>Infants with nonspecific symptoms only</a:t>
            </a:r>
            <a:endParaRPr lang="en-US" altLang="en-US" sz="2800" dirty="0">
              <a:latin typeface="Arial" panose="020B0604020202020204" pitchFamily="34" charset="0"/>
              <a:cs typeface="Arial" panose="020B0604020202020204" pitchFamily="34" charset="0"/>
            </a:endParaRPr>
          </a:p>
          <a:p>
            <a:pPr algn="l" eaLnBrk="1" hangingPunct="1">
              <a:lnSpc>
                <a:spcPct val="95000"/>
              </a:lnSpc>
              <a:spcBef>
                <a:spcPct val="0"/>
              </a:spcBef>
              <a:buClr>
                <a:srgbClr val="000000"/>
              </a:buClr>
            </a:pPr>
            <a:endParaRPr lang="en-US" altLang="en-US" sz="3240" dirty="0">
              <a:solidFill>
                <a:srgbClr val="000000"/>
              </a:solidFill>
              <a:latin typeface="Arial" panose="020B0604020202020204" pitchFamily="34" charset="0"/>
            </a:endParaRPr>
          </a:p>
        </p:txBody>
      </p:sp>
      <p:sp>
        <p:nvSpPr>
          <p:cNvPr id="87044" name="Text Box 4"/>
          <p:cNvSpPr txBox="1">
            <a:spLocks noChangeArrowheads="1"/>
          </p:cNvSpPr>
          <p:nvPr/>
        </p:nvSpPr>
        <p:spPr bwMode="auto">
          <a:xfrm>
            <a:off x="3287265" y="5658730"/>
            <a:ext cx="5445918" cy="36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Char char="•"/>
              <a:defRPr sz="3200">
                <a:solidFill>
                  <a:schemeClr val="tx1"/>
                </a:solidFill>
                <a:latin typeface="Times New Roman" panose="02020603050405020304" pitchFamily="18" charset="0"/>
              </a:defRPr>
            </a:lvl1pPr>
            <a:lvl2pPr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lnSpc>
                <a:spcPct val="95000"/>
              </a:lnSpc>
              <a:spcBef>
                <a:spcPct val="0"/>
              </a:spcBef>
              <a:buClr>
                <a:srgbClr val="000000"/>
              </a:buClr>
              <a:buFontTx/>
              <a:buChar char=" "/>
            </a:pPr>
            <a:r>
              <a:rPr lang="en-US" altLang="en-US" sz="1260" dirty="0">
                <a:solidFill>
                  <a:srgbClr val="000000"/>
                </a:solidFill>
                <a:latin typeface="Arial" panose="020B0604020202020204" pitchFamily="34" charset="0"/>
              </a:rPr>
              <a:t>Jenny C, Hymel KP, </a:t>
            </a:r>
            <a:r>
              <a:rPr lang="en-US" altLang="en-US" sz="1260" dirty="0" err="1">
                <a:solidFill>
                  <a:srgbClr val="000000"/>
                </a:solidFill>
                <a:latin typeface="Arial" panose="020B0604020202020204" pitchFamily="34" charset="0"/>
              </a:rPr>
              <a:t>Ritzen</a:t>
            </a:r>
            <a:r>
              <a:rPr lang="en-US" altLang="en-US" sz="1260" dirty="0">
                <a:solidFill>
                  <a:srgbClr val="000000"/>
                </a:solidFill>
                <a:latin typeface="Arial" panose="020B0604020202020204" pitchFamily="34" charset="0"/>
              </a:rPr>
              <a:t> A, Reinert SE, Hay TC. Analysis of missed cases of abusive head trauma. </a:t>
            </a:r>
            <a:r>
              <a:rPr lang="en-US" altLang="en-US" sz="1260" i="1" dirty="0">
                <a:solidFill>
                  <a:srgbClr val="000000"/>
                </a:solidFill>
                <a:latin typeface="Arial" panose="020B0604020202020204" pitchFamily="34" charset="0"/>
              </a:rPr>
              <a:t>JAMA.</a:t>
            </a:r>
            <a:r>
              <a:rPr lang="en-US" altLang="en-US" sz="1260" dirty="0">
                <a:solidFill>
                  <a:srgbClr val="000000"/>
                </a:solidFill>
                <a:latin typeface="Arial" panose="020B0604020202020204" pitchFamily="34" charset="0"/>
              </a:rPr>
              <a:t> 1999;281:621–626</a:t>
            </a:r>
          </a:p>
        </p:txBody>
      </p:sp>
    </p:spTree>
    <p:extLst>
      <p:ext uri="{BB962C8B-B14F-4D97-AF65-F5344CB8AC3E}">
        <p14:creationId xmlns:p14="http://schemas.microsoft.com/office/powerpoint/2010/main" val="1978146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ChangeArrowheads="1"/>
          </p:cNvSpPr>
          <p:nvPr>
            <p:ph type="ctrTitle"/>
          </p:nvPr>
        </p:nvSpPr>
        <p:spPr>
          <a:xfrm>
            <a:off x="466725" y="189411"/>
            <a:ext cx="8149590" cy="1051560"/>
          </a:xfrm>
        </p:spPr>
        <p:txBody>
          <a:bodyPr vert="horz" lIns="0" tIns="0" rIns="0" bIns="0" rtlCol="0" anchor="b">
            <a:normAutofit/>
          </a:bodyPr>
          <a:lstStyle/>
          <a:p>
            <a:pPr algn="l" eaLnBrk="1" hangingPunct="1">
              <a:lnSpc>
                <a:spcPct val="95000"/>
              </a:lnSpc>
            </a:pPr>
            <a:r>
              <a:rPr lang="en-US" altLang="en-US" sz="4000" b="1" dirty="0">
                <a:solidFill>
                  <a:srgbClr val="000000"/>
                </a:solidFill>
                <a:latin typeface="Arial" panose="020B0604020202020204" pitchFamily="34" charset="0"/>
              </a:rPr>
              <a:t>Documentation 101</a:t>
            </a:r>
            <a:endParaRPr lang="en-US" altLang="en-US" sz="4000" dirty="0">
              <a:solidFill>
                <a:srgbClr val="000000"/>
              </a:solidFill>
              <a:latin typeface="Arial" panose="020B0604020202020204" pitchFamily="34" charset="0"/>
            </a:endParaRPr>
          </a:p>
        </p:txBody>
      </p:sp>
      <p:sp>
        <p:nvSpPr>
          <p:cNvPr id="89091" name="Rectangle 2"/>
          <p:cNvSpPr>
            <a:spLocks noGrp="1" noChangeArrowheads="1"/>
          </p:cNvSpPr>
          <p:nvPr>
            <p:ph type="subTitle" idx="1"/>
          </p:nvPr>
        </p:nvSpPr>
        <p:spPr>
          <a:xfrm>
            <a:off x="914400" y="1577340"/>
            <a:ext cx="9993086" cy="5036344"/>
          </a:xfrm>
        </p:spPr>
        <p:txBody>
          <a:bodyPr vert="horz" lIns="0" tIns="0" rIns="0" bIns="0" rtlCol="0">
            <a:normAutofit/>
          </a:bodyPr>
          <a:lstStyle/>
          <a:p>
            <a:pPr lvl="1" indent="-308610" algn="l">
              <a:lnSpc>
                <a:spcPct val="100000"/>
              </a:lnSpc>
              <a:spcBef>
                <a:spcPct val="0"/>
              </a:spcBef>
              <a:spcAft>
                <a:spcPts val="1200"/>
              </a:spcAft>
              <a:buClr>
                <a:srgbClr val="000000"/>
              </a:buClr>
              <a:buFontTx/>
              <a:buChar char="•"/>
            </a:pPr>
            <a:r>
              <a:rPr lang="en-US" altLang="en-US" sz="2400" dirty="0">
                <a:solidFill>
                  <a:srgbClr val="000000"/>
                </a:solidFill>
                <a:latin typeface="Arial" panose="020B0604020202020204" pitchFamily="34" charset="0"/>
                <a:cs typeface="Arial" panose="020B0604020202020204" pitchFamily="34" charset="0"/>
              </a:rPr>
              <a:t>First-responder documentation is often a crucial  component of the legal case.</a:t>
            </a:r>
          </a:p>
          <a:p>
            <a:pPr lvl="1" indent="-308610" algn="l">
              <a:lnSpc>
                <a:spcPct val="100000"/>
              </a:lnSpc>
              <a:spcBef>
                <a:spcPct val="0"/>
              </a:spcBef>
              <a:spcAft>
                <a:spcPts val="1200"/>
              </a:spcAft>
              <a:buClr>
                <a:srgbClr val="000000"/>
              </a:buClr>
              <a:buFontTx/>
              <a:buChar char="•"/>
            </a:pPr>
            <a:r>
              <a:rPr lang="en-US" altLang="en-US" sz="2400" dirty="0">
                <a:solidFill>
                  <a:srgbClr val="000000"/>
                </a:solidFill>
                <a:latin typeface="Arial" panose="020B0604020202020204" pitchFamily="34" charset="0"/>
                <a:cs typeface="Arial" panose="020B0604020202020204" pitchFamily="34" charset="0"/>
              </a:rPr>
              <a:t>Document what you see, the people present, and any unusual or unexpected behavior.</a:t>
            </a:r>
          </a:p>
          <a:p>
            <a:pPr lvl="1" indent="-308610" algn="l">
              <a:lnSpc>
                <a:spcPct val="100000"/>
              </a:lnSpc>
              <a:spcBef>
                <a:spcPct val="0"/>
              </a:spcBef>
              <a:spcAft>
                <a:spcPts val="1200"/>
              </a:spcAft>
              <a:buClr>
                <a:srgbClr val="000000"/>
              </a:buClr>
              <a:buFontTx/>
              <a:buChar char="•"/>
            </a:pPr>
            <a:r>
              <a:rPr lang="en-US" altLang="en-US" sz="2400" dirty="0">
                <a:solidFill>
                  <a:srgbClr val="000000"/>
                </a:solidFill>
                <a:latin typeface="Arial" panose="020B0604020202020204" pitchFamily="34" charset="0"/>
                <a:cs typeface="Arial" panose="020B0604020202020204" pitchFamily="34" charset="0"/>
              </a:rPr>
              <a:t>Document statements that were made…as close to word-for-word as possible.</a:t>
            </a:r>
          </a:p>
          <a:p>
            <a:pPr lvl="1" indent="-308610" algn="l">
              <a:lnSpc>
                <a:spcPct val="100000"/>
              </a:lnSpc>
              <a:spcBef>
                <a:spcPct val="0"/>
              </a:spcBef>
              <a:spcAft>
                <a:spcPts val="1200"/>
              </a:spcAft>
              <a:buClr>
                <a:srgbClr val="000000"/>
              </a:buClr>
              <a:buFontTx/>
              <a:buChar char="•"/>
            </a:pPr>
            <a:r>
              <a:rPr lang="en-US" altLang="en-US" sz="2400" dirty="0">
                <a:solidFill>
                  <a:srgbClr val="000000"/>
                </a:solidFill>
                <a:latin typeface="Arial" panose="020B0604020202020204" pitchFamily="34" charset="0"/>
                <a:cs typeface="Arial" panose="020B0604020202020204" pitchFamily="34" charset="0"/>
              </a:rPr>
              <a:t>Pass along your concerns to the receiving hospital, DCBS, and law enforcement.</a:t>
            </a:r>
          </a:p>
        </p:txBody>
      </p:sp>
    </p:spTree>
    <p:extLst>
      <p:ext uri="{BB962C8B-B14F-4D97-AF65-F5344CB8AC3E}">
        <p14:creationId xmlns:p14="http://schemas.microsoft.com/office/powerpoint/2010/main" val="3478561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ctrTitle"/>
          </p:nvPr>
        </p:nvSpPr>
        <p:spPr>
          <a:xfrm>
            <a:off x="414943" y="335599"/>
            <a:ext cx="7312343" cy="520065"/>
          </a:xfrm>
        </p:spPr>
        <p:txBody>
          <a:bodyPr vert="horz" lIns="0" tIns="0" rIns="0" bIns="0" rtlCol="0" anchor="b">
            <a:noAutofit/>
          </a:bodyPr>
          <a:lstStyle/>
          <a:p>
            <a:pPr algn="l" eaLnBrk="1" hangingPunct="1">
              <a:lnSpc>
                <a:spcPct val="95000"/>
              </a:lnSpc>
            </a:pPr>
            <a:r>
              <a:rPr lang="en-US" altLang="en-US" sz="4000" b="1" dirty="0">
                <a:solidFill>
                  <a:srgbClr val="000000"/>
                </a:solidFill>
                <a:latin typeface="+mn-lt"/>
              </a:rPr>
              <a:t>Incidence/Prevalence</a:t>
            </a:r>
          </a:p>
        </p:txBody>
      </p:sp>
      <p:sp>
        <p:nvSpPr>
          <p:cNvPr id="14339" name="Rectangle 2"/>
          <p:cNvSpPr>
            <a:spLocks noGrp="1" noChangeArrowheads="1"/>
          </p:cNvSpPr>
          <p:nvPr>
            <p:ph type="subTitle" idx="1"/>
          </p:nvPr>
        </p:nvSpPr>
        <p:spPr>
          <a:xfrm>
            <a:off x="1279072" y="1149532"/>
            <a:ext cx="10111740" cy="4024789"/>
          </a:xfrm>
        </p:spPr>
        <p:txBody>
          <a:bodyPr vert="horz" lIns="0" tIns="0" rIns="0" bIns="0" rtlCol="0">
            <a:noAutofit/>
          </a:bodyPr>
          <a:lstStyle/>
          <a:p>
            <a:pPr lvl="1" indent="-308610" algn="l">
              <a:lnSpc>
                <a:spcPct val="95000"/>
              </a:lnSpc>
              <a:spcBef>
                <a:spcPct val="0"/>
              </a:spcBef>
              <a:spcAft>
                <a:spcPts val="540"/>
              </a:spcAft>
              <a:buClr>
                <a:srgbClr val="000000"/>
              </a:buClr>
              <a:buFontTx/>
              <a:buChar char="•"/>
            </a:pPr>
            <a:r>
              <a:rPr lang="en-US" altLang="en-US" sz="2800" dirty="0">
                <a:solidFill>
                  <a:srgbClr val="000000"/>
                </a:solidFill>
                <a:cs typeface="Arial" panose="020B0604020202020204" pitchFamily="34" charset="0"/>
              </a:rPr>
              <a:t>Abusive head trauma is the most common cause of morbidity (disability) and mortality (death) in physical child abuse.</a:t>
            </a:r>
          </a:p>
          <a:p>
            <a:pPr lvl="1" indent="-308610" algn="l">
              <a:lnSpc>
                <a:spcPct val="95000"/>
              </a:lnSpc>
              <a:spcBef>
                <a:spcPct val="0"/>
              </a:spcBef>
              <a:spcAft>
                <a:spcPts val="540"/>
              </a:spcAft>
              <a:buClr>
                <a:srgbClr val="000000"/>
              </a:buClr>
              <a:buFontTx/>
              <a:buChar char="•"/>
            </a:pPr>
            <a:endParaRPr lang="en-US" altLang="en-US" sz="2800" dirty="0">
              <a:solidFill>
                <a:srgbClr val="000000"/>
              </a:solidFill>
              <a:cs typeface="Arial" panose="020B0604020202020204" pitchFamily="34" charset="0"/>
            </a:endParaRPr>
          </a:p>
          <a:p>
            <a:pPr lvl="1" indent="-308610" algn="l">
              <a:lnSpc>
                <a:spcPct val="95000"/>
              </a:lnSpc>
              <a:spcBef>
                <a:spcPct val="0"/>
              </a:spcBef>
              <a:spcAft>
                <a:spcPts val="540"/>
              </a:spcAft>
              <a:buClr>
                <a:srgbClr val="000000"/>
              </a:buClr>
              <a:buFont typeface="Arial" panose="020B0604020202020204" pitchFamily="34" charset="0"/>
              <a:buChar char="•"/>
            </a:pPr>
            <a:r>
              <a:rPr lang="en-US" altLang="en-US" sz="2800" dirty="0">
                <a:solidFill>
                  <a:srgbClr val="000000"/>
                </a:solidFill>
                <a:cs typeface="Arial" panose="020B0604020202020204" pitchFamily="34" charset="0"/>
              </a:rPr>
              <a:t>Abusive head trauma usually occurs in children younger than 1 year of age, but older children can be victims as well.</a:t>
            </a:r>
          </a:p>
          <a:p>
            <a:pPr marL="148590" lvl="1" algn="l">
              <a:lnSpc>
                <a:spcPct val="95000"/>
              </a:lnSpc>
              <a:spcBef>
                <a:spcPct val="0"/>
              </a:spcBef>
              <a:spcAft>
                <a:spcPts val="540"/>
              </a:spcAft>
              <a:buClr>
                <a:srgbClr val="000000"/>
              </a:buClr>
            </a:pPr>
            <a:endParaRPr lang="en-US" altLang="en-US" sz="2800" dirty="0">
              <a:cs typeface="Arial" panose="020B0604020202020204" pitchFamily="34" charset="0"/>
            </a:endParaRPr>
          </a:p>
          <a:p>
            <a:pPr lvl="1" indent="-308610" algn="l">
              <a:lnSpc>
                <a:spcPct val="95000"/>
              </a:lnSpc>
              <a:spcBef>
                <a:spcPct val="0"/>
              </a:spcBef>
              <a:spcAft>
                <a:spcPts val="540"/>
              </a:spcAft>
              <a:buClr>
                <a:srgbClr val="000000"/>
              </a:buClr>
              <a:buFontTx/>
              <a:buChar char="•"/>
            </a:pPr>
            <a:r>
              <a:rPr lang="en-US" altLang="en-US" sz="2800" dirty="0">
                <a:solidFill>
                  <a:srgbClr val="000000"/>
                </a:solidFill>
                <a:cs typeface="Arial" panose="020B0604020202020204" pitchFamily="34" charset="0"/>
              </a:rPr>
              <a:t>It is the most common cause of death from </a:t>
            </a:r>
            <a:r>
              <a:rPr lang="en-US" altLang="en-US" sz="2800" u="sng" dirty="0">
                <a:solidFill>
                  <a:srgbClr val="000000"/>
                </a:solidFill>
                <a:cs typeface="Arial" panose="020B0604020202020204" pitchFamily="34" charset="0"/>
              </a:rPr>
              <a:t>brain injury</a:t>
            </a:r>
            <a:r>
              <a:rPr lang="en-US" altLang="en-US" sz="2800" dirty="0">
                <a:solidFill>
                  <a:srgbClr val="000000"/>
                </a:solidFill>
                <a:cs typeface="Arial" panose="020B0604020202020204" pitchFamily="34" charset="0"/>
              </a:rPr>
              <a:t> in children less than one year of age.</a:t>
            </a:r>
          </a:p>
        </p:txBody>
      </p:sp>
    </p:spTree>
    <p:extLst>
      <p:ext uri="{BB962C8B-B14F-4D97-AF65-F5344CB8AC3E}">
        <p14:creationId xmlns:p14="http://schemas.microsoft.com/office/powerpoint/2010/main" val="36455704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ChangeArrowheads="1"/>
          </p:cNvSpPr>
          <p:nvPr>
            <p:ph type="ctrTitle"/>
          </p:nvPr>
        </p:nvSpPr>
        <p:spPr>
          <a:xfrm>
            <a:off x="323034" y="111034"/>
            <a:ext cx="8149590" cy="1051560"/>
          </a:xfrm>
        </p:spPr>
        <p:txBody>
          <a:bodyPr vert="horz" lIns="0" tIns="0" rIns="0" bIns="0" rtlCol="0" anchor="b">
            <a:normAutofit/>
          </a:bodyPr>
          <a:lstStyle/>
          <a:p>
            <a:pPr algn="l" eaLnBrk="1" hangingPunct="1">
              <a:lnSpc>
                <a:spcPct val="95000"/>
              </a:lnSpc>
            </a:pPr>
            <a:r>
              <a:rPr lang="en-US" altLang="en-US" sz="4000" b="1" dirty="0">
                <a:solidFill>
                  <a:srgbClr val="000000"/>
                </a:solidFill>
                <a:latin typeface="Arial" panose="020B0604020202020204" pitchFamily="34" charset="0"/>
              </a:rPr>
              <a:t>Documentation 101</a:t>
            </a:r>
            <a:endParaRPr lang="en-US" altLang="en-US" sz="4000" dirty="0">
              <a:solidFill>
                <a:srgbClr val="000000"/>
              </a:solidFill>
              <a:latin typeface="Arial" panose="020B0604020202020204" pitchFamily="34" charset="0"/>
            </a:endParaRPr>
          </a:p>
        </p:txBody>
      </p:sp>
      <p:sp>
        <p:nvSpPr>
          <p:cNvPr id="91139" name="Rectangle 2"/>
          <p:cNvSpPr>
            <a:spLocks noGrp="1" noChangeArrowheads="1"/>
          </p:cNvSpPr>
          <p:nvPr>
            <p:ph type="subTitle" idx="1"/>
          </p:nvPr>
        </p:nvSpPr>
        <p:spPr>
          <a:xfrm>
            <a:off x="933110" y="1289957"/>
            <a:ext cx="9974376" cy="5036344"/>
          </a:xfrm>
        </p:spPr>
        <p:txBody>
          <a:bodyPr vert="horz" lIns="0" tIns="0" rIns="0" bIns="0" rtlCol="0">
            <a:normAutofit/>
          </a:bodyPr>
          <a:lstStyle/>
          <a:p>
            <a:pPr lvl="1" indent="-308610" algn="l">
              <a:lnSpc>
                <a:spcPct val="150000"/>
              </a:lnSpc>
              <a:spcBef>
                <a:spcPct val="0"/>
              </a:spcBef>
              <a:buClr>
                <a:srgbClr val="000000"/>
              </a:buClr>
              <a:buFontTx/>
              <a:buChar char="•"/>
            </a:pPr>
            <a:r>
              <a:rPr lang="en-US" altLang="en-US" sz="2400" dirty="0">
                <a:solidFill>
                  <a:srgbClr val="000000"/>
                </a:solidFill>
                <a:latin typeface="Arial" panose="020B0604020202020204" pitchFamily="34" charset="0"/>
                <a:cs typeface="Arial" panose="020B0604020202020204" pitchFamily="34" charset="0"/>
              </a:rPr>
              <a:t>Document visible injuries</a:t>
            </a:r>
          </a:p>
          <a:p>
            <a:pPr lvl="1" indent="-308610" algn="l">
              <a:lnSpc>
                <a:spcPct val="150000"/>
              </a:lnSpc>
              <a:spcBef>
                <a:spcPct val="0"/>
              </a:spcBef>
              <a:buClr>
                <a:srgbClr val="000000"/>
              </a:buClr>
              <a:buFontTx/>
              <a:buChar char="•"/>
            </a:pPr>
            <a:r>
              <a:rPr lang="en-US" altLang="en-US" sz="2400" dirty="0">
                <a:solidFill>
                  <a:srgbClr val="000000"/>
                </a:solidFill>
                <a:latin typeface="Arial" panose="020B0604020202020204" pitchFamily="34" charset="0"/>
                <a:cs typeface="Arial" panose="020B0604020202020204" pitchFamily="34" charset="0"/>
              </a:rPr>
              <a:t>Make special note of bleeding from mouth or nose</a:t>
            </a:r>
          </a:p>
          <a:p>
            <a:pPr lvl="1" indent="-308610" algn="l">
              <a:lnSpc>
                <a:spcPct val="150000"/>
              </a:lnSpc>
              <a:spcBef>
                <a:spcPct val="0"/>
              </a:spcBef>
              <a:buClr>
                <a:srgbClr val="000000"/>
              </a:buClr>
              <a:buFontTx/>
              <a:buChar char="•"/>
            </a:pPr>
            <a:r>
              <a:rPr lang="en-US" altLang="en-US" sz="2400" dirty="0">
                <a:solidFill>
                  <a:srgbClr val="000000"/>
                </a:solidFill>
                <a:latin typeface="Arial" panose="020B0604020202020204" pitchFamily="34" charset="0"/>
                <a:cs typeface="Arial" panose="020B0604020202020204" pitchFamily="34" charset="0"/>
              </a:rPr>
              <a:t>Frenulum tears and other oral trauma due to abuse are often blamed on instrumentation by EMS.</a:t>
            </a:r>
          </a:p>
          <a:p>
            <a:pPr lvl="1" indent="-308610" algn="l">
              <a:lnSpc>
                <a:spcPct val="150000"/>
              </a:lnSpc>
              <a:spcBef>
                <a:spcPct val="0"/>
              </a:spcBef>
              <a:buClr>
                <a:srgbClr val="000000"/>
              </a:buClr>
              <a:buFontTx/>
              <a:buChar char="•"/>
            </a:pPr>
            <a:r>
              <a:rPr lang="en-US" altLang="en-US" sz="2400" dirty="0">
                <a:solidFill>
                  <a:srgbClr val="000000"/>
                </a:solidFill>
                <a:latin typeface="Arial" panose="020B0604020202020204" pitchFamily="34" charset="0"/>
                <a:cs typeface="Arial" panose="020B0604020202020204" pitchFamily="34" charset="0"/>
              </a:rPr>
              <a:t>Exercise caution when asking questions. </a:t>
            </a:r>
          </a:p>
          <a:p>
            <a:pPr lvl="2" indent="-308610" algn="l">
              <a:lnSpc>
                <a:spcPct val="150000"/>
              </a:lnSpc>
              <a:spcBef>
                <a:spcPct val="0"/>
              </a:spcBef>
              <a:buClr>
                <a:srgbClr val="000000"/>
              </a:buClr>
              <a:buFontTx/>
              <a:buChar char="•"/>
            </a:pPr>
            <a:r>
              <a:rPr lang="en-US" altLang="en-US" sz="2400" dirty="0">
                <a:solidFill>
                  <a:srgbClr val="000000"/>
                </a:solidFill>
                <a:latin typeface="Arial" panose="020B0604020202020204" pitchFamily="34" charset="0"/>
                <a:cs typeface="Arial" panose="020B0604020202020204" pitchFamily="34" charset="0"/>
              </a:rPr>
              <a:t>Difference between EMS and LE responsibilities</a:t>
            </a:r>
          </a:p>
          <a:p>
            <a:pPr lvl="2" indent="-308610" algn="l">
              <a:lnSpc>
                <a:spcPct val="150000"/>
              </a:lnSpc>
              <a:spcBef>
                <a:spcPct val="0"/>
              </a:spcBef>
              <a:buClr>
                <a:srgbClr val="000000"/>
              </a:buClr>
              <a:buFontTx/>
              <a:buChar char="•"/>
            </a:pPr>
            <a:r>
              <a:rPr lang="en-US" altLang="en-US" sz="2400" dirty="0">
                <a:solidFill>
                  <a:srgbClr val="000000"/>
                </a:solidFill>
                <a:latin typeface="Arial" panose="020B0604020202020204" pitchFamily="34" charset="0"/>
                <a:cs typeface="Arial" panose="020B0604020202020204" pitchFamily="34" charset="0"/>
              </a:rPr>
              <a:t>Observe, Listen and Report</a:t>
            </a:r>
          </a:p>
          <a:p>
            <a:pPr lvl="2" indent="-308610" algn="l">
              <a:lnSpc>
                <a:spcPct val="150000"/>
              </a:lnSpc>
              <a:spcBef>
                <a:spcPct val="0"/>
              </a:spcBef>
              <a:buClr>
                <a:srgbClr val="000000"/>
              </a:buClr>
              <a:buFontTx/>
              <a:buChar char="•"/>
            </a:pPr>
            <a:endParaRPr lang="en-US" altLang="en-US" dirty="0">
              <a:solidFill>
                <a:srgbClr val="000000"/>
              </a:solidFill>
              <a:latin typeface="Arial" panose="020B0604020202020204" pitchFamily="34" charset="0"/>
              <a:cs typeface="Arial" panose="020B0604020202020204" pitchFamily="34" charset="0"/>
            </a:endParaRPr>
          </a:p>
          <a:p>
            <a:pPr lvl="2" indent="-308610" algn="l">
              <a:lnSpc>
                <a:spcPct val="150000"/>
              </a:lnSpc>
              <a:spcBef>
                <a:spcPct val="0"/>
              </a:spcBef>
              <a:buClr>
                <a:srgbClr val="000000"/>
              </a:buClr>
              <a:buFontTx/>
              <a:buChar char="•"/>
            </a:pPr>
            <a:endParaRPr lang="en-US" alt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7706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r>
              <a:rPr lang="en-US" sz="4000" b="1" dirty="0"/>
              <a:t>Scenario 1</a:t>
            </a:r>
          </a:p>
        </p:txBody>
      </p:sp>
      <p:sp>
        <p:nvSpPr>
          <p:cNvPr id="7171" name="Rectangle 3"/>
          <p:cNvSpPr>
            <a:spLocks noGrp="1" noChangeArrowheads="1"/>
          </p:cNvSpPr>
          <p:nvPr>
            <p:ph type="body" idx="1"/>
          </p:nvPr>
        </p:nvSpPr>
        <p:spPr/>
        <p:txBody>
          <a:bodyPr>
            <a:normAutofit/>
          </a:bodyPr>
          <a:lstStyle/>
          <a:p>
            <a:pPr>
              <a:buFontTx/>
              <a:buNone/>
            </a:pPr>
            <a:r>
              <a:rPr lang="en-US" sz="3200" dirty="0"/>
              <a:t>   911 is called for a 4-month-old baby who is unconscious at home.  Mom is home alone with child and reports that he was napping, and she heard some “funny noises” from his room.  She found him “twitching” in the crib and was unable to wake him up.  He is now unresponsive with agonal breathing.</a:t>
            </a:r>
          </a:p>
        </p:txBody>
      </p:sp>
    </p:spTree>
    <p:extLst>
      <p:ext uri="{BB962C8B-B14F-4D97-AF65-F5344CB8AC3E}">
        <p14:creationId xmlns:p14="http://schemas.microsoft.com/office/powerpoint/2010/main" val="2722642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38200" y="0"/>
            <a:ext cx="10515600" cy="1325563"/>
          </a:xfrm>
        </p:spPr>
        <p:txBody>
          <a:bodyPr>
            <a:normAutofit/>
          </a:bodyPr>
          <a:lstStyle/>
          <a:p>
            <a:r>
              <a:rPr lang="en-US" sz="4000" b="1" dirty="0"/>
              <a:t>How your documentation helps…</a:t>
            </a:r>
          </a:p>
        </p:txBody>
      </p:sp>
      <p:sp>
        <p:nvSpPr>
          <p:cNvPr id="17411" name="Rectangle 3"/>
          <p:cNvSpPr>
            <a:spLocks noGrp="1" noChangeArrowheads="1"/>
          </p:cNvSpPr>
          <p:nvPr>
            <p:ph type="body" idx="1"/>
          </p:nvPr>
        </p:nvSpPr>
        <p:spPr>
          <a:xfrm>
            <a:off x="838200" y="985294"/>
            <a:ext cx="10515600" cy="3513818"/>
          </a:xfrm>
        </p:spPr>
        <p:txBody>
          <a:bodyPr>
            <a:noAutofit/>
          </a:bodyPr>
          <a:lstStyle/>
          <a:p>
            <a:pPr>
              <a:lnSpc>
                <a:spcPct val="90000"/>
              </a:lnSpc>
            </a:pPr>
            <a:r>
              <a:rPr lang="en-US" sz="3200" dirty="0"/>
              <a:t>Mom changed her history about where and in what position the child was found (from what she told EMS)</a:t>
            </a:r>
          </a:p>
          <a:p>
            <a:pPr>
              <a:lnSpc>
                <a:spcPct val="90000"/>
              </a:lnSpc>
            </a:pPr>
            <a:r>
              <a:rPr lang="en-US" sz="3200" dirty="0"/>
              <a:t>Mother made 4 phone calls to friends for “advice” prior to calling 911</a:t>
            </a:r>
          </a:p>
          <a:p>
            <a:pPr>
              <a:lnSpc>
                <a:spcPct val="90000"/>
              </a:lnSpc>
            </a:pPr>
            <a:r>
              <a:rPr lang="en-US" sz="3200" dirty="0"/>
              <a:t>EMS documented that mother appeared “uninterested” in the condition of the child and was on the phone the entire time they were there</a:t>
            </a:r>
          </a:p>
          <a:p>
            <a:pPr>
              <a:lnSpc>
                <a:spcPct val="90000"/>
              </a:lnSpc>
            </a:pPr>
            <a:r>
              <a:rPr lang="en-US" sz="3200" dirty="0"/>
              <a:t>EMS documented that there were no sheets in the crib where mother allegedly found the child</a:t>
            </a:r>
          </a:p>
        </p:txBody>
      </p:sp>
    </p:spTree>
    <p:extLst>
      <p:ext uri="{BB962C8B-B14F-4D97-AF65-F5344CB8AC3E}">
        <p14:creationId xmlns:p14="http://schemas.microsoft.com/office/powerpoint/2010/main" val="19728711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b="1" dirty="0"/>
              <a:t>Scenario 2</a:t>
            </a:r>
          </a:p>
        </p:txBody>
      </p:sp>
      <p:sp>
        <p:nvSpPr>
          <p:cNvPr id="19459" name="Rectangle 3"/>
          <p:cNvSpPr>
            <a:spLocks noGrp="1" noChangeArrowheads="1"/>
          </p:cNvSpPr>
          <p:nvPr>
            <p:ph type="body" idx="1"/>
          </p:nvPr>
        </p:nvSpPr>
        <p:spPr/>
        <p:txBody>
          <a:bodyPr/>
          <a:lstStyle/>
          <a:p>
            <a:pPr>
              <a:buFontTx/>
              <a:buNone/>
            </a:pPr>
            <a:r>
              <a:rPr lang="en-US" dirty="0"/>
              <a:t>   </a:t>
            </a:r>
            <a:r>
              <a:rPr lang="en-US" sz="3600" dirty="0"/>
              <a:t>911 is called for a 6-week-old baby with respiratory distress and “blood in the mouth and nose”.  Both parents and 2-year-old sibling are home when EMS arrives.  Father reports that he found child in bassinet “choking” and that when he picked her up, she spit up blood and began having difficulty breathing.</a:t>
            </a:r>
          </a:p>
        </p:txBody>
      </p:sp>
    </p:spTree>
    <p:extLst>
      <p:ext uri="{BB962C8B-B14F-4D97-AF65-F5344CB8AC3E}">
        <p14:creationId xmlns:p14="http://schemas.microsoft.com/office/powerpoint/2010/main" val="40320300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b="1" dirty="0"/>
              <a:t>Scenario 2, continued</a:t>
            </a:r>
          </a:p>
        </p:txBody>
      </p:sp>
      <p:sp>
        <p:nvSpPr>
          <p:cNvPr id="22531" name="Rectangle 3"/>
          <p:cNvSpPr>
            <a:spLocks noGrp="1" noChangeArrowheads="1"/>
          </p:cNvSpPr>
          <p:nvPr>
            <p:ph type="body" idx="1"/>
          </p:nvPr>
        </p:nvSpPr>
        <p:spPr/>
        <p:txBody>
          <a:bodyPr/>
          <a:lstStyle/>
          <a:p>
            <a:pPr>
              <a:buFontTx/>
              <a:buNone/>
            </a:pPr>
            <a:r>
              <a:rPr lang="en-US" dirty="0"/>
              <a:t>   </a:t>
            </a:r>
            <a:r>
              <a:rPr lang="en-US" sz="3600" dirty="0"/>
              <a:t>Baby is lying in father’s arms in the front room and has a small amount of gross, bright red blood smeared on chin.  She has gasping respirations.  She has blood smeared on her sleeper.  The bassinet is not readily visible.  Medical control recommends intubation due to the respiratory distress.</a:t>
            </a:r>
          </a:p>
        </p:txBody>
      </p:sp>
    </p:spTree>
    <p:extLst>
      <p:ext uri="{BB962C8B-B14F-4D97-AF65-F5344CB8AC3E}">
        <p14:creationId xmlns:p14="http://schemas.microsoft.com/office/powerpoint/2010/main" val="38627612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16132" y="129993"/>
            <a:ext cx="10515600" cy="1325563"/>
          </a:xfrm>
        </p:spPr>
        <p:txBody>
          <a:bodyPr/>
          <a:lstStyle/>
          <a:p>
            <a:r>
              <a:rPr lang="en-US" b="1" dirty="0"/>
              <a:t>Scenario #2, continued</a:t>
            </a:r>
          </a:p>
        </p:txBody>
      </p:sp>
      <p:sp>
        <p:nvSpPr>
          <p:cNvPr id="23555" name="Rectangle 3"/>
          <p:cNvSpPr>
            <a:spLocks noGrp="1" noChangeArrowheads="1"/>
          </p:cNvSpPr>
          <p:nvPr>
            <p:ph type="body" idx="1"/>
          </p:nvPr>
        </p:nvSpPr>
        <p:spPr>
          <a:xfrm>
            <a:off x="838200" y="1564368"/>
            <a:ext cx="10515600" cy="3513818"/>
          </a:xfrm>
        </p:spPr>
        <p:txBody>
          <a:bodyPr>
            <a:normAutofit/>
          </a:bodyPr>
          <a:lstStyle/>
          <a:p>
            <a:pPr>
              <a:lnSpc>
                <a:spcPct val="90000"/>
              </a:lnSpc>
              <a:buFontTx/>
              <a:buNone/>
            </a:pPr>
            <a:r>
              <a:rPr lang="en-US" sz="3200" dirty="0"/>
              <a:t>   Upon intubation, a torn maxillary frenulum is noted with active bleeding.  There is also an apparent injury to the posterior pharynx that is visualized during intubation.  The intubation itself is not traumatic, and the tube passes easily on first attempt with good visualization of the cords.  Paramedics clearly document all of these findings.  (Great job, Paramedics!!!)</a:t>
            </a:r>
          </a:p>
        </p:txBody>
      </p:sp>
    </p:spTree>
    <p:extLst>
      <p:ext uri="{BB962C8B-B14F-4D97-AF65-F5344CB8AC3E}">
        <p14:creationId xmlns:p14="http://schemas.microsoft.com/office/powerpoint/2010/main" val="7748968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b="1" dirty="0"/>
              <a:t>Back to Scenario 2…</a:t>
            </a:r>
          </a:p>
        </p:txBody>
      </p:sp>
      <p:sp>
        <p:nvSpPr>
          <p:cNvPr id="27651" name="Rectangle 3"/>
          <p:cNvSpPr>
            <a:spLocks noGrp="1" noChangeArrowheads="1"/>
          </p:cNvSpPr>
          <p:nvPr>
            <p:ph type="body" idx="1"/>
          </p:nvPr>
        </p:nvSpPr>
        <p:spPr>
          <a:xfrm>
            <a:off x="838200" y="1690688"/>
            <a:ext cx="10515600" cy="3513818"/>
          </a:xfrm>
        </p:spPr>
        <p:txBody>
          <a:bodyPr/>
          <a:lstStyle/>
          <a:p>
            <a:r>
              <a:rPr lang="en-US" dirty="0"/>
              <a:t>The patient was found to have a traumatic, inflicted perforation of the posterior pharynx, a torn frenulum, 3 healing rib fractures, and a liver contusion.</a:t>
            </a:r>
          </a:p>
          <a:p>
            <a:r>
              <a:rPr lang="en-US" dirty="0"/>
              <a:t>Father had been suspected in the death of another child from a previous relationship</a:t>
            </a:r>
          </a:p>
          <a:p>
            <a:r>
              <a:rPr lang="en-US" dirty="0"/>
              <a:t>Everyone who interacted with the family described them as “very nice” and couldn’t imagine the father doing such a thing.</a:t>
            </a:r>
          </a:p>
        </p:txBody>
      </p:sp>
    </p:spTree>
    <p:extLst>
      <p:ext uri="{BB962C8B-B14F-4D97-AF65-F5344CB8AC3E}">
        <p14:creationId xmlns:p14="http://schemas.microsoft.com/office/powerpoint/2010/main" val="18559294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2057401" y="1143001"/>
            <a:ext cx="8151813" cy="1905000"/>
          </a:xfrm>
        </p:spPr>
        <p:txBody>
          <a:bodyPr>
            <a:normAutofit fontScale="90000"/>
          </a:bodyPr>
          <a:lstStyle/>
          <a:p>
            <a:r>
              <a:rPr lang="en-US" b="1" dirty="0"/>
              <a:t>Child maltreatment occurs in all ethnic, social and economic groups</a:t>
            </a:r>
            <a:r>
              <a:rPr lang="en-US" dirty="0"/>
              <a:t>.</a:t>
            </a:r>
          </a:p>
        </p:txBody>
      </p:sp>
      <p:sp>
        <p:nvSpPr>
          <p:cNvPr id="28675" name="Rectangle 3"/>
          <p:cNvSpPr>
            <a:spLocks noGrp="1" noChangeArrowheads="1"/>
          </p:cNvSpPr>
          <p:nvPr>
            <p:ph type="subTitle" idx="1"/>
          </p:nvPr>
        </p:nvSpPr>
        <p:spPr>
          <a:xfrm>
            <a:off x="2895600" y="3505201"/>
            <a:ext cx="6400800" cy="1752600"/>
          </a:xfrm>
        </p:spPr>
        <p:txBody>
          <a:bodyPr/>
          <a:lstStyle/>
          <a:p>
            <a:r>
              <a:rPr lang="en-US" sz="3600" dirty="0">
                <a:solidFill>
                  <a:srgbClr val="FF0000"/>
                </a:solidFill>
                <a:effectLst>
                  <a:outerShdw blurRad="38100" dist="38100" dir="2700000" algn="tl">
                    <a:srgbClr val="C0C0C0"/>
                  </a:outerShdw>
                </a:effectLst>
              </a:rPr>
              <a:t>It can, and does, occur in “nice” families.</a:t>
            </a:r>
          </a:p>
          <a:p>
            <a:endParaRPr lang="en-US" dirty="0">
              <a:effectLst>
                <a:outerShdw blurRad="38100" dist="38100" dir="2700000" algn="tl">
                  <a:srgbClr val="C0C0C0"/>
                </a:outerShdw>
              </a:effectLst>
            </a:endParaRPr>
          </a:p>
        </p:txBody>
      </p:sp>
    </p:spTree>
    <p:extLst>
      <p:ext uri="{BB962C8B-B14F-4D97-AF65-F5344CB8AC3E}">
        <p14:creationId xmlns:p14="http://schemas.microsoft.com/office/powerpoint/2010/main" val="152458804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r>
              <a:rPr lang="en-US" b="1" dirty="0"/>
              <a:t>Why paramedic documentation was so important…</a:t>
            </a:r>
          </a:p>
        </p:txBody>
      </p:sp>
      <p:sp>
        <p:nvSpPr>
          <p:cNvPr id="29699" name="Rectangle 3"/>
          <p:cNvSpPr>
            <a:spLocks noGrp="1" noChangeArrowheads="1"/>
          </p:cNvSpPr>
          <p:nvPr>
            <p:ph type="body" idx="1"/>
          </p:nvPr>
        </p:nvSpPr>
        <p:spPr>
          <a:xfrm>
            <a:off x="1136469" y="1822269"/>
            <a:ext cx="9170125" cy="3581400"/>
          </a:xfrm>
        </p:spPr>
        <p:txBody>
          <a:bodyPr>
            <a:normAutofit/>
          </a:bodyPr>
          <a:lstStyle/>
          <a:p>
            <a:pPr>
              <a:lnSpc>
                <a:spcPct val="90000"/>
              </a:lnSpc>
            </a:pPr>
            <a:r>
              <a:rPr lang="en-US" dirty="0"/>
              <a:t>It would have been impossible to tell if trauma was due to intubation attempt without proper documentation.</a:t>
            </a:r>
          </a:p>
          <a:p>
            <a:pPr>
              <a:lnSpc>
                <a:spcPct val="90000"/>
              </a:lnSpc>
            </a:pPr>
            <a:r>
              <a:rPr lang="en-US" dirty="0"/>
              <a:t>Patient also had </a:t>
            </a:r>
            <a:r>
              <a:rPr lang="en-US" dirty="0" err="1"/>
              <a:t>esophagitis</a:t>
            </a:r>
            <a:r>
              <a:rPr lang="en-US" dirty="0"/>
              <a:t> from GERD and reportedly had blood-tinged emesis in the past.  The blood on the child and clothing was clearly described as “gross, bright red blood”, as opposed to blood-tinged emesis (as might be expected in severe GERD). </a:t>
            </a:r>
          </a:p>
        </p:txBody>
      </p:sp>
    </p:spTree>
    <p:extLst>
      <p:ext uri="{BB962C8B-B14F-4D97-AF65-F5344CB8AC3E}">
        <p14:creationId xmlns:p14="http://schemas.microsoft.com/office/powerpoint/2010/main" val="35767587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b="1" dirty="0"/>
              <a:t>Scenario 3</a:t>
            </a:r>
          </a:p>
        </p:txBody>
      </p:sp>
      <p:sp>
        <p:nvSpPr>
          <p:cNvPr id="30723" name="Rectangle 3"/>
          <p:cNvSpPr>
            <a:spLocks noGrp="1" noChangeArrowheads="1"/>
          </p:cNvSpPr>
          <p:nvPr>
            <p:ph type="body" idx="1"/>
          </p:nvPr>
        </p:nvSpPr>
        <p:spPr/>
        <p:txBody>
          <a:bodyPr/>
          <a:lstStyle/>
          <a:p>
            <a:pPr>
              <a:buFontTx/>
              <a:buNone/>
            </a:pPr>
            <a:r>
              <a:rPr lang="en-US" dirty="0"/>
              <a:t>   911 is called to the home of an 8-month-old infant with vomiting.  When paramedics arrive, the child appears well, smiles and interacts normally with medical providers.  Mom just got home from work, and the child had vomited 4 times in 15 minutes.  Mom’s boyfriend had been caring for the child for the previous 8 hours.  On exam she had two subtle jawline bruises.  </a:t>
            </a:r>
          </a:p>
          <a:p>
            <a:pPr>
              <a:buFontTx/>
              <a:buNone/>
            </a:pPr>
            <a:r>
              <a:rPr lang="en-US" dirty="0"/>
              <a:t>  Baby was transported to the hospital.</a:t>
            </a:r>
          </a:p>
        </p:txBody>
      </p:sp>
    </p:spTree>
    <p:extLst>
      <p:ext uri="{BB962C8B-B14F-4D97-AF65-F5344CB8AC3E}">
        <p14:creationId xmlns:p14="http://schemas.microsoft.com/office/powerpoint/2010/main" val="3587103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ctrTitle"/>
          </p:nvPr>
        </p:nvSpPr>
        <p:spPr>
          <a:xfrm>
            <a:off x="3009900" y="411480"/>
            <a:ext cx="6625114" cy="520065"/>
          </a:xfrm>
        </p:spPr>
        <p:txBody>
          <a:bodyPr vert="horz" lIns="0" tIns="0" rIns="0" bIns="0" rtlCol="0" anchor="b">
            <a:normAutofit fontScale="90000"/>
          </a:bodyPr>
          <a:lstStyle/>
          <a:p>
            <a:pPr eaLnBrk="1" hangingPunct="1">
              <a:lnSpc>
                <a:spcPct val="95000"/>
              </a:lnSpc>
            </a:pPr>
            <a:endParaRPr lang="en-US" altLang="en-US" b="1" dirty="0">
              <a:solidFill>
                <a:srgbClr val="000000"/>
              </a:solidFill>
              <a:latin typeface="Arial" panose="020B0604020202020204" pitchFamily="34" charset="0"/>
            </a:endParaRPr>
          </a:p>
        </p:txBody>
      </p:sp>
      <p:sp>
        <p:nvSpPr>
          <p:cNvPr id="16387" name="Rectangle 2"/>
          <p:cNvSpPr>
            <a:spLocks noGrp="1" noChangeArrowheads="1"/>
          </p:cNvSpPr>
          <p:nvPr>
            <p:ph type="subTitle" idx="1"/>
          </p:nvPr>
        </p:nvSpPr>
        <p:spPr>
          <a:xfrm>
            <a:off x="1672046" y="215537"/>
            <a:ext cx="8921931" cy="4931229"/>
          </a:xfrm>
        </p:spPr>
        <p:txBody>
          <a:bodyPr vert="horz" lIns="0" tIns="0" rIns="0" bIns="0" rtlCol="0">
            <a:normAutofit/>
          </a:bodyPr>
          <a:lstStyle/>
          <a:p>
            <a:pPr lvl="1" indent="-308610">
              <a:lnSpc>
                <a:spcPct val="95000"/>
              </a:lnSpc>
              <a:spcBef>
                <a:spcPct val="0"/>
              </a:spcBef>
              <a:spcAft>
                <a:spcPts val="540"/>
              </a:spcAft>
              <a:buClr>
                <a:srgbClr val="000000"/>
              </a:buClr>
            </a:pPr>
            <a:endParaRPr lang="en-US" altLang="en-US" dirty="0">
              <a:latin typeface="Arial" panose="020B0604020202020204" pitchFamily="34" charset="0"/>
              <a:cs typeface="Arial" panose="020B0604020202020204" pitchFamily="34" charset="0"/>
            </a:endParaRPr>
          </a:p>
          <a:p>
            <a:pPr lvl="1" indent="-308610">
              <a:lnSpc>
                <a:spcPct val="95000"/>
              </a:lnSpc>
              <a:spcBef>
                <a:spcPct val="0"/>
              </a:spcBef>
              <a:spcAft>
                <a:spcPts val="540"/>
              </a:spcAft>
              <a:buClr>
                <a:srgbClr val="C00000"/>
              </a:buClr>
            </a:pPr>
            <a:endParaRPr lang="en-US" altLang="en-US" b="1" dirty="0">
              <a:solidFill>
                <a:srgbClr val="C00000"/>
              </a:solidFill>
              <a:latin typeface="Arial" panose="020B0604020202020204" pitchFamily="34" charset="0"/>
              <a:cs typeface="Arial" panose="020B0604020202020204" pitchFamily="34" charset="0"/>
            </a:endParaRPr>
          </a:p>
          <a:p>
            <a:pPr lvl="1" indent="-308610">
              <a:lnSpc>
                <a:spcPct val="95000"/>
              </a:lnSpc>
              <a:spcBef>
                <a:spcPct val="0"/>
              </a:spcBef>
              <a:spcAft>
                <a:spcPts val="540"/>
              </a:spcAft>
              <a:buClr>
                <a:srgbClr val="C00000"/>
              </a:buClr>
            </a:pPr>
            <a:r>
              <a:rPr lang="en-US" altLang="en-US" sz="4400" b="1" i="1" dirty="0">
                <a:solidFill>
                  <a:srgbClr val="C00000"/>
                </a:solidFill>
                <a:latin typeface="Arial" panose="020B0604020202020204" pitchFamily="34" charset="0"/>
                <a:cs typeface="Arial" panose="020B0604020202020204" pitchFamily="34" charset="0"/>
              </a:rPr>
              <a:t>It is rare for a child to die from </a:t>
            </a:r>
          </a:p>
          <a:p>
            <a:pPr lvl="1" indent="-308610">
              <a:lnSpc>
                <a:spcPct val="95000"/>
              </a:lnSpc>
              <a:spcBef>
                <a:spcPct val="0"/>
              </a:spcBef>
              <a:spcAft>
                <a:spcPts val="540"/>
              </a:spcAft>
              <a:buClr>
                <a:srgbClr val="C00000"/>
              </a:buClr>
            </a:pPr>
            <a:r>
              <a:rPr lang="en-US" altLang="en-US" sz="4400" b="1" i="1" dirty="0">
                <a:solidFill>
                  <a:srgbClr val="C00000"/>
                </a:solidFill>
                <a:latin typeface="Arial" panose="020B0604020202020204" pitchFamily="34" charset="0"/>
                <a:cs typeface="Arial" panose="020B0604020202020204" pitchFamily="34" charset="0"/>
              </a:rPr>
              <a:t>or to be </a:t>
            </a:r>
          </a:p>
          <a:p>
            <a:pPr lvl="1" indent="-308610">
              <a:lnSpc>
                <a:spcPct val="95000"/>
              </a:lnSpc>
              <a:spcBef>
                <a:spcPct val="0"/>
              </a:spcBef>
              <a:spcAft>
                <a:spcPts val="540"/>
              </a:spcAft>
              <a:buClr>
                <a:srgbClr val="C00000"/>
              </a:buClr>
            </a:pPr>
            <a:r>
              <a:rPr lang="en-US" altLang="en-US" sz="4400" b="1" i="1" dirty="0">
                <a:solidFill>
                  <a:srgbClr val="C00000"/>
                </a:solidFill>
                <a:latin typeface="Arial" panose="020B0604020202020204" pitchFamily="34" charset="0"/>
                <a:cs typeface="Arial" panose="020B0604020202020204" pitchFamily="34" charset="0"/>
              </a:rPr>
              <a:t>permanently disabled from maltreatment </a:t>
            </a:r>
          </a:p>
          <a:p>
            <a:pPr lvl="1" indent="-308610">
              <a:lnSpc>
                <a:spcPct val="95000"/>
              </a:lnSpc>
              <a:spcBef>
                <a:spcPct val="0"/>
              </a:spcBef>
              <a:spcAft>
                <a:spcPts val="540"/>
              </a:spcAft>
              <a:buClr>
                <a:srgbClr val="C00000"/>
              </a:buClr>
            </a:pPr>
            <a:r>
              <a:rPr lang="en-US" altLang="en-US" sz="4400" b="1" i="1" dirty="0">
                <a:solidFill>
                  <a:srgbClr val="C00000"/>
                </a:solidFill>
                <a:latin typeface="Arial" panose="020B0604020202020204" pitchFamily="34" charset="0"/>
                <a:cs typeface="Arial" panose="020B0604020202020204" pitchFamily="34" charset="0"/>
              </a:rPr>
              <a:t>the first time they are abused/neglected.</a:t>
            </a:r>
          </a:p>
        </p:txBody>
      </p:sp>
    </p:spTree>
    <p:extLst>
      <p:ext uri="{BB962C8B-B14F-4D97-AF65-F5344CB8AC3E}">
        <p14:creationId xmlns:p14="http://schemas.microsoft.com/office/powerpoint/2010/main" val="6035182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b="1" dirty="0"/>
              <a:t>Scenario 3, continued</a:t>
            </a:r>
          </a:p>
        </p:txBody>
      </p:sp>
      <p:sp>
        <p:nvSpPr>
          <p:cNvPr id="33795" name="Rectangle 3"/>
          <p:cNvSpPr>
            <a:spLocks noGrp="1" noChangeArrowheads="1"/>
          </p:cNvSpPr>
          <p:nvPr>
            <p:ph type="body" idx="1"/>
          </p:nvPr>
        </p:nvSpPr>
        <p:spPr/>
        <p:txBody>
          <a:bodyPr/>
          <a:lstStyle/>
          <a:p>
            <a:pPr>
              <a:lnSpc>
                <a:spcPct val="90000"/>
              </a:lnSpc>
              <a:buFontTx/>
              <a:buNone/>
            </a:pPr>
            <a:r>
              <a:rPr lang="en-US" dirty="0"/>
              <a:t>   Her AST was 2500, ALT 1600, amylase 450, lipase 600.  She had a small liver laceration, and a pancreatic contusion.  She was observed in the hospital for 24 hours, during which she developed fever and an acute abdomen.  She was taken to the OR and found to have a duodenal hematoma with perforation.  She recovered completely.</a:t>
            </a:r>
          </a:p>
        </p:txBody>
      </p:sp>
    </p:spTree>
    <p:extLst>
      <p:ext uri="{BB962C8B-B14F-4D97-AF65-F5344CB8AC3E}">
        <p14:creationId xmlns:p14="http://schemas.microsoft.com/office/powerpoint/2010/main" val="25920177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b="1" dirty="0"/>
              <a:t>Why paramedic documentation was important…</a:t>
            </a:r>
          </a:p>
        </p:txBody>
      </p:sp>
      <p:sp>
        <p:nvSpPr>
          <p:cNvPr id="34819" name="Rectangle 3"/>
          <p:cNvSpPr>
            <a:spLocks noGrp="1" noChangeArrowheads="1"/>
          </p:cNvSpPr>
          <p:nvPr>
            <p:ph type="body" idx="1"/>
          </p:nvPr>
        </p:nvSpPr>
        <p:spPr>
          <a:xfrm>
            <a:off x="1423851" y="1839685"/>
            <a:ext cx="8778240" cy="4114800"/>
          </a:xfrm>
        </p:spPr>
        <p:txBody>
          <a:bodyPr/>
          <a:lstStyle/>
          <a:p>
            <a:r>
              <a:rPr lang="en-US" dirty="0"/>
              <a:t>It brought the subtle injuries to the attention of emergency department providers promptly.</a:t>
            </a:r>
          </a:p>
          <a:p>
            <a:r>
              <a:rPr lang="en-US" dirty="0"/>
              <a:t>Paramedics were able to ask mom if she had noticed the bruises before.</a:t>
            </a:r>
          </a:p>
          <a:p>
            <a:r>
              <a:rPr lang="en-US" dirty="0"/>
              <a:t>It eliminated the theory that somehow paramedics caused the bruises.</a:t>
            </a:r>
          </a:p>
          <a:p>
            <a:pPr>
              <a:buFontTx/>
              <a:buNone/>
            </a:pPr>
            <a:endParaRPr lang="en-US" dirty="0"/>
          </a:p>
        </p:txBody>
      </p:sp>
    </p:spTree>
    <p:extLst>
      <p:ext uri="{BB962C8B-B14F-4D97-AF65-F5344CB8AC3E}">
        <p14:creationId xmlns:p14="http://schemas.microsoft.com/office/powerpoint/2010/main" val="33914381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a:bodyPr>
          <a:lstStyle/>
          <a:p>
            <a:r>
              <a:rPr lang="en-US" b="1" dirty="0"/>
              <a:t>Important messages for first responders….</a:t>
            </a:r>
          </a:p>
        </p:txBody>
      </p:sp>
      <p:sp>
        <p:nvSpPr>
          <p:cNvPr id="74755" name="Rectangle 3"/>
          <p:cNvSpPr>
            <a:spLocks noGrp="1" noChangeArrowheads="1"/>
          </p:cNvSpPr>
          <p:nvPr>
            <p:ph type="body" idx="1"/>
          </p:nvPr>
        </p:nvSpPr>
        <p:spPr/>
        <p:txBody>
          <a:bodyPr/>
          <a:lstStyle/>
          <a:p>
            <a:r>
              <a:rPr lang="en-US" sz="3600" dirty="0"/>
              <a:t>Always keep abuse in mind</a:t>
            </a:r>
          </a:p>
          <a:p>
            <a:r>
              <a:rPr lang="en-US" sz="3600" dirty="0"/>
              <a:t>Be aware of common scenarios</a:t>
            </a:r>
          </a:p>
          <a:p>
            <a:r>
              <a:rPr lang="en-US" sz="3600" dirty="0"/>
              <a:t>Be an ACTIVE observer</a:t>
            </a:r>
          </a:p>
          <a:p>
            <a:r>
              <a:rPr lang="en-US" sz="3600" dirty="0"/>
              <a:t>Document, Document, Document</a:t>
            </a:r>
          </a:p>
        </p:txBody>
      </p:sp>
    </p:spTree>
    <p:extLst>
      <p:ext uri="{BB962C8B-B14F-4D97-AF65-F5344CB8AC3E}">
        <p14:creationId xmlns:p14="http://schemas.microsoft.com/office/powerpoint/2010/main" val="26764452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ctrTitle"/>
          </p:nvPr>
        </p:nvSpPr>
        <p:spPr>
          <a:xfrm>
            <a:off x="261257" y="0"/>
            <a:ext cx="9862458" cy="1051560"/>
          </a:xfrm>
        </p:spPr>
        <p:txBody>
          <a:bodyPr vert="horz" lIns="0" tIns="0" rIns="0" bIns="0" rtlCol="0" anchor="b">
            <a:normAutofit/>
          </a:bodyPr>
          <a:lstStyle/>
          <a:p>
            <a:pPr algn="l" eaLnBrk="1" hangingPunct="1">
              <a:lnSpc>
                <a:spcPct val="95000"/>
              </a:lnSpc>
            </a:pPr>
            <a:r>
              <a:rPr lang="en-US" sz="4000" b="1" dirty="0">
                <a:solidFill>
                  <a:srgbClr val="000000"/>
                </a:solidFill>
                <a:latin typeface="Arial" charset="0"/>
              </a:rPr>
              <a:t>So How Do We Prevent This?</a:t>
            </a:r>
          </a:p>
        </p:txBody>
      </p:sp>
      <p:sp>
        <p:nvSpPr>
          <p:cNvPr id="88067" name="Text Box 4"/>
          <p:cNvSpPr txBox="1">
            <a:spLocks noChangeArrowheads="1"/>
          </p:cNvSpPr>
          <p:nvPr/>
        </p:nvSpPr>
        <p:spPr bwMode="auto">
          <a:xfrm>
            <a:off x="2249804" y="915624"/>
            <a:ext cx="8079183" cy="4273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pitchFamily="18" charset="0"/>
              </a:defRPr>
            </a:lvl1pPr>
            <a:lvl2pPr indent="-34290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5000"/>
              </a:lnSpc>
              <a:spcAft>
                <a:spcPts val="540"/>
              </a:spcAft>
            </a:pPr>
            <a:endParaRPr lang="en-US" sz="2500" b="1" dirty="0">
              <a:solidFill>
                <a:srgbClr val="000000"/>
              </a:solidFill>
              <a:latin typeface="Arial" charset="0"/>
            </a:endParaRPr>
          </a:p>
          <a:p>
            <a:pPr algn="ctr" eaLnBrk="1" hangingPunct="1">
              <a:lnSpc>
                <a:spcPct val="95000"/>
              </a:lnSpc>
              <a:spcAft>
                <a:spcPts val="540"/>
              </a:spcAft>
            </a:pPr>
            <a:r>
              <a:rPr lang="en-US" sz="3600" b="1" dirty="0">
                <a:solidFill>
                  <a:srgbClr val="000000"/>
                </a:solidFill>
                <a:latin typeface="Arial" charset="0"/>
              </a:rPr>
              <a:t>1) Education about infant crying and normal development</a:t>
            </a:r>
            <a:r>
              <a:rPr lang="en-US" sz="3600" dirty="0">
                <a:solidFill>
                  <a:srgbClr val="000000"/>
                </a:solidFill>
                <a:latin typeface="Arial" charset="0"/>
              </a:rPr>
              <a:t>:</a:t>
            </a:r>
          </a:p>
          <a:p>
            <a:pPr algn="ctr" eaLnBrk="1" hangingPunct="1">
              <a:lnSpc>
                <a:spcPct val="95000"/>
              </a:lnSpc>
              <a:spcAft>
                <a:spcPts val="540"/>
              </a:spcAft>
            </a:pPr>
            <a:endParaRPr lang="en-US" sz="2500" dirty="0">
              <a:solidFill>
                <a:srgbClr val="000000"/>
              </a:solidFill>
              <a:latin typeface="Arial" charset="0"/>
            </a:endParaRPr>
          </a:p>
          <a:p>
            <a:pPr lvl="1" eaLnBrk="1" hangingPunct="1">
              <a:lnSpc>
                <a:spcPct val="95000"/>
              </a:lnSpc>
              <a:spcAft>
                <a:spcPts val="540"/>
              </a:spcAft>
              <a:buClr>
                <a:srgbClr val="000000"/>
              </a:buClr>
              <a:buSzPct val="100000"/>
              <a:buFont typeface="Arial" charset="0"/>
              <a:buChar char="•"/>
            </a:pPr>
            <a:r>
              <a:rPr lang="en-US" dirty="0">
                <a:solidFill>
                  <a:srgbClr val="000000"/>
                </a:solidFill>
                <a:latin typeface="Arial" charset="0"/>
              </a:rPr>
              <a:t>Crying is normal in infancy.</a:t>
            </a:r>
          </a:p>
          <a:p>
            <a:pPr lvl="1" eaLnBrk="1" hangingPunct="1">
              <a:lnSpc>
                <a:spcPct val="95000"/>
              </a:lnSpc>
              <a:spcAft>
                <a:spcPts val="540"/>
              </a:spcAft>
              <a:buClr>
                <a:srgbClr val="000000"/>
              </a:buClr>
              <a:buSzPct val="100000"/>
            </a:pPr>
            <a:endParaRPr lang="en-US" dirty="0"/>
          </a:p>
          <a:p>
            <a:pPr lvl="1" eaLnBrk="1" hangingPunct="1">
              <a:lnSpc>
                <a:spcPct val="95000"/>
              </a:lnSpc>
              <a:spcAft>
                <a:spcPts val="540"/>
              </a:spcAft>
              <a:buClr>
                <a:srgbClr val="000000"/>
              </a:buClr>
              <a:buSzPct val="100000"/>
              <a:buFontTx/>
              <a:buChar char="•"/>
            </a:pPr>
            <a:r>
              <a:rPr lang="en-US" dirty="0">
                <a:solidFill>
                  <a:srgbClr val="000000"/>
                </a:solidFill>
                <a:latin typeface="Arial" charset="0"/>
              </a:rPr>
              <a:t>Provide specific tools for soothing a crying infant, including permission to place the infant in a safe place and walk away/take a break.</a:t>
            </a:r>
          </a:p>
          <a:p>
            <a:pPr lvl="1" eaLnBrk="1" hangingPunct="1">
              <a:lnSpc>
                <a:spcPct val="95000"/>
              </a:lnSpc>
              <a:spcAft>
                <a:spcPts val="540"/>
              </a:spcAft>
              <a:buClr>
                <a:srgbClr val="000000"/>
              </a:buClr>
              <a:buSzPct val="100000"/>
              <a:buFontTx/>
              <a:buChar char="•"/>
            </a:pPr>
            <a:r>
              <a:rPr lang="en-US" dirty="0">
                <a:solidFill>
                  <a:srgbClr val="000000"/>
                </a:solidFill>
                <a:latin typeface="Arial" charset="0"/>
              </a:rPr>
              <a:t>Help parents have reasonable expectations</a:t>
            </a:r>
          </a:p>
        </p:txBody>
      </p:sp>
    </p:spTree>
    <p:extLst>
      <p:ext uri="{BB962C8B-B14F-4D97-AF65-F5344CB8AC3E}">
        <p14:creationId xmlns:p14="http://schemas.microsoft.com/office/powerpoint/2010/main" val="24029311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ctrTitle"/>
          </p:nvPr>
        </p:nvSpPr>
        <p:spPr>
          <a:xfrm>
            <a:off x="261257" y="0"/>
            <a:ext cx="9460153" cy="1051560"/>
          </a:xfrm>
        </p:spPr>
        <p:txBody>
          <a:bodyPr vert="horz" lIns="0" tIns="0" rIns="0" bIns="0" rtlCol="0" anchor="b">
            <a:normAutofit/>
          </a:bodyPr>
          <a:lstStyle/>
          <a:p>
            <a:pPr algn="l" eaLnBrk="1" hangingPunct="1">
              <a:lnSpc>
                <a:spcPct val="95000"/>
              </a:lnSpc>
            </a:pPr>
            <a:r>
              <a:rPr lang="en-US" sz="4000" b="1" dirty="0">
                <a:solidFill>
                  <a:srgbClr val="000000"/>
                </a:solidFill>
                <a:latin typeface="Arial" charset="0"/>
              </a:rPr>
              <a:t>So How Do We Prevent This?</a:t>
            </a:r>
          </a:p>
        </p:txBody>
      </p:sp>
      <p:sp>
        <p:nvSpPr>
          <p:cNvPr id="88067" name="Text Box 4"/>
          <p:cNvSpPr txBox="1">
            <a:spLocks noChangeArrowheads="1"/>
          </p:cNvSpPr>
          <p:nvPr/>
        </p:nvSpPr>
        <p:spPr bwMode="auto">
          <a:xfrm>
            <a:off x="2029020" y="803658"/>
            <a:ext cx="8271976" cy="440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pitchFamily="18" charset="0"/>
              </a:defRPr>
            </a:lvl1pPr>
            <a:lvl2pPr indent="-34290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5000"/>
              </a:lnSpc>
              <a:spcAft>
                <a:spcPts val="540"/>
              </a:spcAft>
            </a:pPr>
            <a:endParaRPr lang="en-US" sz="2500" b="1" dirty="0">
              <a:solidFill>
                <a:srgbClr val="000000"/>
              </a:solidFill>
              <a:latin typeface="Arial" charset="0"/>
            </a:endParaRPr>
          </a:p>
          <a:p>
            <a:pPr algn="ctr" eaLnBrk="1" hangingPunct="1">
              <a:lnSpc>
                <a:spcPct val="95000"/>
              </a:lnSpc>
              <a:spcAft>
                <a:spcPts val="540"/>
              </a:spcAft>
            </a:pPr>
            <a:r>
              <a:rPr lang="en-US" sz="3200" b="1" dirty="0">
                <a:solidFill>
                  <a:srgbClr val="000000"/>
                </a:solidFill>
                <a:latin typeface="Arial" charset="0"/>
              </a:rPr>
              <a:t>2) Early recognition of abusive injuries and protective interventions:</a:t>
            </a:r>
            <a:endParaRPr lang="en-US" sz="3200" dirty="0">
              <a:solidFill>
                <a:srgbClr val="000000"/>
              </a:solidFill>
              <a:latin typeface="Arial" charset="0"/>
            </a:endParaRPr>
          </a:p>
          <a:p>
            <a:pPr algn="ctr" eaLnBrk="1" hangingPunct="1">
              <a:lnSpc>
                <a:spcPct val="95000"/>
              </a:lnSpc>
              <a:spcAft>
                <a:spcPts val="540"/>
              </a:spcAft>
            </a:pPr>
            <a:endParaRPr lang="en-US" sz="2500" dirty="0">
              <a:solidFill>
                <a:srgbClr val="000000"/>
              </a:solidFill>
              <a:latin typeface="Arial" charset="0"/>
            </a:endParaRPr>
          </a:p>
          <a:p>
            <a:pPr marL="361473" lvl="1" indent="0">
              <a:lnSpc>
                <a:spcPct val="95000"/>
              </a:lnSpc>
              <a:buClr>
                <a:srgbClr val="000000"/>
              </a:buClr>
            </a:pPr>
            <a:r>
              <a:rPr lang="en-US" sz="2900" dirty="0">
                <a:solidFill>
                  <a:srgbClr val="000000"/>
                </a:solidFill>
                <a:latin typeface="Arial" pitchFamily="34" charset="0"/>
                <a:cs typeface="Arial" pitchFamily="34" charset="0"/>
              </a:rPr>
              <a:t>Contrary to popular belief, abusive head trauma is rarely a one-time event. It is more often the culmination of an ongoing escalation of violence against the child—and non-offending caregivers are often unaware of the abuse.  Bruising in babies is not normal!</a:t>
            </a:r>
          </a:p>
        </p:txBody>
      </p:sp>
    </p:spTree>
    <p:extLst>
      <p:ext uri="{BB962C8B-B14F-4D97-AF65-F5344CB8AC3E}">
        <p14:creationId xmlns:p14="http://schemas.microsoft.com/office/powerpoint/2010/main" val="22218300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ctrTitle"/>
          </p:nvPr>
        </p:nvSpPr>
        <p:spPr>
          <a:xfrm>
            <a:off x="-811763" y="-322839"/>
            <a:ext cx="9329525" cy="1051560"/>
          </a:xfrm>
        </p:spPr>
        <p:txBody>
          <a:bodyPr vert="horz" lIns="0" tIns="0" rIns="0" bIns="0" rtlCol="0" anchor="b">
            <a:normAutofit/>
          </a:bodyPr>
          <a:lstStyle/>
          <a:p>
            <a:pPr eaLnBrk="1" hangingPunct="1">
              <a:lnSpc>
                <a:spcPct val="95000"/>
              </a:lnSpc>
            </a:pPr>
            <a:r>
              <a:rPr lang="en-US" sz="4000" b="1" dirty="0">
                <a:solidFill>
                  <a:srgbClr val="000000"/>
                </a:solidFill>
                <a:latin typeface="Arial" charset="0"/>
              </a:rPr>
              <a:t>So How Do We Prevent This?</a:t>
            </a:r>
          </a:p>
        </p:txBody>
      </p:sp>
      <p:sp>
        <p:nvSpPr>
          <p:cNvPr id="88067" name="Text Box 4"/>
          <p:cNvSpPr txBox="1">
            <a:spLocks noChangeArrowheads="1"/>
          </p:cNvSpPr>
          <p:nvPr/>
        </p:nvSpPr>
        <p:spPr bwMode="auto">
          <a:xfrm>
            <a:off x="2249805" y="728721"/>
            <a:ext cx="8461738" cy="4418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pitchFamily="18" charset="0"/>
              </a:defRPr>
            </a:lvl1pPr>
            <a:lvl2pPr indent="-34290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5000"/>
              </a:lnSpc>
              <a:spcAft>
                <a:spcPts val="540"/>
              </a:spcAft>
            </a:pPr>
            <a:endParaRPr lang="en-US" sz="2500" b="1" dirty="0">
              <a:solidFill>
                <a:srgbClr val="000000"/>
              </a:solidFill>
              <a:latin typeface="Arial" charset="0"/>
            </a:endParaRPr>
          </a:p>
          <a:p>
            <a:pPr algn="ctr" eaLnBrk="1" hangingPunct="1">
              <a:lnSpc>
                <a:spcPct val="95000"/>
              </a:lnSpc>
              <a:spcAft>
                <a:spcPts val="540"/>
              </a:spcAft>
            </a:pPr>
            <a:r>
              <a:rPr lang="en-US" sz="3200" b="1" dirty="0">
                <a:solidFill>
                  <a:srgbClr val="000000"/>
                </a:solidFill>
                <a:latin typeface="Arial" charset="0"/>
              </a:rPr>
              <a:t>3) Promote healthy relationships and caregivers</a:t>
            </a:r>
            <a:endParaRPr lang="en-US" sz="3200" dirty="0">
              <a:solidFill>
                <a:srgbClr val="000000"/>
              </a:solidFill>
              <a:latin typeface="Arial" charset="0"/>
            </a:endParaRPr>
          </a:p>
          <a:p>
            <a:pPr algn="ctr" eaLnBrk="1" hangingPunct="1">
              <a:lnSpc>
                <a:spcPct val="95000"/>
              </a:lnSpc>
              <a:spcAft>
                <a:spcPts val="540"/>
              </a:spcAft>
            </a:pPr>
            <a:endParaRPr lang="en-US" sz="2500" dirty="0">
              <a:solidFill>
                <a:srgbClr val="000000"/>
              </a:solidFill>
              <a:latin typeface="Arial" charset="0"/>
            </a:endParaRPr>
          </a:p>
          <a:p>
            <a:pPr marL="772953" lvl="1" indent="-411480">
              <a:lnSpc>
                <a:spcPct val="95000"/>
              </a:lnSpc>
              <a:buClr>
                <a:srgbClr val="000000"/>
              </a:buClr>
              <a:buFont typeface="Arial" pitchFamily="34" charset="0"/>
              <a:buChar char="•"/>
            </a:pPr>
            <a:r>
              <a:rPr lang="en-US" sz="2900" dirty="0">
                <a:solidFill>
                  <a:srgbClr val="000000"/>
                </a:solidFill>
                <a:latin typeface="Arial" pitchFamily="34" charset="0"/>
                <a:cs typeface="Arial" pitchFamily="34" charset="0"/>
              </a:rPr>
              <a:t>Educate parents about choosing appropriate caregivers for their babies</a:t>
            </a:r>
          </a:p>
          <a:p>
            <a:pPr marL="772953" lvl="1" indent="-411480">
              <a:lnSpc>
                <a:spcPct val="95000"/>
              </a:lnSpc>
              <a:buClr>
                <a:srgbClr val="000000"/>
              </a:buClr>
              <a:buFont typeface="Arial" pitchFamily="34" charset="0"/>
              <a:buChar char="•"/>
            </a:pPr>
            <a:r>
              <a:rPr lang="en-US" sz="2900" dirty="0">
                <a:solidFill>
                  <a:srgbClr val="000000"/>
                </a:solidFill>
                <a:latin typeface="Arial" pitchFamily="34" charset="0"/>
                <a:cs typeface="Arial" pitchFamily="34" charset="0"/>
              </a:rPr>
              <a:t>Educate young people about safe and healthy intimate relationships</a:t>
            </a:r>
          </a:p>
          <a:p>
            <a:pPr marL="772953" lvl="1" indent="-411480">
              <a:lnSpc>
                <a:spcPct val="95000"/>
              </a:lnSpc>
              <a:buClr>
                <a:srgbClr val="000000"/>
              </a:buClr>
              <a:buFont typeface="Arial" pitchFamily="34" charset="0"/>
              <a:buChar char="•"/>
            </a:pPr>
            <a:r>
              <a:rPr lang="en-US" sz="2900" dirty="0">
                <a:solidFill>
                  <a:srgbClr val="000000"/>
                </a:solidFill>
                <a:latin typeface="Arial" pitchFamily="34" charset="0"/>
                <a:cs typeface="Arial" pitchFamily="34" charset="0"/>
              </a:rPr>
              <a:t>Drug/alcohol treatment</a:t>
            </a:r>
          </a:p>
          <a:p>
            <a:pPr marL="772953" lvl="1" indent="-411480">
              <a:lnSpc>
                <a:spcPct val="95000"/>
              </a:lnSpc>
              <a:buClr>
                <a:srgbClr val="000000"/>
              </a:buClr>
              <a:buFont typeface="Arial" pitchFamily="34" charset="0"/>
              <a:buChar char="•"/>
            </a:pPr>
            <a:r>
              <a:rPr lang="en-US" sz="2900" dirty="0">
                <a:solidFill>
                  <a:srgbClr val="000000"/>
                </a:solidFill>
                <a:latin typeface="Arial" pitchFamily="34" charset="0"/>
                <a:cs typeface="Arial" pitchFamily="34" charset="0"/>
              </a:rPr>
              <a:t>Mental health treatment</a:t>
            </a:r>
          </a:p>
        </p:txBody>
      </p:sp>
    </p:spTree>
    <p:extLst>
      <p:ext uri="{BB962C8B-B14F-4D97-AF65-F5344CB8AC3E}">
        <p14:creationId xmlns:p14="http://schemas.microsoft.com/office/powerpoint/2010/main" val="16561120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ChangeArrowheads="1"/>
          </p:cNvSpPr>
          <p:nvPr>
            <p:ph type="ctrTitle"/>
          </p:nvPr>
        </p:nvSpPr>
        <p:spPr>
          <a:xfrm>
            <a:off x="-851194" y="-102637"/>
            <a:ext cx="8149590" cy="684372"/>
          </a:xfrm>
        </p:spPr>
        <p:txBody>
          <a:bodyPr vert="horz" lIns="0" tIns="0" rIns="0" bIns="0" rtlCol="0" anchor="b">
            <a:normAutofit/>
          </a:bodyPr>
          <a:lstStyle/>
          <a:p>
            <a:pPr eaLnBrk="1" hangingPunct="1">
              <a:lnSpc>
                <a:spcPct val="95000"/>
              </a:lnSpc>
            </a:pPr>
            <a:r>
              <a:rPr lang="en-US" altLang="en-US" sz="3600" b="1" dirty="0">
                <a:solidFill>
                  <a:srgbClr val="000000"/>
                </a:solidFill>
                <a:latin typeface="Arial" panose="020B0604020202020204" pitchFamily="34" charset="0"/>
              </a:rPr>
              <a:t>Prevention: What Can I Do</a:t>
            </a:r>
            <a:r>
              <a:rPr lang="en-US" altLang="en-US" sz="3600" dirty="0">
                <a:solidFill>
                  <a:srgbClr val="000000"/>
                </a:solidFill>
                <a:latin typeface="Arial" panose="020B0604020202020204" pitchFamily="34" charset="0"/>
              </a:rPr>
              <a:t>?</a:t>
            </a:r>
          </a:p>
        </p:txBody>
      </p:sp>
      <p:sp>
        <p:nvSpPr>
          <p:cNvPr id="88067" name="Rectangle 2"/>
          <p:cNvSpPr>
            <a:spLocks noGrp="1" noChangeArrowheads="1"/>
          </p:cNvSpPr>
          <p:nvPr>
            <p:ph type="subTitle" idx="1"/>
          </p:nvPr>
        </p:nvSpPr>
        <p:spPr>
          <a:xfrm>
            <a:off x="1162594" y="785823"/>
            <a:ext cx="9771017" cy="5036344"/>
          </a:xfrm>
        </p:spPr>
        <p:txBody>
          <a:bodyPr vert="horz" lIns="0" tIns="0" rIns="0" bIns="0" rtlCol="0">
            <a:normAutofit/>
          </a:bodyPr>
          <a:lstStyle/>
          <a:p>
            <a:pPr lvl="1" indent="-308610" algn="l">
              <a:spcBef>
                <a:spcPct val="0"/>
              </a:spcBef>
              <a:spcAft>
                <a:spcPts val="1080"/>
              </a:spcAft>
              <a:buClr>
                <a:srgbClr val="000000"/>
              </a:buClr>
              <a:buFontTx/>
              <a:buChar char="•"/>
              <a:defRPr/>
            </a:pPr>
            <a:r>
              <a:rPr lang="en-US" altLang="en-US" sz="2520" dirty="0">
                <a:solidFill>
                  <a:srgbClr val="000000"/>
                </a:solidFill>
                <a:latin typeface="Arial" panose="020B0604020202020204" pitchFamily="34" charset="0"/>
                <a:cs typeface="Arial" panose="020B0604020202020204" pitchFamily="34" charset="0"/>
              </a:rPr>
              <a:t>Make a report to DCBS when you suspect abuse.</a:t>
            </a:r>
          </a:p>
          <a:p>
            <a:pPr marL="102870" lvl="1" algn="l">
              <a:spcBef>
                <a:spcPct val="0"/>
              </a:spcBef>
              <a:spcAft>
                <a:spcPts val="1080"/>
              </a:spcAft>
              <a:buClr>
                <a:srgbClr val="000000"/>
              </a:buClr>
              <a:defRPr/>
            </a:pPr>
            <a:r>
              <a:rPr lang="en-US" altLang="en-US" sz="2520" dirty="0">
                <a:solidFill>
                  <a:srgbClr val="000000"/>
                </a:solidFill>
                <a:latin typeface="Arial" panose="020B0604020202020204" pitchFamily="34" charset="0"/>
                <a:cs typeface="Arial" panose="020B0604020202020204" pitchFamily="34" charset="0"/>
              </a:rPr>
              <a:t>	1-877 KY-SAFE-1 	</a:t>
            </a:r>
            <a:r>
              <a:rPr lang="en-US" altLang="en-US" sz="2520" dirty="0">
                <a:solidFill>
                  <a:schemeClr val="accent6">
                    <a:lumMod val="75000"/>
                  </a:schemeClr>
                </a:solidFill>
                <a:latin typeface="Arial" panose="020B0604020202020204" pitchFamily="34" charset="0"/>
                <a:cs typeface="Arial" panose="020B0604020202020204" pitchFamily="34" charset="0"/>
                <a:hlinkClick r:id="rId3"/>
              </a:rPr>
              <a:t>https://prd.chfs.ky.gov/ReportAbuse/home.aspx</a:t>
            </a:r>
            <a:r>
              <a:rPr lang="en-US" altLang="en-US" sz="2520" dirty="0">
                <a:solidFill>
                  <a:schemeClr val="accent6">
                    <a:lumMod val="75000"/>
                  </a:schemeClr>
                </a:solidFill>
                <a:latin typeface="Arial" panose="020B0604020202020204" pitchFamily="34" charset="0"/>
                <a:cs typeface="Arial" panose="020B0604020202020204" pitchFamily="34" charset="0"/>
              </a:rPr>
              <a:t> </a:t>
            </a:r>
            <a:endParaRPr lang="en-US" altLang="en-US" sz="2520" dirty="0">
              <a:solidFill>
                <a:srgbClr val="000000"/>
              </a:solidFill>
              <a:latin typeface="Arial" panose="020B0604020202020204" pitchFamily="34" charset="0"/>
              <a:cs typeface="Arial" panose="020B0604020202020204" pitchFamily="34" charset="0"/>
            </a:endParaRPr>
          </a:p>
          <a:p>
            <a:pPr lvl="1" indent="-308610" algn="l">
              <a:spcBef>
                <a:spcPct val="0"/>
              </a:spcBef>
              <a:spcAft>
                <a:spcPts val="1080"/>
              </a:spcAft>
              <a:buClr>
                <a:srgbClr val="000000"/>
              </a:buClr>
              <a:buFontTx/>
              <a:buChar char="•"/>
              <a:defRPr/>
            </a:pPr>
            <a:r>
              <a:rPr lang="en-US" altLang="en-US" sz="2520" dirty="0">
                <a:solidFill>
                  <a:srgbClr val="000000"/>
                </a:solidFill>
                <a:latin typeface="Arial" panose="020B0604020202020204" pitchFamily="34" charset="0"/>
                <a:cs typeface="Arial" panose="020B0604020202020204" pitchFamily="34" charset="0"/>
              </a:rPr>
              <a:t>Don’t be afraid to share what you’ve learned today with the other professionals at your workplace AND in your social/family circles.</a:t>
            </a:r>
            <a:endParaRPr lang="en-US" altLang="en-US" sz="2520" dirty="0">
              <a:latin typeface="Arial" panose="020B0604020202020204" pitchFamily="34" charset="0"/>
              <a:cs typeface="Arial" panose="020B0604020202020204" pitchFamily="34" charset="0"/>
            </a:endParaRPr>
          </a:p>
          <a:p>
            <a:pPr lvl="1" indent="-308610" algn="l">
              <a:spcBef>
                <a:spcPct val="0"/>
              </a:spcBef>
              <a:spcAft>
                <a:spcPts val="1080"/>
              </a:spcAft>
              <a:buClr>
                <a:srgbClr val="000000"/>
              </a:buClr>
              <a:buFontTx/>
              <a:buChar char="•"/>
              <a:defRPr/>
            </a:pPr>
            <a:r>
              <a:rPr lang="en-US" altLang="en-US" sz="2520" dirty="0">
                <a:solidFill>
                  <a:srgbClr val="000000"/>
                </a:solidFill>
                <a:latin typeface="Arial" panose="020B0604020202020204" pitchFamily="34" charset="0"/>
                <a:cs typeface="Arial" panose="020B0604020202020204" pitchFamily="34" charset="0"/>
              </a:rPr>
              <a:t>Document any signs/symptoms you see.</a:t>
            </a:r>
            <a:endParaRPr lang="en-US" altLang="en-US" sz="2520" dirty="0">
              <a:latin typeface="Arial" panose="020B0604020202020204" pitchFamily="34" charset="0"/>
              <a:cs typeface="Arial" panose="020B0604020202020204" pitchFamily="34" charset="0"/>
            </a:endParaRPr>
          </a:p>
          <a:p>
            <a:pPr lvl="1" indent="-308610" algn="l">
              <a:spcBef>
                <a:spcPct val="0"/>
              </a:spcBef>
              <a:spcAft>
                <a:spcPts val="1080"/>
              </a:spcAft>
              <a:buClr>
                <a:srgbClr val="000000"/>
              </a:buClr>
              <a:buFontTx/>
              <a:buChar char="•"/>
              <a:defRPr/>
            </a:pPr>
            <a:r>
              <a:rPr lang="en-US" altLang="en-US" sz="2520" dirty="0">
                <a:solidFill>
                  <a:srgbClr val="000000"/>
                </a:solidFill>
                <a:latin typeface="Arial" panose="020B0604020202020204" pitchFamily="34" charset="0"/>
                <a:cs typeface="Arial" panose="020B0604020202020204" pitchFamily="34" charset="0"/>
              </a:rPr>
              <a:t>Take pictures of injuries (or help establish a protocol in your organization for someone else to take pictures.)</a:t>
            </a:r>
            <a:endParaRPr lang="en-US" altLang="en-US" sz="2520" dirty="0">
              <a:latin typeface="Arial" panose="020B0604020202020204" pitchFamily="34" charset="0"/>
              <a:cs typeface="Arial" panose="020B0604020202020204" pitchFamily="34" charset="0"/>
            </a:endParaRPr>
          </a:p>
          <a:p>
            <a:pPr lvl="1" indent="-308610" algn="l">
              <a:spcBef>
                <a:spcPct val="0"/>
              </a:spcBef>
              <a:spcAft>
                <a:spcPts val="1080"/>
              </a:spcAft>
              <a:buClr>
                <a:srgbClr val="000000"/>
              </a:buClr>
              <a:buFontTx/>
              <a:buChar char="•"/>
              <a:defRPr/>
            </a:pPr>
            <a:r>
              <a:rPr lang="en-US" altLang="en-US" sz="2520" dirty="0">
                <a:solidFill>
                  <a:srgbClr val="000000"/>
                </a:solidFill>
                <a:latin typeface="Arial" panose="020B0604020202020204" pitchFamily="34" charset="0"/>
                <a:cs typeface="Arial" panose="020B0604020202020204" pitchFamily="34" charset="0"/>
              </a:rPr>
              <a:t>Document any information you receive from a parent/caregiver when you have suspicions.</a:t>
            </a:r>
          </a:p>
          <a:p>
            <a:pPr lvl="1" indent="-308610" algn="l">
              <a:spcBef>
                <a:spcPct val="0"/>
              </a:spcBef>
              <a:spcAft>
                <a:spcPts val="1080"/>
              </a:spcAft>
              <a:buClr>
                <a:srgbClr val="000000"/>
              </a:buClr>
              <a:defRPr/>
            </a:pPr>
            <a:endParaRPr lang="en-US" altLang="en-US" dirty="0">
              <a:latin typeface="Arial" panose="020B0604020202020204" pitchFamily="34" charset="0"/>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Grp="1" noChangeArrowheads="1"/>
          </p:cNvSpPr>
          <p:nvPr>
            <p:ph type="ctrTitle"/>
          </p:nvPr>
        </p:nvSpPr>
        <p:spPr>
          <a:xfrm>
            <a:off x="240487" y="127830"/>
            <a:ext cx="8149590" cy="685800"/>
          </a:xfrm>
        </p:spPr>
        <p:txBody>
          <a:bodyPr vert="horz" lIns="0" tIns="0" rIns="0" bIns="0" rtlCol="0" anchor="b">
            <a:normAutofit/>
          </a:bodyPr>
          <a:lstStyle/>
          <a:p>
            <a:pPr algn="l" eaLnBrk="1" hangingPunct="1">
              <a:lnSpc>
                <a:spcPct val="95000"/>
              </a:lnSpc>
            </a:pPr>
            <a:r>
              <a:rPr lang="en-US" altLang="en-US" sz="3600" b="1" dirty="0">
                <a:solidFill>
                  <a:srgbClr val="000000"/>
                </a:solidFill>
                <a:latin typeface="Arial" panose="020B0604020202020204" pitchFamily="34" charset="0"/>
              </a:rPr>
              <a:t>Reporting to CPS</a:t>
            </a:r>
            <a:endParaRPr lang="en-US" altLang="en-US" sz="3600" dirty="0">
              <a:solidFill>
                <a:srgbClr val="000000"/>
              </a:solidFill>
              <a:latin typeface="Arial" panose="020B0604020202020204" pitchFamily="34" charset="0"/>
            </a:endParaRPr>
          </a:p>
        </p:txBody>
      </p:sp>
      <p:sp>
        <p:nvSpPr>
          <p:cNvPr id="124931" name="Rectangle 2"/>
          <p:cNvSpPr>
            <a:spLocks noGrp="1" noChangeArrowheads="1"/>
          </p:cNvSpPr>
          <p:nvPr>
            <p:ph type="subTitle" idx="1"/>
          </p:nvPr>
        </p:nvSpPr>
        <p:spPr>
          <a:xfrm>
            <a:off x="1541418" y="1097280"/>
            <a:ext cx="9313816" cy="4076224"/>
          </a:xfrm>
        </p:spPr>
        <p:txBody>
          <a:bodyPr vert="horz" lIns="0" tIns="0" rIns="0" bIns="0" rtlCol="0">
            <a:normAutofit/>
          </a:bodyPr>
          <a:lstStyle/>
          <a:p>
            <a:pPr marL="411480" indent="-411480" algn="l">
              <a:spcBef>
                <a:spcPts val="1080"/>
              </a:spcBef>
              <a:buFontTx/>
              <a:buChar char="•"/>
            </a:pPr>
            <a:r>
              <a:rPr lang="en-US" altLang="en-US" sz="2520" dirty="0">
                <a:latin typeface="Arial" panose="020B0604020202020204" pitchFamily="34" charset="0"/>
                <a:cs typeface="Arial" panose="020B0604020202020204" pitchFamily="34" charset="0"/>
              </a:rPr>
              <a:t>You may remain anonymous, but that hinders CPS’s ability to investigate</a:t>
            </a:r>
          </a:p>
          <a:p>
            <a:pPr marL="411480" indent="-411480" algn="l">
              <a:spcBef>
                <a:spcPts val="1080"/>
              </a:spcBef>
              <a:buFontTx/>
              <a:buChar char="•"/>
            </a:pPr>
            <a:r>
              <a:rPr lang="en-US" altLang="en-US" sz="2520" dirty="0">
                <a:latin typeface="Arial" panose="020B0604020202020204" pitchFamily="34" charset="0"/>
                <a:cs typeface="Arial" panose="020B0604020202020204" pitchFamily="34" charset="0"/>
              </a:rPr>
              <a:t>They will want to know child’s identity, the person believed responsible for maltreatment (if known), nature and extent of maltreatment, where the child can be found</a:t>
            </a:r>
          </a:p>
          <a:p>
            <a:pPr marL="411480" indent="-411480" algn="l">
              <a:spcBef>
                <a:spcPts val="1080"/>
              </a:spcBef>
              <a:buFontTx/>
              <a:buChar char="•"/>
            </a:pPr>
            <a:r>
              <a:rPr lang="en-US" altLang="en-US" sz="2520" dirty="0">
                <a:latin typeface="Arial" panose="020B0604020202020204" pitchFamily="34" charset="0"/>
                <a:cs typeface="Arial" panose="020B0604020202020204" pitchFamily="34" charset="0"/>
              </a:rPr>
              <a:t>Be specific about your concerns and how certain you are</a:t>
            </a:r>
          </a:p>
          <a:p>
            <a:pPr marL="411480" indent="-411480" algn="l">
              <a:spcBef>
                <a:spcPts val="1080"/>
              </a:spcBef>
              <a:buFontTx/>
              <a:buChar char="•"/>
            </a:pPr>
            <a:r>
              <a:rPr lang="en-US" altLang="en-US" sz="2520" dirty="0">
                <a:latin typeface="Arial" panose="020B0604020202020204" pitchFamily="34" charset="0"/>
                <a:cs typeface="Arial" panose="020B0604020202020204" pitchFamily="34" charset="0"/>
              </a:rPr>
              <a:t>If you are worried for the child’s life, say so</a:t>
            </a:r>
          </a:p>
          <a:p>
            <a:pPr marL="411480" indent="-411480" algn="l">
              <a:spcBef>
                <a:spcPts val="1080"/>
              </a:spcBef>
              <a:buFontTx/>
              <a:buChar char="•"/>
            </a:pPr>
            <a:r>
              <a:rPr lang="en-US" altLang="en-US" sz="2520" dirty="0">
                <a:latin typeface="Arial" panose="020B0604020202020204" pitchFamily="34" charset="0"/>
                <a:cs typeface="Arial" panose="020B0604020202020204" pitchFamily="34" charset="0"/>
              </a:rPr>
              <a:t>Mention siblings if applicable</a:t>
            </a:r>
          </a:p>
          <a:p>
            <a:pPr lvl="1" indent="-308610" algn="l">
              <a:lnSpc>
                <a:spcPct val="95000"/>
              </a:lnSpc>
              <a:spcBef>
                <a:spcPct val="0"/>
              </a:spcBef>
              <a:buClr>
                <a:srgbClr val="000000"/>
              </a:buClr>
              <a:buFontTx/>
              <a:buChar char="•"/>
            </a:pPr>
            <a:endParaRPr lang="en-US" altLang="en-US" dirty="0">
              <a:solidFill>
                <a:schemeClr val="accent1"/>
              </a:solidFill>
              <a:latin typeface="Arial" panose="020B0604020202020204" pitchFamily="34" charset="0"/>
              <a:cs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
          <p:cNvSpPr>
            <a:spLocks noGrp="1" noChangeArrowheads="1"/>
          </p:cNvSpPr>
          <p:nvPr>
            <p:ph type="ctrTitle"/>
          </p:nvPr>
        </p:nvSpPr>
        <p:spPr>
          <a:xfrm>
            <a:off x="203165" y="9331"/>
            <a:ext cx="8149590" cy="845821"/>
          </a:xfrm>
        </p:spPr>
        <p:txBody>
          <a:bodyPr vert="horz" lIns="0" tIns="0" rIns="0" bIns="0" rtlCol="0" anchor="b">
            <a:normAutofit/>
          </a:bodyPr>
          <a:lstStyle/>
          <a:p>
            <a:pPr algn="l" eaLnBrk="1" hangingPunct="1">
              <a:lnSpc>
                <a:spcPct val="95000"/>
              </a:lnSpc>
            </a:pPr>
            <a:r>
              <a:rPr lang="en-US" altLang="en-US" sz="4410" b="1" dirty="0">
                <a:solidFill>
                  <a:srgbClr val="000000"/>
                </a:solidFill>
                <a:latin typeface="Arial" panose="020B0604020202020204" pitchFamily="34" charset="0"/>
              </a:rPr>
              <a:t>Reporting to CPS</a:t>
            </a:r>
            <a:endParaRPr lang="en-US" altLang="en-US" sz="4410" dirty="0">
              <a:solidFill>
                <a:srgbClr val="000000"/>
              </a:solidFill>
              <a:latin typeface="Arial" panose="020B0604020202020204" pitchFamily="34" charset="0"/>
            </a:endParaRPr>
          </a:p>
        </p:txBody>
      </p:sp>
      <p:sp>
        <p:nvSpPr>
          <p:cNvPr id="48131" name="Rectangle 2"/>
          <p:cNvSpPr>
            <a:spLocks noGrp="1" noChangeArrowheads="1"/>
          </p:cNvSpPr>
          <p:nvPr>
            <p:ph type="subTitle" idx="1"/>
          </p:nvPr>
        </p:nvSpPr>
        <p:spPr>
          <a:xfrm>
            <a:off x="1293223" y="1165860"/>
            <a:ext cx="8866142" cy="4076224"/>
          </a:xfrm>
        </p:spPr>
        <p:txBody>
          <a:bodyPr vert="horz" lIns="0" tIns="0" rIns="0" bIns="0" rtlCol="0">
            <a:normAutofit fontScale="85000" lnSpcReduction="20000"/>
          </a:bodyPr>
          <a:lstStyle/>
          <a:p>
            <a:pPr marL="308610" indent="-308610" algn="l">
              <a:lnSpc>
                <a:spcPct val="120000"/>
              </a:lnSpc>
              <a:spcBef>
                <a:spcPts val="1080"/>
              </a:spcBef>
              <a:buFont typeface="Arial" panose="020B0604020202020204" pitchFamily="34" charset="0"/>
              <a:buChar char="•"/>
              <a:defRPr/>
            </a:pPr>
            <a:r>
              <a:rPr lang="en-US" altLang="en-US" sz="2160" b="1" dirty="0">
                <a:latin typeface="Arial" panose="020B0604020202020204" pitchFamily="34" charset="0"/>
                <a:cs typeface="Arial" panose="020B0604020202020204" pitchFamily="34" charset="0"/>
              </a:rPr>
              <a:t>Give facts, not opinions</a:t>
            </a:r>
          </a:p>
          <a:p>
            <a:pPr lvl="1" algn="l">
              <a:lnSpc>
                <a:spcPct val="120000"/>
              </a:lnSpc>
              <a:spcBef>
                <a:spcPts val="1080"/>
              </a:spcBef>
              <a:spcAft>
                <a:spcPts val="540"/>
              </a:spcAft>
              <a:buFontTx/>
              <a:buChar char="•"/>
              <a:defRPr/>
            </a:pPr>
            <a:r>
              <a:rPr lang="en-US" altLang="en-US" sz="2160" dirty="0">
                <a:latin typeface="Arial" panose="020B0604020202020204" pitchFamily="34" charset="0"/>
                <a:cs typeface="Arial" panose="020B0604020202020204" pitchFamily="34" charset="0"/>
              </a:rPr>
              <a:t>  “I have a 4-month-old with bruises to the head, abdomen and buttocks.” </a:t>
            </a:r>
          </a:p>
          <a:p>
            <a:pPr lvl="1" algn="l">
              <a:lnSpc>
                <a:spcPct val="120000"/>
              </a:lnSpc>
              <a:spcBef>
                <a:spcPts val="1080"/>
              </a:spcBef>
              <a:spcAft>
                <a:spcPts val="540"/>
              </a:spcAft>
              <a:buFontTx/>
              <a:buChar char="•"/>
              <a:defRPr/>
            </a:pPr>
            <a:r>
              <a:rPr lang="en-US" altLang="en-US" sz="2160" dirty="0">
                <a:latin typeface="Arial" panose="020B0604020202020204" pitchFamily="34" charset="0"/>
                <a:cs typeface="Arial" panose="020B0604020202020204" pitchFamily="34" charset="0"/>
              </a:rPr>
              <a:t>  “These are injuries that are indicative of abuse in a child this young.” </a:t>
            </a:r>
          </a:p>
          <a:p>
            <a:pPr marL="308610" indent="-308610" algn="l">
              <a:lnSpc>
                <a:spcPct val="120000"/>
              </a:lnSpc>
              <a:spcBef>
                <a:spcPts val="1080"/>
              </a:spcBef>
              <a:buFont typeface="Arial" panose="020B0604020202020204" pitchFamily="34" charset="0"/>
              <a:buChar char="•"/>
              <a:defRPr/>
            </a:pPr>
            <a:r>
              <a:rPr lang="en-US" altLang="en-US" sz="2160" b="1" dirty="0">
                <a:latin typeface="Arial" panose="020B0604020202020204" pitchFamily="34" charset="0"/>
                <a:cs typeface="Arial" panose="020B0604020202020204" pitchFamily="34" charset="0"/>
              </a:rPr>
              <a:t>Specify your concerns</a:t>
            </a:r>
          </a:p>
          <a:p>
            <a:pPr lvl="1" algn="l">
              <a:lnSpc>
                <a:spcPct val="120000"/>
              </a:lnSpc>
              <a:spcBef>
                <a:spcPts val="1080"/>
              </a:spcBef>
              <a:buFontTx/>
              <a:buChar char="•"/>
              <a:defRPr/>
            </a:pPr>
            <a:r>
              <a:rPr lang="en-US" altLang="en-US" sz="2160" dirty="0">
                <a:latin typeface="Arial" panose="020B0604020202020204" pitchFamily="34" charset="0"/>
                <a:cs typeface="Arial" panose="020B0604020202020204" pitchFamily="34" charset="0"/>
              </a:rPr>
              <a:t>  “I’m concerned there could be internal injuries.”</a:t>
            </a:r>
          </a:p>
          <a:p>
            <a:pPr lvl="1" algn="l">
              <a:lnSpc>
                <a:spcPct val="120000"/>
              </a:lnSpc>
              <a:spcBef>
                <a:spcPts val="1080"/>
              </a:spcBef>
              <a:buFontTx/>
              <a:buChar char="•"/>
              <a:defRPr/>
            </a:pPr>
            <a:r>
              <a:rPr lang="en-US" altLang="en-US" sz="2160" dirty="0">
                <a:latin typeface="Arial" panose="020B0604020202020204" pitchFamily="34" charset="0"/>
                <a:cs typeface="Arial" panose="020B0604020202020204" pitchFamily="34" charset="0"/>
              </a:rPr>
              <a:t>  “I don’t feel comfortable leaving the child alone with her caregivers.”</a:t>
            </a:r>
          </a:p>
          <a:p>
            <a:pPr lvl="1" algn="l">
              <a:lnSpc>
                <a:spcPct val="120000"/>
              </a:lnSpc>
              <a:spcBef>
                <a:spcPts val="1080"/>
              </a:spcBef>
              <a:buFontTx/>
              <a:buChar char="•"/>
              <a:defRPr/>
            </a:pPr>
            <a:r>
              <a:rPr lang="en-US" altLang="en-US" sz="2160" dirty="0">
                <a:latin typeface="Arial" panose="020B0604020202020204" pitchFamily="34" charset="0"/>
                <a:cs typeface="Arial" panose="020B0604020202020204" pitchFamily="34" charset="0"/>
              </a:rPr>
              <a:t>  “If this child does not receive their seizure medication as prescribed, they could have permanent impairments.”</a:t>
            </a:r>
          </a:p>
          <a:p>
            <a:pPr marL="308610" indent="-308610" algn="l">
              <a:lnSpc>
                <a:spcPct val="120000"/>
              </a:lnSpc>
              <a:spcBef>
                <a:spcPts val="1080"/>
              </a:spcBef>
              <a:buFont typeface="Arial" panose="020B0604020202020204" pitchFamily="34" charset="0"/>
              <a:buChar char="•"/>
              <a:defRPr/>
            </a:pPr>
            <a:r>
              <a:rPr lang="en-US" altLang="en-US" sz="2160" b="1" dirty="0">
                <a:latin typeface="Arial" panose="020B0604020202020204" pitchFamily="34" charset="0"/>
                <a:cs typeface="Arial" panose="020B0604020202020204" pitchFamily="34" charset="0"/>
              </a:rPr>
              <a:t>Ask the hotline worker to read back your report</a:t>
            </a:r>
          </a:p>
          <a:p>
            <a:pPr marL="308610" indent="-308610" algn="l">
              <a:lnSpc>
                <a:spcPct val="120000"/>
              </a:lnSpc>
              <a:spcBef>
                <a:spcPts val="1080"/>
              </a:spcBef>
              <a:buFont typeface="Arial" panose="020B0604020202020204" pitchFamily="34" charset="0"/>
              <a:buChar char="•"/>
              <a:defRPr/>
            </a:pPr>
            <a:r>
              <a:rPr lang="en-US" altLang="en-US" sz="2160" b="1" dirty="0">
                <a:latin typeface="Arial" panose="020B0604020202020204" pitchFamily="34" charset="0"/>
                <a:cs typeface="Arial" panose="020B0604020202020204" pitchFamily="34" charset="0"/>
              </a:rPr>
              <a:t>Request a call back </a:t>
            </a:r>
          </a:p>
          <a:p>
            <a:pPr lvl="1" indent="-308610" algn="l">
              <a:lnSpc>
                <a:spcPct val="95000"/>
              </a:lnSpc>
              <a:spcBef>
                <a:spcPts val="1080"/>
              </a:spcBef>
              <a:buClr>
                <a:srgbClr val="000000"/>
              </a:buClr>
              <a:buFontTx/>
              <a:buChar char="•"/>
              <a:defRPr/>
            </a:pPr>
            <a:endParaRPr lang="en-US" altLang="en-US" dirty="0">
              <a:solidFill>
                <a:schemeClr val="accent1"/>
              </a:solidFill>
              <a:latin typeface="Arial" panose="020B0604020202020204" pitchFamily="34" charset="0"/>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
          <p:cNvSpPr>
            <a:spLocks noGrp="1" noChangeArrowheads="1"/>
          </p:cNvSpPr>
          <p:nvPr>
            <p:ph type="ctrTitle"/>
          </p:nvPr>
        </p:nvSpPr>
        <p:spPr>
          <a:xfrm>
            <a:off x="203165" y="9331"/>
            <a:ext cx="8149590" cy="845821"/>
          </a:xfrm>
        </p:spPr>
        <p:txBody>
          <a:bodyPr vert="horz" lIns="0" tIns="0" rIns="0" bIns="0" rtlCol="0" anchor="b">
            <a:normAutofit/>
          </a:bodyPr>
          <a:lstStyle/>
          <a:p>
            <a:pPr algn="l" eaLnBrk="1" hangingPunct="1">
              <a:lnSpc>
                <a:spcPct val="95000"/>
              </a:lnSpc>
            </a:pPr>
            <a:r>
              <a:rPr lang="en-US" altLang="en-US" sz="4410" b="1" dirty="0">
                <a:solidFill>
                  <a:srgbClr val="000000"/>
                </a:solidFill>
                <a:latin typeface="Arial" panose="020B0604020202020204" pitchFamily="34" charset="0"/>
              </a:rPr>
              <a:t>Reporting to CPS</a:t>
            </a:r>
            <a:endParaRPr lang="en-US" altLang="en-US" sz="4410" dirty="0">
              <a:solidFill>
                <a:srgbClr val="000000"/>
              </a:solidFill>
              <a:latin typeface="Arial" panose="020B0604020202020204" pitchFamily="34" charset="0"/>
            </a:endParaRPr>
          </a:p>
        </p:txBody>
      </p:sp>
      <p:sp>
        <p:nvSpPr>
          <p:cNvPr id="48131" name="Rectangle 2"/>
          <p:cNvSpPr>
            <a:spLocks noGrp="1" noChangeArrowheads="1"/>
          </p:cNvSpPr>
          <p:nvPr>
            <p:ph type="subTitle" idx="1"/>
          </p:nvPr>
        </p:nvSpPr>
        <p:spPr>
          <a:xfrm>
            <a:off x="2009775" y="1165860"/>
            <a:ext cx="8149590" cy="4076224"/>
          </a:xfrm>
        </p:spPr>
        <p:txBody>
          <a:bodyPr vert="horz" lIns="0" tIns="0" rIns="0" bIns="0" rtlCol="0">
            <a:normAutofit/>
          </a:bodyPr>
          <a:lstStyle/>
          <a:p>
            <a:pPr marL="308610" indent="-308610" algn="l">
              <a:lnSpc>
                <a:spcPct val="120000"/>
              </a:lnSpc>
              <a:spcBef>
                <a:spcPts val="1080"/>
              </a:spcBef>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CPS requests that PROFESSIONALS use the online reporting option.</a:t>
            </a:r>
          </a:p>
          <a:p>
            <a:pPr marL="308610" indent="-308610" algn="l">
              <a:lnSpc>
                <a:spcPct val="120000"/>
              </a:lnSpc>
              <a:spcBef>
                <a:spcPts val="1080"/>
              </a:spcBef>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Not for emergent cases.</a:t>
            </a:r>
          </a:p>
          <a:p>
            <a:pPr marL="308610" indent="-308610" algn="l">
              <a:lnSpc>
                <a:spcPct val="120000"/>
              </a:lnSpc>
              <a:spcBef>
                <a:spcPts val="1080"/>
              </a:spcBef>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Benefit: No hold time, and YOU control what information is put in the system.</a:t>
            </a:r>
          </a:p>
          <a:p>
            <a:pPr indent="-308610" algn="l">
              <a:lnSpc>
                <a:spcPct val="95000"/>
              </a:lnSpc>
              <a:spcBef>
                <a:spcPts val="1080"/>
              </a:spcBef>
              <a:buClr>
                <a:srgbClr val="000000"/>
              </a:buClr>
              <a:buFontTx/>
              <a:buChar char="•"/>
              <a:defRPr/>
            </a:pPr>
            <a:r>
              <a:rPr lang="en-US" dirty="0">
                <a:solidFill>
                  <a:srgbClr val="0070C0"/>
                </a:solidFill>
                <a:latin typeface="Arial" panose="020B0604020202020204" pitchFamily="34" charset="0"/>
                <a:cs typeface="Arial" panose="020B0604020202020204" pitchFamily="34" charset="0"/>
              </a:rPr>
              <a:t>https://prd.webapps.chfs.ky.gov/reportabuse/home.aspx</a:t>
            </a:r>
            <a:endParaRPr lang="en-US" altLang="en-US"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1714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Grp="1" noChangeArrowheads="1"/>
          </p:cNvSpPr>
          <p:nvPr>
            <p:ph type="ctrTitle"/>
          </p:nvPr>
        </p:nvSpPr>
        <p:spPr>
          <a:xfrm>
            <a:off x="339633" y="153489"/>
            <a:ext cx="10149840" cy="1051560"/>
          </a:xfrm>
        </p:spPr>
        <p:txBody>
          <a:bodyPr vert="horz" lIns="0" tIns="0" rIns="0" bIns="0" rtlCol="0" anchor="b">
            <a:normAutofit/>
          </a:bodyPr>
          <a:lstStyle/>
          <a:p>
            <a:pPr algn="l" eaLnBrk="1" hangingPunct="1">
              <a:lnSpc>
                <a:spcPct val="95000"/>
              </a:lnSpc>
            </a:pPr>
            <a:r>
              <a:rPr lang="en-US" altLang="en-US" sz="4000" b="1" dirty="0">
                <a:solidFill>
                  <a:srgbClr val="000000"/>
                </a:solidFill>
                <a:latin typeface="Arial" panose="020B0604020202020204" pitchFamily="34" charset="0"/>
              </a:rPr>
              <a:t>Reporting Requirements</a:t>
            </a:r>
          </a:p>
        </p:txBody>
      </p:sp>
      <p:sp>
        <p:nvSpPr>
          <p:cNvPr id="24579" name="Rectangle 2"/>
          <p:cNvSpPr>
            <a:spLocks noGrp="1" noChangeArrowheads="1"/>
          </p:cNvSpPr>
          <p:nvPr>
            <p:ph type="subTitle" idx="1"/>
          </p:nvPr>
        </p:nvSpPr>
        <p:spPr>
          <a:xfrm>
            <a:off x="444138" y="1493045"/>
            <a:ext cx="10620102" cy="4751001"/>
          </a:xfrm>
        </p:spPr>
        <p:txBody>
          <a:bodyPr vert="horz" lIns="0" tIns="0" rIns="0" bIns="0" rtlCol="0">
            <a:noAutofit/>
          </a:bodyPr>
          <a:lstStyle/>
          <a:p>
            <a:pPr marL="514350" lvl="1" indent="-411480" algn="l">
              <a:spcBef>
                <a:spcPct val="0"/>
              </a:spcBef>
              <a:spcAft>
                <a:spcPts val="540"/>
              </a:spcAft>
              <a:buClr>
                <a:srgbClr val="000000"/>
              </a:buClr>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KRS 620.030 Duty to report </a:t>
            </a:r>
          </a:p>
          <a:p>
            <a:pPr marL="925830" lvl="2" indent="-411480" algn="l">
              <a:spcBef>
                <a:spcPct val="0"/>
              </a:spcBef>
              <a:spcAft>
                <a:spcPts val="540"/>
              </a:spcAft>
              <a:buClr>
                <a:srgbClr val="000000"/>
              </a:buClr>
              <a:buFontTx/>
              <a:buChar char="•"/>
            </a:pPr>
            <a:r>
              <a:rPr lang="en-US" altLang="en-US" sz="2400" dirty="0">
                <a:solidFill>
                  <a:srgbClr val="FF0000"/>
                </a:solidFill>
                <a:latin typeface="Arial" panose="020B0604020202020204" pitchFamily="34" charset="0"/>
                <a:cs typeface="Arial" panose="020B0604020202020204" pitchFamily="34" charset="0"/>
              </a:rPr>
              <a:t>Any person </a:t>
            </a:r>
            <a:r>
              <a:rPr lang="en-US" altLang="en-US" sz="2400" dirty="0">
                <a:latin typeface="Arial" panose="020B0604020202020204" pitchFamily="34" charset="0"/>
                <a:cs typeface="Arial" panose="020B0604020202020204" pitchFamily="34" charset="0"/>
              </a:rPr>
              <a:t>who knows or has </a:t>
            </a:r>
            <a:r>
              <a:rPr lang="en-US" altLang="en-US" sz="2400" dirty="0">
                <a:solidFill>
                  <a:srgbClr val="FF0000"/>
                </a:solidFill>
                <a:latin typeface="Arial" panose="020B0604020202020204" pitchFamily="34" charset="0"/>
                <a:cs typeface="Arial" panose="020B0604020202020204" pitchFamily="34" charset="0"/>
              </a:rPr>
              <a:t>reasonable cause </a:t>
            </a:r>
            <a:r>
              <a:rPr lang="en-US" altLang="en-US" sz="2400" dirty="0">
                <a:latin typeface="Arial" panose="020B0604020202020204" pitchFamily="34" charset="0"/>
                <a:cs typeface="Arial" panose="020B0604020202020204" pitchFamily="34" charset="0"/>
              </a:rPr>
              <a:t>to believe that a child is neglected or abused shall immediately cause an oral or written report to be made to</a:t>
            </a:r>
          </a:p>
          <a:p>
            <a:pPr marL="1337310" lvl="3" indent="-411480" algn="l">
              <a:spcBef>
                <a:spcPct val="0"/>
              </a:spcBef>
              <a:spcAft>
                <a:spcPts val="540"/>
              </a:spcAft>
              <a:buClr>
                <a:srgbClr val="000000"/>
              </a:buClr>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A local law enforcement agency or Department of KY State Police</a:t>
            </a:r>
          </a:p>
          <a:p>
            <a:pPr marL="1337310" lvl="3" indent="-411480" algn="l">
              <a:spcBef>
                <a:spcPct val="0"/>
              </a:spcBef>
              <a:spcAft>
                <a:spcPts val="540"/>
              </a:spcAft>
              <a:buClr>
                <a:srgbClr val="000000"/>
              </a:buClr>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The cabinet or its designated representative (CHFS/DCBS) </a:t>
            </a:r>
          </a:p>
          <a:p>
            <a:pPr marL="1337310" lvl="3" indent="-411480" algn="l">
              <a:spcBef>
                <a:spcPct val="0"/>
              </a:spcBef>
              <a:spcAft>
                <a:spcPts val="540"/>
              </a:spcAft>
              <a:buClr>
                <a:srgbClr val="000000"/>
              </a:buClr>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The Commonwealth’s attorney or the county attorney</a:t>
            </a:r>
          </a:p>
          <a:p>
            <a:pPr marL="925830" lvl="2" indent="-411480" algn="l">
              <a:spcBef>
                <a:spcPct val="0"/>
              </a:spcBef>
              <a:spcAft>
                <a:spcPts val="540"/>
              </a:spcAft>
              <a:buClr>
                <a:srgbClr val="000000"/>
              </a:buClr>
              <a:buFontTx/>
              <a:buChar char="•"/>
            </a:pPr>
            <a:r>
              <a:rPr lang="en-US" altLang="en-US" sz="2400" dirty="0">
                <a:solidFill>
                  <a:srgbClr val="FF0000"/>
                </a:solidFill>
                <a:latin typeface="Arial" panose="020B0604020202020204" pitchFamily="34" charset="0"/>
                <a:cs typeface="Arial" panose="020B0604020202020204" pitchFamily="34" charset="0"/>
              </a:rPr>
              <a:t>Any supervisor </a:t>
            </a:r>
            <a:r>
              <a:rPr lang="en-US" altLang="en-US" sz="2400" dirty="0">
                <a:latin typeface="Arial" panose="020B0604020202020204" pitchFamily="34" charset="0"/>
                <a:cs typeface="Arial" panose="020B0604020202020204" pitchFamily="34" charset="0"/>
              </a:rPr>
              <a:t>who receives from an employee a report of suspected dependency, neglect, or abuse shall promptly make a report to proper authorities for investigation</a:t>
            </a:r>
          </a:p>
        </p:txBody>
      </p:sp>
    </p:spTree>
    <p:extLst>
      <p:ext uri="{BB962C8B-B14F-4D97-AF65-F5344CB8AC3E}">
        <p14:creationId xmlns:p14="http://schemas.microsoft.com/office/powerpoint/2010/main" val="13005470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
          <p:cNvSpPr>
            <a:spLocks noGrp="1" noChangeArrowheads="1"/>
          </p:cNvSpPr>
          <p:nvPr>
            <p:ph type="ctrTitle"/>
          </p:nvPr>
        </p:nvSpPr>
        <p:spPr>
          <a:xfrm>
            <a:off x="107614" y="90507"/>
            <a:ext cx="7132320" cy="900113"/>
          </a:xfrm>
        </p:spPr>
        <p:txBody>
          <a:bodyPr vert="horz" lIns="0" tIns="0" rIns="0" bIns="0" rtlCol="0" anchor="b">
            <a:normAutofit/>
          </a:bodyPr>
          <a:lstStyle/>
          <a:p>
            <a:pPr eaLnBrk="1" hangingPunct="1">
              <a:lnSpc>
                <a:spcPct val="95000"/>
              </a:lnSpc>
            </a:pPr>
            <a:r>
              <a:rPr lang="en-US" altLang="en-US" sz="3960" b="1" dirty="0">
                <a:solidFill>
                  <a:srgbClr val="000000"/>
                </a:solidFill>
                <a:latin typeface="Arial" panose="020B0604020202020204" pitchFamily="34" charset="0"/>
              </a:rPr>
              <a:t>AHT: Take-Home Messages</a:t>
            </a:r>
          </a:p>
        </p:txBody>
      </p:sp>
      <p:sp>
        <p:nvSpPr>
          <p:cNvPr id="129027" name="Text Box 4"/>
          <p:cNvSpPr txBox="1">
            <a:spLocks noChangeArrowheads="1"/>
          </p:cNvSpPr>
          <p:nvPr/>
        </p:nvSpPr>
        <p:spPr bwMode="auto">
          <a:xfrm>
            <a:off x="1775460" y="1234441"/>
            <a:ext cx="8503920" cy="424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Char char="•"/>
              <a:defRPr sz="3200">
                <a:solidFill>
                  <a:schemeClr val="tx1"/>
                </a:solidFill>
                <a:latin typeface="Times New Roman" panose="02020603050405020304" pitchFamily="18" charset="0"/>
              </a:defRPr>
            </a:lvl1pPr>
            <a:lvl2pPr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lnSpc>
                <a:spcPct val="95000"/>
              </a:lnSpc>
              <a:spcBef>
                <a:spcPct val="0"/>
              </a:spcBef>
              <a:spcAft>
                <a:spcPts val="1080"/>
              </a:spcAft>
              <a:buClr>
                <a:srgbClr val="000000"/>
              </a:buClr>
              <a:buFontTx/>
              <a:buChar char="•"/>
            </a:pPr>
            <a:r>
              <a:rPr lang="en-US" altLang="en-US" sz="2520" dirty="0">
                <a:solidFill>
                  <a:srgbClr val="000000"/>
                </a:solidFill>
                <a:latin typeface="Arial" panose="020B0604020202020204" pitchFamily="34" charset="0"/>
              </a:rPr>
              <a:t>Abusive Head Trauma is the most dangerous and deadly form of child physical abuse.</a:t>
            </a:r>
          </a:p>
          <a:p>
            <a:pPr lvl="1">
              <a:lnSpc>
                <a:spcPct val="95000"/>
              </a:lnSpc>
              <a:spcBef>
                <a:spcPct val="0"/>
              </a:spcBef>
              <a:spcAft>
                <a:spcPts val="1080"/>
              </a:spcAft>
              <a:buClr>
                <a:srgbClr val="000000"/>
              </a:buClr>
              <a:buFontTx/>
              <a:buChar char="•"/>
            </a:pPr>
            <a:r>
              <a:rPr lang="en-US" altLang="en-US" sz="2520" dirty="0">
                <a:solidFill>
                  <a:srgbClr val="000000"/>
                </a:solidFill>
                <a:latin typeface="Arial" panose="020B0604020202020204" pitchFamily="34" charset="0"/>
                <a:cs typeface="Arial" panose="020B0604020202020204" pitchFamily="34" charset="0"/>
              </a:rPr>
              <a:t>Experience tells us that we often fail to recognize early warning signs—and we therefore miss opportunities to intervene and prevent further harm to abused children. </a:t>
            </a:r>
          </a:p>
          <a:p>
            <a:pPr lvl="1">
              <a:lnSpc>
                <a:spcPct val="95000"/>
              </a:lnSpc>
              <a:spcBef>
                <a:spcPct val="0"/>
              </a:spcBef>
              <a:spcAft>
                <a:spcPts val="1080"/>
              </a:spcAft>
              <a:buClr>
                <a:srgbClr val="000000"/>
              </a:buClr>
              <a:buFontTx/>
              <a:buChar char="•"/>
            </a:pPr>
            <a:r>
              <a:rPr lang="en-US" altLang="en-US" sz="2520" dirty="0">
                <a:latin typeface="Arial" panose="020B0604020202020204" pitchFamily="34" charset="0"/>
                <a:cs typeface="Arial" panose="020B0604020202020204" pitchFamily="34" charset="0"/>
              </a:rPr>
              <a:t>We all play a vital role in observation, documentation, and reporting.</a:t>
            </a:r>
          </a:p>
          <a:p>
            <a:pPr lvl="1">
              <a:lnSpc>
                <a:spcPct val="95000"/>
              </a:lnSpc>
              <a:spcBef>
                <a:spcPct val="0"/>
              </a:spcBef>
              <a:spcAft>
                <a:spcPts val="1080"/>
              </a:spcAft>
              <a:buClr>
                <a:srgbClr val="000000"/>
              </a:buClr>
              <a:buFontTx/>
              <a:buChar char="•"/>
            </a:pPr>
            <a:r>
              <a:rPr lang="en-US" altLang="en-US" sz="2520" dirty="0">
                <a:latin typeface="Arial" panose="020B0604020202020204" pitchFamily="34" charset="0"/>
                <a:cs typeface="Arial" panose="020B0604020202020204" pitchFamily="34" charset="0"/>
              </a:rPr>
              <a:t>The absence of risk factors is NOT the same as the absence of risk.</a:t>
            </a:r>
          </a:p>
          <a:p>
            <a:pPr lvl="1">
              <a:lnSpc>
                <a:spcPct val="95000"/>
              </a:lnSpc>
              <a:spcBef>
                <a:spcPct val="0"/>
              </a:spcBef>
              <a:buClr>
                <a:srgbClr val="000000"/>
              </a:buClr>
              <a:buFontTx/>
              <a:buNone/>
            </a:pPr>
            <a:endParaRPr lang="en-US" altLang="en-US" sz="2520" dirty="0">
              <a:latin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
          <p:cNvSpPr>
            <a:spLocks noGrp="1" noChangeArrowheads="1"/>
          </p:cNvSpPr>
          <p:nvPr>
            <p:ph type="ctrTitle"/>
          </p:nvPr>
        </p:nvSpPr>
        <p:spPr>
          <a:xfrm>
            <a:off x="126274" y="-68113"/>
            <a:ext cx="7132320" cy="900113"/>
          </a:xfrm>
        </p:spPr>
        <p:txBody>
          <a:bodyPr vert="horz" lIns="0" tIns="0" rIns="0" bIns="0" rtlCol="0" anchor="b">
            <a:normAutofit/>
          </a:bodyPr>
          <a:lstStyle/>
          <a:p>
            <a:pPr eaLnBrk="1" hangingPunct="1">
              <a:lnSpc>
                <a:spcPct val="95000"/>
              </a:lnSpc>
            </a:pPr>
            <a:r>
              <a:rPr lang="en-US" altLang="en-US" sz="3960" b="1" dirty="0">
                <a:solidFill>
                  <a:srgbClr val="000000"/>
                </a:solidFill>
                <a:latin typeface="Arial" panose="020B0604020202020204" pitchFamily="34" charset="0"/>
              </a:rPr>
              <a:t>AHT: Take-Home Messages</a:t>
            </a:r>
          </a:p>
        </p:txBody>
      </p:sp>
      <p:sp>
        <p:nvSpPr>
          <p:cNvPr id="129027" name="Text Box 4"/>
          <p:cNvSpPr txBox="1">
            <a:spLocks noChangeArrowheads="1"/>
          </p:cNvSpPr>
          <p:nvPr/>
        </p:nvSpPr>
        <p:spPr bwMode="auto">
          <a:xfrm>
            <a:off x="1138335" y="1234440"/>
            <a:ext cx="9141045" cy="3684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Char char="•"/>
              <a:defRPr sz="3200">
                <a:solidFill>
                  <a:schemeClr val="tx1"/>
                </a:solidFill>
                <a:latin typeface="Times New Roman" panose="02020603050405020304" pitchFamily="18" charset="0"/>
              </a:defRPr>
            </a:lvl1pPr>
            <a:lvl2pPr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lnSpc>
                <a:spcPct val="95000"/>
              </a:lnSpc>
              <a:spcBef>
                <a:spcPct val="0"/>
              </a:spcBef>
              <a:buClr>
                <a:srgbClr val="000000"/>
              </a:buClr>
              <a:buFontTx/>
              <a:buChar char="•"/>
            </a:pPr>
            <a:r>
              <a:rPr lang="en-US" altLang="en-US" sz="2520" dirty="0">
                <a:latin typeface="Arial" panose="020B0604020202020204" pitchFamily="34" charset="0"/>
                <a:cs typeface="Arial" panose="020B0604020202020204" pitchFamily="34" charset="0"/>
              </a:rPr>
              <a:t>TEN-4-FACESp Bruising Rule</a:t>
            </a:r>
          </a:p>
          <a:p>
            <a:pPr lvl="1">
              <a:lnSpc>
                <a:spcPct val="95000"/>
              </a:lnSpc>
              <a:spcBef>
                <a:spcPct val="0"/>
              </a:spcBef>
              <a:buClr>
                <a:srgbClr val="000000"/>
              </a:buClr>
              <a:buFontTx/>
              <a:buNone/>
            </a:pPr>
            <a:endParaRPr lang="en-US" altLang="en-US" sz="2520" dirty="0">
              <a:latin typeface="Arial" panose="020B0604020202020204" pitchFamily="34" charset="0"/>
              <a:cs typeface="Arial" panose="020B0604020202020204" pitchFamily="34" charset="0"/>
            </a:endParaRPr>
          </a:p>
          <a:p>
            <a:pPr lvl="1">
              <a:lnSpc>
                <a:spcPct val="95000"/>
              </a:lnSpc>
              <a:spcBef>
                <a:spcPct val="0"/>
              </a:spcBef>
              <a:buClr>
                <a:srgbClr val="000000"/>
              </a:buClr>
              <a:buFontTx/>
              <a:buChar char="•"/>
            </a:pPr>
            <a:r>
              <a:rPr lang="en-US" altLang="en-US" sz="2520" dirty="0">
                <a:solidFill>
                  <a:srgbClr val="000000"/>
                </a:solidFill>
                <a:latin typeface="Arial" panose="020B0604020202020204" pitchFamily="34" charset="0"/>
              </a:rPr>
              <a:t>Long term effects from AHT vary from subtle learning and behavioral issues to complete dependence for all care.</a:t>
            </a:r>
          </a:p>
          <a:p>
            <a:pPr lvl="1">
              <a:lnSpc>
                <a:spcPct val="95000"/>
              </a:lnSpc>
              <a:spcBef>
                <a:spcPct val="0"/>
              </a:spcBef>
              <a:buClr>
                <a:srgbClr val="000000"/>
              </a:buClr>
              <a:buFontTx/>
              <a:buChar char="•"/>
            </a:pPr>
            <a:endParaRPr lang="en-US" altLang="en-US" sz="2520" dirty="0">
              <a:solidFill>
                <a:srgbClr val="000000"/>
              </a:solidFill>
              <a:latin typeface="Arial" panose="020B0604020202020204" pitchFamily="34" charset="0"/>
            </a:endParaRPr>
          </a:p>
          <a:p>
            <a:pPr lvl="1">
              <a:lnSpc>
                <a:spcPct val="95000"/>
              </a:lnSpc>
              <a:spcBef>
                <a:spcPct val="0"/>
              </a:spcBef>
              <a:buClr>
                <a:srgbClr val="000000"/>
              </a:buClr>
              <a:buFontTx/>
              <a:buChar char="•"/>
            </a:pPr>
            <a:r>
              <a:rPr lang="en-US" altLang="en-US" sz="2520" dirty="0">
                <a:solidFill>
                  <a:srgbClr val="000000"/>
                </a:solidFill>
                <a:latin typeface="Arial" panose="020B0604020202020204" pitchFamily="34" charset="0"/>
              </a:rPr>
              <a:t>Education of caregivers regarding techniques for soothing a crying infant and the dangers of shaking can be an effective prevention tool, as well as promoting healthy caregivers and relationships and early recognition and reporting. </a:t>
            </a:r>
          </a:p>
          <a:p>
            <a:pPr lvl="1">
              <a:lnSpc>
                <a:spcPct val="95000"/>
              </a:lnSpc>
              <a:spcBef>
                <a:spcPct val="0"/>
              </a:spcBef>
              <a:buClr>
                <a:srgbClr val="000000"/>
              </a:buClr>
              <a:buFontTx/>
              <a:buNone/>
            </a:pPr>
            <a:endParaRPr lang="en-US" altLang="en-US" sz="2520" dirty="0">
              <a:latin typeface="Arial" panose="020B0604020202020204" pitchFamily="34" charset="0"/>
            </a:endParaRPr>
          </a:p>
        </p:txBody>
      </p:sp>
    </p:spTree>
    <p:extLst>
      <p:ext uri="{BB962C8B-B14F-4D97-AF65-F5344CB8AC3E}">
        <p14:creationId xmlns:p14="http://schemas.microsoft.com/office/powerpoint/2010/main" val="7810675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TextBox 7"/>
          <p:cNvSpPr txBox="1">
            <a:spLocks noChangeArrowheads="1"/>
          </p:cNvSpPr>
          <p:nvPr/>
        </p:nvSpPr>
        <p:spPr bwMode="auto">
          <a:xfrm>
            <a:off x="1390261" y="1447324"/>
            <a:ext cx="9246637" cy="206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6" tIns="41148" rIns="82296" bIns="4114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4300" b="1" dirty="0">
                <a:solidFill>
                  <a:srgbClr val="00B0F0"/>
                </a:solidFill>
                <a:latin typeface="Arial" charset="0"/>
                <a:cs typeface="Arial" charset="0"/>
              </a:rPr>
              <a:t>Thank you for your attention.</a:t>
            </a:r>
          </a:p>
          <a:p>
            <a:pPr algn="ctr" eaLnBrk="1" hangingPunct="1"/>
            <a:endParaRPr lang="en-US" sz="4300" b="1" dirty="0">
              <a:solidFill>
                <a:srgbClr val="00B0F0"/>
              </a:solidFill>
              <a:latin typeface="Arial" charset="0"/>
              <a:cs typeface="Arial" charset="0"/>
            </a:endParaRPr>
          </a:p>
          <a:p>
            <a:pPr algn="ctr" eaLnBrk="1" hangingPunct="1"/>
            <a:r>
              <a:rPr lang="en-US" sz="4300" b="1" dirty="0">
                <a:solidFill>
                  <a:srgbClr val="00B0F0"/>
                </a:solidFill>
                <a:latin typeface="Arial" charset="0"/>
                <a:cs typeface="Arial" charset="0"/>
              </a:rPr>
              <a:t>Questions/Comments?</a:t>
            </a:r>
          </a:p>
        </p:txBody>
      </p:sp>
      <p:sp>
        <p:nvSpPr>
          <p:cNvPr id="2" name="Content Placeholder 1"/>
          <p:cNvSpPr>
            <a:spLocks noGrp="1"/>
          </p:cNvSpPr>
          <p:nvPr>
            <p:ph idx="1"/>
          </p:nvPr>
        </p:nvSpPr>
        <p:spPr>
          <a:xfrm>
            <a:off x="5042262" y="4206239"/>
            <a:ext cx="6311537" cy="1133203"/>
          </a:xfrm>
        </p:spPr>
        <p:txBody>
          <a:bodyPr/>
          <a:lstStyle/>
          <a:p>
            <a:endParaRPr lang="en-US" dirty="0"/>
          </a:p>
        </p:txBody>
      </p:sp>
    </p:spTree>
    <p:extLst>
      <p:ext uri="{BB962C8B-B14F-4D97-AF65-F5344CB8AC3E}">
        <p14:creationId xmlns:p14="http://schemas.microsoft.com/office/powerpoint/2010/main" val="1643932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Grp="1" noChangeArrowheads="1"/>
          </p:cNvSpPr>
          <p:nvPr>
            <p:ph type="ctrTitle"/>
          </p:nvPr>
        </p:nvSpPr>
        <p:spPr>
          <a:xfrm>
            <a:off x="457200" y="127363"/>
            <a:ext cx="10045337" cy="1051560"/>
          </a:xfrm>
        </p:spPr>
        <p:txBody>
          <a:bodyPr vert="horz" lIns="0" tIns="0" rIns="0" bIns="0" rtlCol="0" anchor="b">
            <a:normAutofit/>
          </a:bodyPr>
          <a:lstStyle/>
          <a:p>
            <a:pPr algn="l" eaLnBrk="1" hangingPunct="1">
              <a:lnSpc>
                <a:spcPct val="95000"/>
              </a:lnSpc>
            </a:pPr>
            <a:r>
              <a:rPr lang="en-US" altLang="en-US" sz="4000" b="1" dirty="0">
                <a:solidFill>
                  <a:srgbClr val="000000"/>
                </a:solidFill>
                <a:latin typeface="Arial" panose="020B0604020202020204" pitchFamily="34" charset="0"/>
              </a:rPr>
              <a:t>Reporting Requirements</a:t>
            </a:r>
          </a:p>
        </p:txBody>
      </p:sp>
      <p:sp>
        <p:nvSpPr>
          <p:cNvPr id="26627" name="Rectangle 2"/>
          <p:cNvSpPr>
            <a:spLocks noGrp="1" noChangeArrowheads="1"/>
          </p:cNvSpPr>
          <p:nvPr>
            <p:ph type="subTitle" idx="1"/>
          </p:nvPr>
        </p:nvSpPr>
        <p:spPr>
          <a:xfrm>
            <a:off x="888274" y="1388542"/>
            <a:ext cx="10646229" cy="4602003"/>
          </a:xfrm>
        </p:spPr>
        <p:txBody>
          <a:bodyPr vert="horz" lIns="0" tIns="0" rIns="0" bIns="0" rtlCol="0">
            <a:noAutofit/>
          </a:bodyPr>
          <a:lstStyle/>
          <a:p>
            <a:pPr marL="514350" lvl="1" indent="-411480" algn="l">
              <a:spcBef>
                <a:spcPct val="0"/>
              </a:spcBef>
              <a:spcAft>
                <a:spcPts val="540"/>
              </a:spcAft>
              <a:buClr>
                <a:srgbClr val="000000"/>
              </a:buClr>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KRS 620.030 Duty to report </a:t>
            </a:r>
          </a:p>
          <a:p>
            <a:pPr marL="925830" lvl="2" indent="-411480" algn="l">
              <a:spcBef>
                <a:spcPct val="0"/>
              </a:spcBef>
              <a:spcAft>
                <a:spcPts val="540"/>
              </a:spcAft>
              <a:buClr>
                <a:srgbClr val="000000"/>
              </a:buClr>
              <a:buFontTx/>
              <a:buChar char="•"/>
            </a:pPr>
            <a:r>
              <a:rPr lang="en-US" altLang="en-US" sz="2400" dirty="0">
                <a:solidFill>
                  <a:srgbClr val="FF0000"/>
                </a:solidFill>
                <a:latin typeface="Arial" panose="020B0604020202020204" pitchFamily="34" charset="0"/>
                <a:cs typeface="Arial" panose="020B0604020202020204" pitchFamily="34" charset="0"/>
              </a:rPr>
              <a:t>Any person, including </a:t>
            </a:r>
            <a:r>
              <a:rPr lang="en-US" altLang="en-US" sz="2400" dirty="0">
                <a:latin typeface="Arial" panose="020B0604020202020204" pitchFamily="34" charset="0"/>
                <a:cs typeface="Arial" panose="020B0604020202020204" pitchFamily="34" charset="0"/>
              </a:rPr>
              <a:t>but not limited to a physician, osteopathic physician, nurse, teacher, school personnel, social worker, coroner, medical examiner, child-caring personnel, resident, intern, chiropractor, dentist, optometrist, </a:t>
            </a:r>
            <a:r>
              <a:rPr lang="en-US" altLang="en-US" sz="2400" dirty="0">
                <a:solidFill>
                  <a:srgbClr val="FF0000"/>
                </a:solidFill>
                <a:latin typeface="Arial" panose="020B0604020202020204" pitchFamily="34" charset="0"/>
                <a:cs typeface="Arial" panose="020B0604020202020204" pitchFamily="34" charset="0"/>
              </a:rPr>
              <a:t>EMT</a:t>
            </a:r>
            <a:r>
              <a:rPr lang="en-US" altLang="en-US" sz="2400" dirty="0">
                <a:latin typeface="Arial" panose="020B0604020202020204" pitchFamily="34" charset="0"/>
                <a:cs typeface="Arial" panose="020B0604020202020204" pitchFamily="34" charset="0"/>
              </a:rPr>
              <a:t>,</a:t>
            </a:r>
            <a:r>
              <a:rPr lang="en-US" altLang="en-US" sz="2400" dirty="0">
                <a:solidFill>
                  <a:srgbClr val="FF0000"/>
                </a:solidFill>
                <a:latin typeface="Arial" panose="020B0604020202020204" pitchFamily="34" charset="0"/>
                <a:cs typeface="Arial" panose="020B0604020202020204" pitchFamily="34" charset="0"/>
              </a:rPr>
              <a:t> paramedic</a:t>
            </a:r>
            <a:r>
              <a:rPr lang="en-US" altLang="en-US" sz="2400" dirty="0">
                <a:latin typeface="Arial" panose="020B0604020202020204" pitchFamily="34" charset="0"/>
                <a:cs typeface="Arial" panose="020B0604020202020204" pitchFamily="34" charset="0"/>
              </a:rPr>
              <a:t>, health professional, mental health professional, peace officer, or any organization or agency for any of the above…</a:t>
            </a:r>
          </a:p>
          <a:p>
            <a:pPr marL="925830" lvl="2" indent="-411480" algn="l">
              <a:spcBef>
                <a:spcPct val="0"/>
              </a:spcBef>
              <a:spcAft>
                <a:spcPts val="540"/>
              </a:spcAft>
              <a:buClr>
                <a:srgbClr val="000000"/>
              </a:buClr>
              <a:buFontTx/>
              <a:buChar char="•"/>
            </a:pPr>
            <a:r>
              <a:rPr lang="en-US" altLang="en-US" sz="2400" dirty="0">
                <a:latin typeface="Arial" panose="020B0604020202020204" pitchFamily="34" charset="0"/>
                <a:cs typeface="Arial" panose="020B0604020202020204" pitchFamily="34" charset="0"/>
              </a:rPr>
              <a:t>In addition to the initial report, </a:t>
            </a:r>
            <a:r>
              <a:rPr lang="en-US" altLang="en-US" sz="2400" dirty="0">
                <a:solidFill>
                  <a:srgbClr val="FF0000"/>
                </a:solidFill>
                <a:latin typeface="Arial" panose="020B0604020202020204" pitchFamily="34" charset="0"/>
                <a:cs typeface="Arial" panose="020B0604020202020204" pitchFamily="34" charset="0"/>
              </a:rPr>
              <a:t>must file </a:t>
            </a:r>
            <a:r>
              <a:rPr lang="en-US" altLang="en-US" sz="2400" dirty="0">
                <a:latin typeface="Arial" panose="020B0604020202020204" pitchFamily="34" charset="0"/>
                <a:cs typeface="Arial" panose="020B0604020202020204" pitchFamily="34" charset="0"/>
              </a:rPr>
              <a:t>with the local law enforcement agency, state police, DCBS, or state/county attorney within 48 hours, </a:t>
            </a:r>
            <a:r>
              <a:rPr lang="en-US" altLang="en-US" sz="2400" dirty="0">
                <a:solidFill>
                  <a:srgbClr val="FF0000"/>
                </a:solidFill>
                <a:latin typeface="Arial" panose="020B0604020202020204" pitchFamily="34" charset="0"/>
                <a:cs typeface="Arial" panose="020B0604020202020204" pitchFamily="34" charset="0"/>
              </a:rPr>
              <a:t>a written report </a:t>
            </a:r>
            <a:r>
              <a:rPr lang="en-US" altLang="en-US" sz="2400" dirty="0">
                <a:latin typeface="Arial" panose="020B0604020202020204" pitchFamily="34" charset="0"/>
                <a:cs typeface="Arial" panose="020B0604020202020204" pitchFamily="34" charset="0"/>
              </a:rPr>
              <a:t>containing additional details – names, age, addresses, nature and extent of allegations, any other pertinent info</a:t>
            </a:r>
          </a:p>
        </p:txBody>
      </p:sp>
    </p:spTree>
    <p:extLst>
      <p:ext uri="{BB962C8B-B14F-4D97-AF65-F5344CB8AC3E}">
        <p14:creationId xmlns:p14="http://schemas.microsoft.com/office/powerpoint/2010/main" val="4060994356"/>
      </p:ext>
    </p:extLst>
  </p:cSld>
  <p:clrMapOvr>
    <a:masterClrMapping/>
  </p:clrMapOvr>
</p:sld>
</file>

<file path=ppt/theme/theme1.xml><?xml version="1.0" encoding="utf-8"?>
<a:theme xmlns:a="http://schemas.openxmlformats.org/drawingml/2006/main" name="NortonChildrens-UofLSOM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6E77089-97CB-4B8A-944C-21E66A92EAC9}" vid="{223505DC-B653-4F02-95D8-6E42FEA5A2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4B4F31E4292A45B18B119CF2841153" ma:contentTypeVersion="2" ma:contentTypeDescription="Create a new document." ma:contentTypeScope="" ma:versionID="b417709e23599d2cabeeacf2224f478a">
  <xsd:schema xmlns:xsd="http://www.w3.org/2001/XMLSchema" xmlns:xs="http://www.w3.org/2001/XMLSchema" xmlns:p="http://schemas.microsoft.com/office/2006/metadata/properties" xmlns:ns1="http://schemas.microsoft.com/sharepoint/v3" xmlns:ns2="dfdc7da2-d167-4f86-900f-c615908db303" targetNamespace="http://schemas.microsoft.com/office/2006/metadata/properties" ma:root="true" ma:fieldsID="6c63cd1fc6d8ba3a6b9d9b87d2b55e86" ns1:_="" ns2:_="">
    <xsd:import namespace="http://schemas.microsoft.com/sharepoint/v3"/>
    <xsd:import namespace="dfdc7da2-d167-4f86-900f-c615908db303"/>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fdc7da2-d167-4f86-900f-c615908db3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F11DF95-B37C-4AD3-9428-8C70A3123A44}"/>
</file>

<file path=customXml/itemProps2.xml><?xml version="1.0" encoding="utf-8"?>
<ds:datastoreItem xmlns:ds="http://schemas.openxmlformats.org/officeDocument/2006/customXml" ds:itemID="{4E103679-4546-4494-8FAF-DDFC5B2BEB01}"/>
</file>

<file path=customXml/itemProps3.xml><?xml version="1.0" encoding="utf-8"?>
<ds:datastoreItem xmlns:ds="http://schemas.openxmlformats.org/officeDocument/2006/customXml" ds:itemID="{A0196C46-A94C-4391-8309-7362862B435E}"/>
</file>

<file path=docProps/app.xml><?xml version="1.0" encoding="utf-8"?>
<Properties xmlns="http://schemas.openxmlformats.org/officeDocument/2006/extended-properties" xmlns:vt="http://schemas.openxmlformats.org/officeDocument/2006/docPropsVTypes">
  <Template>UofL NCMG Slide template</Template>
  <TotalTime>520</TotalTime>
  <Words>9710</Words>
  <Application>Microsoft Office PowerPoint</Application>
  <PresentationFormat>Widescreen</PresentationFormat>
  <Paragraphs>643</Paragraphs>
  <Slides>82</Slides>
  <Notes>62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92" baseType="lpstr">
      <vt:lpstr>Arial</vt:lpstr>
      <vt:lpstr>Calibri</vt:lpstr>
      <vt:lpstr>Calibri Light</vt:lpstr>
      <vt:lpstr>Comic Sans MS</vt:lpstr>
      <vt:lpstr>Gill Sans MT</vt:lpstr>
      <vt:lpstr>Times New Roman</vt:lpstr>
      <vt:lpstr>Wingdings</vt:lpstr>
      <vt:lpstr>Wingdings 2</vt:lpstr>
      <vt:lpstr>NortonChildrens-UofLSOMTheme</vt:lpstr>
      <vt:lpstr>Microsoft Excel Chart</vt:lpstr>
      <vt:lpstr>PowerPoint Presentation</vt:lpstr>
      <vt:lpstr>Objectives</vt:lpstr>
      <vt:lpstr>The Evolution of Terminology</vt:lpstr>
      <vt:lpstr>Why not “Shaken Baby Syndrome”?</vt:lpstr>
      <vt:lpstr>Kentucky Statistics…</vt:lpstr>
      <vt:lpstr>Incidence/Prevalence</vt:lpstr>
      <vt:lpstr>PowerPoint Presentation</vt:lpstr>
      <vt:lpstr>Reporting Requirements</vt:lpstr>
      <vt:lpstr>Reporting Requirements</vt:lpstr>
      <vt:lpstr>Reporting Requirements</vt:lpstr>
      <vt:lpstr>PowerPoint Presentation</vt:lpstr>
      <vt:lpstr>Protective Custody</vt:lpstr>
      <vt:lpstr> Abusive Head Trauma: What is it, exactly? </vt:lpstr>
      <vt:lpstr>How does shaking cause injury?</vt:lpstr>
      <vt:lpstr>Why are babies at such high risk?</vt:lpstr>
      <vt:lpstr>American Academy of Pediatrics</vt:lpstr>
      <vt:lpstr>Possible Associated Injuries…</vt:lpstr>
      <vt:lpstr>Key Issues</vt:lpstr>
      <vt:lpstr> How PAHT can present…</vt:lpstr>
      <vt:lpstr> How PAHT can present…</vt:lpstr>
      <vt:lpstr>Photograph Warning</vt:lpstr>
      <vt:lpstr>TEN-4-FACESp BRUISING RULE</vt:lpstr>
      <vt:lpstr>TORSO</vt:lpstr>
      <vt:lpstr>EARS</vt:lpstr>
      <vt:lpstr>PowerPoint Presentation</vt:lpstr>
      <vt:lpstr>ANY Bruising, ANYWHERE, on a child who is not independently mobile (or less than 4.99 months)* </vt:lpstr>
      <vt:lpstr>Frenulum</vt:lpstr>
      <vt:lpstr>Frenulum</vt:lpstr>
      <vt:lpstr>Angle of the Jaw</vt:lpstr>
      <vt:lpstr>Cheek (fleshy)</vt:lpstr>
      <vt:lpstr>Eyelids</vt:lpstr>
      <vt:lpstr>Subconjunctival  hemorrhage</vt:lpstr>
      <vt:lpstr>Patterned (more on patterned injuries later)</vt:lpstr>
      <vt:lpstr>REMEMBER:  TEN-4-FACESp</vt:lpstr>
      <vt:lpstr>What is Normal?</vt:lpstr>
      <vt:lpstr>Patterned Injuries</vt:lpstr>
      <vt:lpstr>Inflicted slap mark</vt:lpstr>
      <vt:lpstr>Inflicted slap marks</vt:lpstr>
      <vt:lpstr>Multiple blows with open hand</vt:lpstr>
      <vt:lpstr>Slap marks</vt:lpstr>
      <vt:lpstr>More loop marks…</vt:lpstr>
      <vt:lpstr>Loop marks</vt:lpstr>
      <vt:lpstr>Inflicted adult bite marks</vt:lpstr>
      <vt:lpstr>Inflicted adult bite marks</vt:lpstr>
      <vt:lpstr>Bite marks</vt:lpstr>
      <vt:lpstr>Bruising Summary</vt:lpstr>
      <vt:lpstr>The Medical Evaluation</vt:lpstr>
      <vt:lpstr>The Medical Evaluation for AHT</vt:lpstr>
      <vt:lpstr>AHT Outcomes</vt:lpstr>
      <vt:lpstr>What is the prognosis for victims?</vt:lpstr>
      <vt:lpstr>Triggering situations</vt:lpstr>
      <vt:lpstr>Family Factors</vt:lpstr>
      <vt:lpstr>Caregiver Characteristics</vt:lpstr>
      <vt:lpstr>Unrealistic Expectations</vt:lpstr>
      <vt:lpstr>More Caregiver Characteristics</vt:lpstr>
      <vt:lpstr>Child Characteristics</vt:lpstr>
      <vt:lpstr>Fatality Risk Factors</vt:lpstr>
      <vt:lpstr>Who are we most likely to overlook?</vt:lpstr>
      <vt:lpstr>Documentation 101</vt:lpstr>
      <vt:lpstr>Documentation 101</vt:lpstr>
      <vt:lpstr>Scenario 1</vt:lpstr>
      <vt:lpstr>How your documentation helps…</vt:lpstr>
      <vt:lpstr>Scenario 2</vt:lpstr>
      <vt:lpstr>Scenario 2, continued</vt:lpstr>
      <vt:lpstr>Scenario #2, continued</vt:lpstr>
      <vt:lpstr>Back to Scenario 2…</vt:lpstr>
      <vt:lpstr>Child maltreatment occurs in all ethnic, social and economic groups.</vt:lpstr>
      <vt:lpstr>Why paramedic documentation was so important…</vt:lpstr>
      <vt:lpstr>Scenario 3</vt:lpstr>
      <vt:lpstr>Scenario 3, continued</vt:lpstr>
      <vt:lpstr>Why paramedic documentation was important…</vt:lpstr>
      <vt:lpstr>Important messages for first responders….</vt:lpstr>
      <vt:lpstr>So How Do We Prevent This?</vt:lpstr>
      <vt:lpstr>So How Do We Prevent This?</vt:lpstr>
      <vt:lpstr>So How Do We Prevent This?</vt:lpstr>
      <vt:lpstr>Prevention: What Can I Do?</vt:lpstr>
      <vt:lpstr>Reporting to CPS</vt:lpstr>
      <vt:lpstr>Reporting to CPS</vt:lpstr>
      <vt:lpstr>Reporting to CPS</vt:lpstr>
      <vt:lpstr>AHT: Take-Home Messages</vt:lpstr>
      <vt:lpstr>AHT: Take-Home Messages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Forensics</dc:creator>
  <cp:lastModifiedBy>Scaggs, Morgan (KCTCS)</cp:lastModifiedBy>
  <cp:revision>37</cp:revision>
  <dcterms:created xsi:type="dcterms:W3CDTF">2021-02-08T00:37:27Z</dcterms:created>
  <dcterms:modified xsi:type="dcterms:W3CDTF">2022-09-06T18:12:14Z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0x010100E44B4F31E4292A45B18B119CF2841153</vt:lpwstr>
  </property>
</Properties>
</file>