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40"/>
  </p:notesMasterIdLst>
  <p:sldIdLst>
    <p:sldId id="272" r:id="rId5"/>
    <p:sldId id="295" r:id="rId6"/>
    <p:sldId id="349" r:id="rId7"/>
    <p:sldId id="336" r:id="rId8"/>
    <p:sldId id="335" r:id="rId9"/>
    <p:sldId id="321" r:id="rId10"/>
    <p:sldId id="296" r:id="rId11"/>
    <p:sldId id="324" r:id="rId12"/>
    <p:sldId id="323" r:id="rId13"/>
    <p:sldId id="326" r:id="rId14"/>
    <p:sldId id="306" r:id="rId15"/>
    <p:sldId id="327" r:id="rId16"/>
    <p:sldId id="328" r:id="rId17"/>
    <p:sldId id="313" r:id="rId18"/>
    <p:sldId id="325" r:id="rId19"/>
    <p:sldId id="309" r:id="rId20"/>
    <p:sldId id="318" r:id="rId21"/>
    <p:sldId id="314" r:id="rId22"/>
    <p:sldId id="334" r:id="rId23"/>
    <p:sldId id="330" r:id="rId24"/>
    <p:sldId id="329" r:id="rId25"/>
    <p:sldId id="331" r:id="rId26"/>
    <p:sldId id="332" r:id="rId27"/>
    <p:sldId id="333" r:id="rId28"/>
    <p:sldId id="338" r:id="rId29"/>
    <p:sldId id="339" r:id="rId30"/>
    <p:sldId id="341" r:id="rId31"/>
    <p:sldId id="342" r:id="rId32"/>
    <p:sldId id="343" r:id="rId33"/>
    <p:sldId id="340" r:id="rId34"/>
    <p:sldId id="345" r:id="rId35"/>
    <p:sldId id="344" r:id="rId36"/>
    <p:sldId id="348" r:id="rId37"/>
    <p:sldId id="347" r:id="rId38"/>
    <p:sldId id="346"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sorterViewPr>
    <p:cViewPr>
      <p:scale>
        <a:sx n="150" d="100"/>
        <a:sy n="150" d="100"/>
      </p:scale>
      <p:origin x="0" y="-64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35F050-D740-4E71-AF4F-B8C37FA0E8BC}" type="datetimeFigureOut">
              <a:rPr lang="en-US" smtClean="0"/>
              <a:t>7/25/2024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DCB63B-62ED-431C-A953-D23DA2BA5EA5}" type="slidenum">
              <a:rPr lang="en-US" smtClean="0"/>
              <a:t>‹#›</a:t>
            </a:fld>
            <a:endParaRPr lang="en-US" dirty="0"/>
          </a:p>
        </p:txBody>
      </p:sp>
    </p:spTree>
    <p:extLst>
      <p:ext uri="{BB962C8B-B14F-4D97-AF65-F5344CB8AC3E}">
        <p14:creationId xmlns:p14="http://schemas.microsoft.com/office/powerpoint/2010/main" val="3274939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5E9A1C-6A56-4077-A6A1-63E4E400E324}" type="datetime1">
              <a:rPr lang="en-US" smtClean="0"/>
              <a:t>7/25/2024</a:t>
            </a:fld>
            <a:endParaRPr lang="en-US" dirty="0"/>
          </a:p>
        </p:txBody>
      </p:sp>
      <p:sp>
        <p:nvSpPr>
          <p:cNvPr id="5" name="Footer Placeholder 4"/>
          <p:cNvSpPr>
            <a:spLocks noGrp="1"/>
          </p:cNvSpPr>
          <p:nvPr>
            <p:ph type="ftr" sz="quarter" idx="11"/>
          </p:nvPr>
        </p:nvSpPr>
        <p:spPr/>
        <p:txBody>
          <a:bodyPr/>
          <a:lstStyle/>
          <a:p>
            <a:r>
              <a:rPr lang="en-US" dirty="0"/>
              <a:t>Modify Existing eDisposition.12</a:t>
            </a:r>
          </a:p>
        </p:txBody>
      </p:sp>
      <p:sp>
        <p:nvSpPr>
          <p:cNvPr id="6" name="Slide Number Placeholder 5"/>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1816875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B9EC29-E220-400C-8213-CBEA908E214F}" type="datetime1">
              <a:rPr lang="en-US" smtClean="0"/>
              <a:t>7/25/2024</a:t>
            </a:fld>
            <a:endParaRPr lang="en-US" dirty="0"/>
          </a:p>
        </p:txBody>
      </p:sp>
      <p:sp>
        <p:nvSpPr>
          <p:cNvPr id="5" name="Footer Placeholder 4"/>
          <p:cNvSpPr>
            <a:spLocks noGrp="1"/>
          </p:cNvSpPr>
          <p:nvPr>
            <p:ph type="ftr" sz="quarter" idx="11"/>
          </p:nvPr>
        </p:nvSpPr>
        <p:spPr/>
        <p:txBody>
          <a:bodyPr/>
          <a:lstStyle/>
          <a:p>
            <a:r>
              <a:rPr lang="en-US" dirty="0"/>
              <a:t>Modify Existing eDisposition.12</a:t>
            </a:r>
          </a:p>
        </p:txBody>
      </p:sp>
      <p:sp>
        <p:nvSpPr>
          <p:cNvPr id="6" name="Slide Number Placeholder 5"/>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2960756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D8D35F-8856-4079-8383-755AE97C424E}" type="datetime1">
              <a:rPr lang="en-US" smtClean="0"/>
              <a:t>7/25/2024</a:t>
            </a:fld>
            <a:endParaRPr lang="en-US" dirty="0"/>
          </a:p>
        </p:txBody>
      </p:sp>
      <p:sp>
        <p:nvSpPr>
          <p:cNvPr id="5" name="Footer Placeholder 4"/>
          <p:cNvSpPr>
            <a:spLocks noGrp="1"/>
          </p:cNvSpPr>
          <p:nvPr>
            <p:ph type="ftr" sz="quarter" idx="11"/>
          </p:nvPr>
        </p:nvSpPr>
        <p:spPr/>
        <p:txBody>
          <a:bodyPr/>
          <a:lstStyle/>
          <a:p>
            <a:r>
              <a:rPr lang="en-US" dirty="0"/>
              <a:t>Modify Existing eDisposition.12</a:t>
            </a:r>
          </a:p>
        </p:txBody>
      </p:sp>
      <p:sp>
        <p:nvSpPr>
          <p:cNvPr id="6" name="Slide Number Placeholder 5"/>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1531119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E5CBA8-4F26-4C1D-924E-268F5D57310F}" type="datetime1">
              <a:rPr lang="en-US" smtClean="0"/>
              <a:t>7/25/2024</a:t>
            </a:fld>
            <a:endParaRPr lang="en-US" dirty="0"/>
          </a:p>
        </p:txBody>
      </p:sp>
      <p:sp>
        <p:nvSpPr>
          <p:cNvPr id="5" name="Footer Placeholder 4"/>
          <p:cNvSpPr>
            <a:spLocks noGrp="1"/>
          </p:cNvSpPr>
          <p:nvPr>
            <p:ph type="ftr" sz="quarter" idx="11"/>
          </p:nvPr>
        </p:nvSpPr>
        <p:spPr/>
        <p:txBody>
          <a:bodyPr/>
          <a:lstStyle/>
          <a:p>
            <a:r>
              <a:rPr lang="en-US" dirty="0"/>
              <a:t>Modify Existing eDisposition.12</a:t>
            </a:r>
          </a:p>
        </p:txBody>
      </p:sp>
      <p:sp>
        <p:nvSpPr>
          <p:cNvPr id="6" name="Slide Number Placeholder 5"/>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650882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B4EFF0-7DA4-461B-93B3-05E8678374A9}" type="datetime1">
              <a:rPr lang="en-US" smtClean="0"/>
              <a:t>7/25/2024</a:t>
            </a:fld>
            <a:endParaRPr lang="en-US" dirty="0"/>
          </a:p>
        </p:txBody>
      </p:sp>
      <p:sp>
        <p:nvSpPr>
          <p:cNvPr id="5" name="Footer Placeholder 4"/>
          <p:cNvSpPr>
            <a:spLocks noGrp="1"/>
          </p:cNvSpPr>
          <p:nvPr>
            <p:ph type="ftr" sz="quarter" idx="11"/>
          </p:nvPr>
        </p:nvSpPr>
        <p:spPr/>
        <p:txBody>
          <a:bodyPr/>
          <a:lstStyle/>
          <a:p>
            <a:r>
              <a:rPr lang="en-US" dirty="0"/>
              <a:t>Modify Existing eDisposition.12</a:t>
            </a:r>
          </a:p>
        </p:txBody>
      </p:sp>
      <p:sp>
        <p:nvSpPr>
          <p:cNvPr id="6" name="Slide Number Placeholder 5"/>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784463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C7B571-1AD4-4893-BFF7-BDFD4526F971}" type="datetime1">
              <a:rPr lang="en-US" smtClean="0"/>
              <a:t>7/25/2024</a:t>
            </a:fld>
            <a:endParaRPr lang="en-US" dirty="0"/>
          </a:p>
        </p:txBody>
      </p:sp>
      <p:sp>
        <p:nvSpPr>
          <p:cNvPr id="6" name="Footer Placeholder 5"/>
          <p:cNvSpPr>
            <a:spLocks noGrp="1"/>
          </p:cNvSpPr>
          <p:nvPr>
            <p:ph type="ftr" sz="quarter" idx="11"/>
          </p:nvPr>
        </p:nvSpPr>
        <p:spPr/>
        <p:txBody>
          <a:bodyPr/>
          <a:lstStyle/>
          <a:p>
            <a:r>
              <a:rPr lang="en-US" dirty="0"/>
              <a:t>Modify Existing eDisposition.12</a:t>
            </a:r>
          </a:p>
        </p:txBody>
      </p:sp>
      <p:sp>
        <p:nvSpPr>
          <p:cNvPr id="7" name="Slide Number Placeholder 6"/>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2645510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A5259A-D1E7-4950-A670-D4CB83C06931}" type="datetime1">
              <a:rPr lang="en-US" smtClean="0"/>
              <a:t>7/25/2024</a:t>
            </a:fld>
            <a:endParaRPr lang="en-US" dirty="0"/>
          </a:p>
        </p:txBody>
      </p:sp>
      <p:sp>
        <p:nvSpPr>
          <p:cNvPr id="8" name="Footer Placeholder 7"/>
          <p:cNvSpPr>
            <a:spLocks noGrp="1"/>
          </p:cNvSpPr>
          <p:nvPr>
            <p:ph type="ftr" sz="quarter" idx="11"/>
          </p:nvPr>
        </p:nvSpPr>
        <p:spPr/>
        <p:txBody>
          <a:bodyPr/>
          <a:lstStyle/>
          <a:p>
            <a:r>
              <a:rPr lang="en-US" dirty="0"/>
              <a:t>Modify Existing eDisposition.12</a:t>
            </a:r>
          </a:p>
        </p:txBody>
      </p:sp>
      <p:sp>
        <p:nvSpPr>
          <p:cNvPr id="9" name="Slide Number Placeholder 8"/>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960609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7D88D5A-D13D-40D4-A6C3-7E41B544446C}" type="datetime1">
              <a:rPr lang="en-US" smtClean="0"/>
              <a:t>7/25/2024</a:t>
            </a:fld>
            <a:endParaRPr lang="en-US" dirty="0"/>
          </a:p>
        </p:txBody>
      </p:sp>
      <p:sp>
        <p:nvSpPr>
          <p:cNvPr id="4" name="Footer Placeholder 3"/>
          <p:cNvSpPr>
            <a:spLocks noGrp="1"/>
          </p:cNvSpPr>
          <p:nvPr>
            <p:ph type="ftr" sz="quarter" idx="11"/>
          </p:nvPr>
        </p:nvSpPr>
        <p:spPr/>
        <p:txBody>
          <a:bodyPr/>
          <a:lstStyle/>
          <a:p>
            <a:r>
              <a:rPr lang="en-US" dirty="0"/>
              <a:t>Modify Existing eDisposition.12</a:t>
            </a:r>
          </a:p>
        </p:txBody>
      </p:sp>
      <p:sp>
        <p:nvSpPr>
          <p:cNvPr id="5" name="Slide Number Placeholder 4"/>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1662920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7EA67C-56CB-4C0D-8B91-C6E55FBDB015}" type="datetime1">
              <a:rPr lang="en-US" smtClean="0"/>
              <a:t>7/25/2024</a:t>
            </a:fld>
            <a:endParaRPr lang="en-US" dirty="0"/>
          </a:p>
        </p:txBody>
      </p:sp>
      <p:sp>
        <p:nvSpPr>
          <p:cNvPr id="3" name="Footer Placeholder 2"/>
          <p:cNvSpPr>
            <a:spLocks noGrp="1"/>
          </p:cNvSpPr>
          <p:nvPr>
            <p:ph type="ftr" sz="quarter" idx="11"/>
          </p:nvPr>
        </p:nvSpPr>
        <p:spPr/>
        <p:txBody>
          <a:bodyPr/>
          <a:lstStyle/>
          <a:p>
            <a:r>
              <a:rPr lang="en-US" dirty="0"/>
              <a:t>Modify Existing eDisposition.12</a:t>
            </a:r>
          </a:p>
        </p:txBody>
      </p:sp>
      <p:sp>
        <p:nvSpPr>
          <p:cNvPr id="4" name="Slide Number Placeholder 3"/>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2108626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82CB64-93ED-4676-8FCF-B0CB5F3A0CBF}" type="datetime1">
              <a:rPr lang="en-US" smtClean="0"/>
              <a:t>7/25/2024</a:t>
            </a:fld>
            <a:endParaRPr lang="en-US" dirty="0"/>
          </a:p>
        </p:txBody>
      </p:sp>
      <p:sp>
        <p:nvSpPr>
          <p:cNvPr id="6" name="Footer Placeholder 5"/>
          <p:cNvSpPr>
            <a:spLocks noGrp="1"/>
          </p:cNvSpPr>
          <p:nvPr>
            <p:ph type="ftr" sz="quarter" idx="11"/>
          </p:nvPr>
        </p:nvSpPr>
        <p:spPr/>
        <p:txBody>
          <a:bodyPr/>
          <a:lstStyle/>
          <a:p>
            <a:r>
              <a:rPr lang="en-US" dirty="0"/>
              <a:t>Modify Existing eDisposition.12</a:t>
            </a:r>
          </a:p>
        </p:txBody>
      </p:sp>
      <p:sp>
        <p:nvSpPr>
          <p:cNvPr id="7" name="Slide Number Placeholder 6"/>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181812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4820F1-AC4D-474E-AE1A-0619A6C18318}" type="datetime1">
              <a:rPr lang="en-US" smtClean="0"/>
              <a:t>7/25/2024</a:t>
            </a:fld>
            <a:endParaRPr lang="en-US" dirty="0"/>
          </a:p>
        </p:txBody>
      </p:sp>
      <p:sp>
        <p:nvSpPr>
          <p:cNvPr id="6" name="Footer Placeholder 5"/>
          <p:cNvSpPr>
            <a:spLocks noGrp="1"/>
          </p:cNvSpPr>
          <p:nvPr>
            <p:ph type="ftr" sz="quarter" idx="11"/>
          </p:nvPr>
        </p:nvSpPr>
        <p:spPr/>
        <p:txBody>
          <a:bodyPr/>
          <a:lstStyle/>
          <a:p>
            <a:r>
              <a:rPr lang="en-US" dirty="0"/>
              <a:t>Modify Existing eDisposition.12</a:t>
            </a:r>
          </a:p>
        </p:txBody>
      </p:sp>
      <p:sp>
        <p:nvSpPr>
          <p:cNvPr id="7" name="Slide Number Placeholder 6"/>
          <p:cNvSpPr>
            <a:spLocks noGrp="1"/>
          </p:cNvSpPr>
          <p:nvPr>
            <p:ph type="sldNum" sz="quarter" idx="12"/>
          </p:nvPr>
        </p:nvSpPr>
        <p:spPr/>
        <p:txBody>
          <a:bodyPr/>
          <a:lstStyle/>
          <a:p>
            <a:fld id="{FB6C2022-6D04-4B1A-993F-29AF65AFFD25}" type="slidenum">
              <a:rPr lang="en-US" smtClean="0"/>
              <a:t>‹#›</a:t>
            </a:fld>
            <a:endParaRPr lang="en-US" dirty="0"/>
          </a:p>
        </p:txBody>
      </p:sp>
    </p:spTree>
    <p:extLst>
      <p:ext uri="{BB962C8B-B14F-4D97-AF65-F5344CB8AC3E}">
        <p14:creationId xmlns:p14="http://schemas.microsoft.com/office/powerpoint/2010/main" val="1072610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300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90AE0A-0BA9-458B-BCF6-71CD16E3A3F9}" type="datetime1">
              <a:rPr lang="en-US" smtClean="0"/>
              <a:t>7/25/2024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Modify Existing eDisposition.12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C2022-6D04-4B1A-993F-29AF65AFFD25}" type="slidenum">
              <a:rPr lang="en-US" smtClean="0"/>
              <a:t>‹#›</a:t>
            </a:fld>
            <a:endParaRPr lang="en-US" dirty="0"/>
          </a:p>
        </p:txBody>
      </p:sp>
      <p:pic>
        <p:nvPicPr>
          <p:cNvPr id="1026" name="Picture 2" descr="new Nemsis-logoTaglineTransparent"/>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6200" y="76201"/>
            <a:ext cx="17526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4142" y="6477000"/>
            <a:ext cx="1495425" cy="308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77990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nemsis.org/media/nemsis_v3/release-3.5.0/DataDictionary/ChangeLog.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nemsis.org/" TargetMode="External"/><Relationship Id="rId2" Type="http://schemas.openxmlformats.org/officeDocument/2006/relationships/hyperlink" Target="mailto:douglas.taylor@ky.gov"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3048000"/>
          </a:xfrm>
        </p:spPr>
        <p:txBody>
          <a:bodyPr>
            <a:noAutofit/>
          </a:bodyPr>
          <a:lstStyle/>
          <a:p>
            <a:r>
              <a:rPr lang="en-US" b="1" dirty="0">
                <a:solidFill>
                  <a:srgbClr val="C00000"/>
                </a:solidFill>
                <a:effectLst>
                  <a:outerShdw blurRad="38100" dist="38100" dir="2700000" algn="tl">
                    <a:srgbClr val="000000">
                      <a:alpha val="43137"/>
                    </a:srgbClr>
                  </a:outerShdw>
                </a:effectLst>
                <a:latin typeface="+mn-lt"/>
                <a:ea typeface="+mn-ea"/>
                <a:cs typeface="+mn-cs"/>
              </a:rPr>
              <a:t>NEMSIS v3.5</a:t>
            </a:r>
            <a:br>
              <a:rPr lang="en-US" sz="4000" b="1" dirty="0"/>
            </a:br>
            <a:r>
              <a:rPr lang="en-US" sz="4000" b="1" dirty="0"/>
              <a:t>The Important Changes:</a:t>
            </a:r>
            <a:br>
              <a:rPr lang="en-US" sz="4000" b="1" dirty="0"/>
            </a:br>
            <a:r>
              <a:rPr lang="en-US" sz="4000" b="1" dirty="0"/>
              <a:t>Describing the Whole EMS Event</a:t>
            </a:r>
          </a:p>
        </p:txBody>
      </p:sp>
      <p:sp>
        <p:nvSpPr>
          <p:cNvPr id="3" name="Subtitle 2"/>
          <p:cNvSpPr>
            <a:spLocks noGrp="1"/>
          </p:cNvSpPr>
          <p:nvPr>
            <p:ph type="subTitle" idx="1"/>
          </p:nvPr>
        </p:nvSpPr>
        <p:spPr>
          <a:xfrm>
            <a:off x="457200" y="4038600"/>
            <a:ext cx="8229600" cy="1219200"/>
          </a:xfrm>
        </p:spPr>
        <p:txBody>
          <a:bodyPr>
            <a:normAutofit/>
          </a:bodyPr>
          <a:lstStyle/>
          <a:p>
            <a:r>
              <a:rPr lang="en-US" sz="4000" b="1" dirty="0">
                <a:solidFill>
                  <a:srgbClr val="C00000"/>
                </a:solidFill>
                <a:effectLst>
                  <a:outerShdw blurRad="38100" dist="38100" dir="2700000" algn="tl">
                    <a:srgbClr val="000000">
                      <a:alpha val="43137"/>
                    </a:srgbClr>
                  </a:outerShdw>
                </a:effectLst>
              </a:rPr>
              <a:t>It isn’t only about eDisposition.12…</a:t>
            </a:r>
          </a:p>
        </p:txBody>
      </p:sp>
      <p:sp>
        <p:nvSpPr>
          <p:cNvPr id="5" name="TextBox 4"/>
          <p:cNvSpPr txBox="1"/>
          <p:nvPr/>
        </p:nvSpPr>
        <p:spPr>
          <a:xfrm>
            <a:off x="8404932" y="6360112"/>
            <a:ext cx="304800" cy="338554"/>
          </a:xfrm>
          <a:prstGeom prst="rect">
            <a:avLst/>
          </a:prstGeom>
          <a:noFill/>
        </p:spPr>
        <p:txBody>
          <a:bodyPr wrap="square" rtlCol="0">
            <a:spAutoFit/>
          </a:bodyPr>
          <a:lstStyle/>
          <a:p>
            <a:fld id="{28896910-364B-4CD0-9955-8F014F72C558}" type="slidenum">
              <a:rPr lang="en-US" sz="1600" smtClean="0"/>
              <a:t>1</a:t>
            </a:fld>
            <a:endParaRPr lang="en-US" sz="1600" dirty="0"/>
          </a:p>
        </p:txBody>
      </p:sp>
      <p:pic>
        <p:nvPicPr>
          <p:cNvPr id="8" name="Picture 7" descr="A picture containing text, room, gambling house, scene&#10;&#10;Description automatically generated">
            <a:extLst>
              <a:ext uri="{FF2B5EF4-FFF2-40B4-BE49-F238E27FC236}">
                <a16:creationId xmlns:a16="http://schemas.microsoft.com/office/drawing/2014/main" id="{8D66BE7F-434F-CCE9-A607-9F0D44B920A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3194469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10</a:t>
            </a:fld>
            <a:endParaRPr lang="en-US" sz="1600" dirty="0">
              <a:solidFill>
                <a:schemeClr val="tx1"/>
              </a:solidFill>
            </a:endParaRPr>
          </a:p>
        </p:txBody>
      </p:sp>
      <p:sp>
        <p:nvSpPr>
          <p:cNvPr id="2" name="Rectangle 1"/>
          <p:cNvSpPr/>
          <p:nvPr/>
        </p:nvSpPr>
        <p:spPr>
          <a:xfrm>
            <a:off x="304800" y="733843"/>
            <a:ext cx="8606267" cy="846385"/>
          </a:xfrm>
          <a:prstGeom prst="rect">
            <a:avLst/>
          </a:prstGeom>
        </p:spPr>
        <p:txBody>
          <a:bodyPr wrap="none">
            <a:spAutoFit/>
          </a:bodyPr>
          <a:lstStyle/>
          <a:p>
            <a:pPr algn="ctr">
              <a:spcBef>
                <a:spcPct val="0"/>
              </a:spcBef>
            </a:pPr>
            <a:r>
              <a:rPr lang="en-US" sz="2800" b="1" dirty="0">
                <a:solidFill>
                  <a:srgbClr val="C00000"/>
                </a:solidFill>
                <a:effectLst>
                  <a:outerShdw blurRad="38100" dist="38100" dir="2700000" algn="tl">
                    <a:srgbClr val="000000">
                      <a:alpha val="43137"/>
                    </a:srgbClr>
                  </a:outerShdw>
                </a:effectLst>
                <a:latin typeface="+mj-lt"/>
                <a:ea typeface="+mj-ea"/>
                <a:cs typeface="+mj-cs"/>
              </a:rPr>
              <a:t>Did the unit get on scene and was there patient contact?</a:t>
            </a:r>
          </a:p>
          <a:p>
            <a:pPr algn="ctr">
              <a:spcBef>
                <a:spcPct val="0"/>
              </a:spcBef>
            </a:pPr>
            <a:r>
              <a:rPr lang="en-US" sz="1600" b="1" dirty="0">
                <a:effectLst>
                  <a:outerShdw blurRad="38100" dist="38100" dir="2700000" algn="tl">
                    <a:srgbClr val="000000">
                      <a:alpha val="43137"/>
                    </a:srgbClr>
                  </a:outerShdw>
                </a:effectLst>
              </a:rPr>
              <a:t>This is a key filter point looking at data</a:t>
            </a:r>
          </a:p>
        </p:txBody>
      </p:sp>
      <p:graphicFrame>
        <p:nvGraphicFramePr>
          <p:cNvPr id="3" name="Table 2"/>
          <p:cNvGraphicFramePr>
            <a:graphicFrameLocks noGrp="1"/>
          </p:cNvGraphicFramePr>
          <p:nvPr>
            <p:extLst>
              <p:ext uri="{D42A27DB-BD31-4B8C-83A1-F6EECF244321}">
                <p14:modId xmlns:p14="http://schemas.microsoft.com/office/powerpoint/2010/main" val="2968064820"/>
              </p:ext>
            </p:extLst>
          </p:nvPr>
        </p:nvGraphicFramePr>
        <p:xfrm>
          <a:off x="914400" y="1499971"/>
          <a:ext cx="7201751" cy="4824629"/>
        </p:xfrm>
        <a:graphic>
          <a:graphicData uri="http://schemas.openxmlformats.org/drawingml/2006/table">
            <a:tbl>
              <a:tblPr/>
              <a:tblGrid>
                <a:gridCol w="3086952">
                  <a:extLst>
                    <a:ext uri="{9D8B030D-6E8A-4147-A177-3AD203B41FA5}">
                      <a16:colId xmlns:a16="http://schemas.microsoft.com/office/drawing/2014/main" val="4105783536"/>
                    </a:ext>
                  </a:extLst>
                </a:gridCol>
                <a:gridCol w="4114799">
                  <a:extLst>
                    <a:ext uri="{9D8B030D-6E8A-4147-A177-3AD203B41FA5}">
                      <a16:colId xmlns:a16="http://schemas.microsoft.com/office/drawing/2014/main" val="155991746"/>
                    </a:ext>
                  </a:extLst>
                </a:gridCol>
              </a:tblGrid>
              <a:tr h="228557">
                <a:tc gridSpan="2">
                  <a:txBody>
                    <a:bodyPr/>
                    <a:lstStyle/>
                    <a:p>
                      <a:pPr algn="ctr" fontAlgn="b"/>
                      <a:r>
                        <a:rPr lang="en-US" sz="1200" b="1" i="0" u="none" strike="noStrike" dirty="0">
                          <a:solidFill>
                            <a:srgbClr val="FFFFFF"/>
                          </a:solidFill>
                          <a:effectLst/>
                          <a:latin typeface="Calibri" panose="020F0502020204030204" pitchFamily="34" charset="0"/>
                        </a:rPr>
                        <a:t>eDisposition.27 - Unit Disposition </a:t>
                      </a:r>
                    </a:p>
                  </a:txBody>
                  <a:tcPr marL="6531"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2197490863"/>
                  </a:ext>
                </a:extLst>
              </a:tr>
              <a:tr h="290890">
                <a:tc>
                  <a:txBody>
                    <a:bodyPr/>
                    <a:lstStyle/>
                    <a:p>
                      <a:pPr algn="ctr" fontAlgn="ctr"/>
                      <a:r>
                        <a:rPr lang="en-US" sz="1000" b="1" i="0" u="none" strike="noStrike" dirty="0">
                          <a:solidFill>
                            <a:srgbClr val="000000"/>
                          </a:solidFill>
                          <a:effectLst/>
                          <a:latin typeface="Calibri" panose="020F0502020204030204" pitchFamily="34" charset="0"/>
                        </a:rPr>
                        <a:t>NEW v3.5 Value Options</a:t>
                      </a:r>
                    </a:p>
                  </a:txBody>
                  <a:tcPr marL="6531"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Calibri" panose="020F0502020204030204" pitchFamily="34" charset="0"/>
                        </a:rPr>
                        <a:t>Previous v3.4 Value Options</a:t>
                      </a:r>
                    </a:p>
                  </a:txBody>
                  <a:tcPr marL="6531"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595090278"/>
                  </a:ext>
                </a:extLst>
              </a:tr>
              <a:tr h="187001">
                <a:tc rowSpan="16">
                  <a:txBody>
                    <a:bodyPr/>
                    <a:lstStyle/>
                    <a:p>
                      <a:pPr algn="ctr" fontAlgn="ctr"/>
                      <a:r>
                        <a:rPr lang="en-US" sz="1000" b="0" i="0" u="none" strike="noStrike">
                          <a:solidFill>
                            <a:srgbClr val="000000"/>
                          </a:solidFill>
                          <a:effectLst/>
                          <a:latin typeface="Calibri" panose="020F0502020204030204" pitchFamily="34" charset="0"/>
                        </a:rPr>
                        <a:t>Patient Contact Made</a:t>
                      </a:r>
                    </a:p>
                  </a:txBody>
                  <a:tcPr marL="6531"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dirty="0">
                          <a:solidFill>
                            <a:srgbClr val="000000"/>
                          </a:solidFill>
                          <a:effectLst/>
                          <a:latin typeface="Calibri" panose="020F0502020204030204" pitchFamily="34" charset="0"/>
                        </a:rPr>
                        <a:t>Assist, Agency</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23494775"/>
                  </a:ext>
                </a:extLst>
              </a:tr>
              <a:tr h="200853">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Assist, Public</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77888727"/>
                  </a:ext>
                </a:extLst>
              </a:tr>
              <a:tr h="180075">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Assist, Unit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8732637"/>
                  </a:ext>
                </a:extLst>
              </a:tr>
              <a:tr h="228557">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Dead at Scene-No Resuscitation Attempted (With Transport)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83769576"/>
                  </a:ext>
                </a:extLst>
              </a:tr>
              <a:tr h="209618">
                <a:tc vMerge="1">
                  <a:txBody>
                    <a:bodyPr/>
                    <a:lstStyle/>
                    <a:p>
                      <a:endParaRPr lang="en-US"/>
                    </a:p>
                  </a:txBody>
                  <a:tcPr/>
                </a:tc>
                <a:tc>
                  <a:txBody>
                    <a:bodyPr/>
                    <a:lstStyle/>
                    <a:p>
                      <a:pPr algn="l" fontAlgn="b"/>
                      <a:r>
                        <a:rPr lang="en-US" sz="1000" b="0" i="0" u="none" strike="noStrike" dirty="0">
                          <a:solidFill>
                            <a:srgbClr val="000000"/>
                          </a:solidFill>
                          <a:effectLst/>
                          <a:latin typeface="Calibri" panose="020F0502020204030204" pitchFamily="34" charset="0"/>
                        </a:rPr>
                        <a:t>Patient Dead at Scene-No Resuscitation Attempted (Without Transport)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5089673"/>
                  </a:ext>
                </a:extLst>
              </a:tr>
              <a:tr h="180075">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Dead at Scene-Resuscitation Attempted (With Transport)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31570732"/>
                  </a:ext>
                </a:extLst>
              </a:tr>
              <a:tr h="180075">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Dead at Scene-Resuscitation Attempted (Without Transport)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2975636"/>
                  </a:ext>
                </a:extLst>
              </a:tr>
              <a:tr h="168543">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Evaluated, No Treatment/Transport Required</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17273533"/>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Refused Evaluation/Care (With Transport)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40376080"/>
                  </a:ext>
                </a:extLst>
              </a:tr>
              <a:tr h="180075">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Refused Evaluation/Care (Without Transport)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3912184"/>
                  </a:ext>
                </a:extLst>
              </a:tr>
              <a:tr h="173149">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Treated, Released (AMA)</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66504246"/>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Treated, Released (per protocol)</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2760184"/>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Treated, Transferred Care to Another EMS Unit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81856739"/>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Treated, Transported by this EMS Unit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3466382"/>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Treated, Transported by Law Enforcement</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23544877"/>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Patient Treated, Transported by Private Vehicle</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69166703"/>
                  </a:ext>
                </a:extLst>
              </a:tr>
              <a:tr h="187001">
                <a:tc>
                  <a:txBody>
                    <a:bodyPr/>
                    <a:lstStyle/>
                    <a:p>
                      <a:pPr algn="ctr" fontAlgn="ctr"/>
                      <a:r>
                        <a:rPr lang="en-US" sz="1000" b="0" i="0" u="none" strike="noStrike" dirty="0">
                          <a:solidFill>
                            <a:srgbClr val="000000"/>
                          </a:solidFill>
                          <a:effectLst/>
                          <a:latin typeface="Calibri" panose="020F0502020204030204" pitchFamily="34" charset="0"/>
                        </a:rPr>
                        <a:t>Cancelled Prior to Arrival at Scene</a:t>
                      </a:r>
                    </a:p>
                  </a:txBody>
                  <a:tcPr marL="58779"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Canceled (Prior to Arrival At Scene)</a:t>
                      </a:r>
                    </a:p>
                  </a:txBody>
                  <a:tcPr marL="58779"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52282873"/>
                  </a:ext>
                </a:extLst>
              </a:tr>
              <a:tr h="187001">
                <a:tc>
                  <a:txBody>
                    <a:bodyPr/>
                    <a:lstStyle/>
                    <a:p>
                      <a:pPr algn="ctr" fontAlgn="ctr"/>
                      <a:r>
                        <a:rPr lang="en-US" sz="1000" b="0" i="0" u="none" strike="noStrike" dirty="0">
                          <a:solidFill>
                            <a:srgbClr val="000000"/>
                          </a:solidFill>
                          <a:effectLst/>
                          <a:latin typeface="Calibri" panose="020F0502020204030204" pitchFamily="34" charset="0"/>
                        </a:rPr>
                        <a:t>Cancelled on Scene</a:t>
                      </a:r>
                    </a:p>
                  </a:txBody>
                  <a:tcPr marL="58779"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lvl="0" algn="l" fontAlgn="ctr"/>
                      <a:r>
                        <a:rPr lang="en-US" sz="1000" b="0" i="0" u="none" strike="noStrike" dirty="0">
                          <a:solidFill>
                            <a:srgbClr val="000000"/>
                          </a:solidFill>
                          <a:effectLst/>
                          <a:latin typeface="Calibri" panose="020F0502020204030204" pitchFamily="34" charset="0"/>
                        </a:rPr>
                        <a:t>  Canceled on Scene (No Patient Contact)</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  Canceled on Scene (No Patient Found)</a:t>
                      </a:r>
                    </a:p>
                  </a:txBody>
                  <a:tcPr marL="6531"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4355285"/>
                  </a:ext>
                </a:extLst>
              </a:tr>
              <a:tr h="180075">
                <a:tc>
                  <a:txBody>
                    <a:bodyPr/>
                    <a:lstStyle/>
                    <a:p>
                      <a:pPr algn="ctr" fontAlgn="ctr"/>
                      <a:r>
                        <a:rPr lang="en-US" sz="1000" b="0" i="0" u="none" strike="noStrike" dirty="0">
                          <a:solidFill>
                            <a:srgbClr val="000000"/>
                          </a:solidFill>
                          <a:effectLst/>
                          <a:latin typeface="Calibri" panose="020F0502020204030204" pitchFamily="34" charset="0"/>
                        </a:rPr>
                        <a:t>No Patient Contact</a:t>
                      </a:r>
                    </a:p>
                  </a:txBody>
                  <a:tcPr marL="58779"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2074475750"/>
                  </a:ext>
                </a:extLst>
              </a:tr>
              <a:tr h="180075">
                <a:tc>
                  <a:txBody>
                    <a:bodyPr/>
                    <a:lstStyle/>
                    <a:p>
                      <a:pPr algn="ctr" fontAlgn="ctr"/>
                      <a:r>
                        <a:rPr lang="en-US" sz="1000" b="0" i="0" u="none" strike="noStrike" dirty="0">
                          <a:solidFill>
                            <a:srgbClr val="000000"/>
                          </a:solidFill>
                          <a:effectLst/>
                          <a:latin typeface="Calibri" panose="020F0502020204030204" pitchFamily="34" charset="0"/>
                        </a:rPr>
                        <a:t>No Patient Found</a:t>
                      </a:r>
                    </a:p>
                  </a:txBody>
                  <a:tcPr marL="58779"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2120417709"/>
                  </a:ext>
                </a:extLst>
              </a:tr>
              <a:tr h="187001">
                <a:tc rowSpan="3">
                  <a:txBody>
                    <a:bodyPr/>
                    <a:lstStyle/>
                    <a:p>
                      <a:pPr algn="ctr" fontAlgn="ctr"/>
                      <a:r>
                        <a:rPr lang="en-US" sz="1000" b="0" i="0" u="none" strike="noStrike">
                          <a:solidFill>
                            <a:srgbClr val="000000"/>
                          </a:solidFill>
                          <a:effectLst/>
                          <a:latin typeface="Calibri" panose="020F0502020204030204" pitchFamily="34" charset="0"/>
                        </a:rPr>
                        <a:t>Non-Patient Incident (Not Otherwise Listed)</a:t>
                      </a:r>
                    </a:p>
                  </a:txBody>
                  <a:tcPr marL="6531" marR="6531" marT="653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a:solidFill>
                            <a:srgbClr val="000000"/>
                          </a:solidFill>
                          <a:effectLst/>
                          <a:latin typeface="Calibri" panose="020F0502020204030204" pitchFamily="34" charset="0"/>
                        </a:rPr>
                        <a:t>Standby-No Services or Support Provided</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59682257"/>
                  </a:ext>
                </a:extLst>
              </a:tr>
              <a:tr h="187001">
                <a:tc vMerge="1">
                  <a:txBody>
                    <a:bodyPr/>
                    <a:lstStyle/>
                    <a:p>
                      <a:endParaRPr lang="en-US"/>
                    </a:p>
                  </a:txBody>
                  <a:tcPr/>
                </a:tc>
                <a:tc>
                  <a:txBody>
                    <a:bodyPr/>
                    <a:lstStyle/>
                    <a:p>
                      <a:pPr algn="l" fontAlgn="b"/>
                      <a:r>
                        <a:rPr lang="en-US" sz="1000" b="0" i="0" u="none" strike="noStrike">
                          <a:solidFill>
                            <a:srgbClr val="000000"/>
                          </a:solidFill>
                          <a:effectLst/>
                          <a:latin typeface="Calibri" panose="020F0502020204030204" pitchFamily="34" charset="0"/>
                        </a:rPr>
                        <a:t>Standby-Public Safety, Fire, or EMS Operational Support Provided</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25393743"/>
                  </a:ext>
                </a:extLst>
              </a:tr>
              <a:tr h="187001">
                <a:tc vMerge="1">
                  <a:txBody>
                    <a:bodyPr/>
                    <a:lstStyle/>
                    <a:p>
                      <a:endParaRPr lang="en-US"/>
                    </a:p>
                  </a:txBody>
                  <a:tcPr/>
                </a:tc>
                <a:tc>
                  <a:txBody>
                    <a:bodyPr/>
                    <a:lstStyle/>
                    <a:p>
                      <a:pPr algn="l" fontAlgn="b"/>
                      <a:r>
                        <a:rPr lang="en-US" sz="1000" b="0" i="0" u="none" strike="noStrike" dirty="0">
                          <a:solidFill>
                            <a:srgbClr val="000000"/>
                          </a:solidFill>
                          <a:effectLst/>
                          <a:latin typeface="Calibri" panose="020F0502020204030204" pitchFamily="34" charset="0"/>
                        </a:rPr>
                        <a:t>Transport Non-Patient, Organs, etc.</a:t>
                      </a:r>
                    </a:p>
                  </a:txBody>
                  <a:tcPr marL="58779" marR="6531" marT="6531"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7543296"/>
                  </a:ext>
                </a:extLst>
              </a:tr>
            </a:tbl>
          </a:graphicData>
        </a:graphic>
      </p:graphicFrame>
      <p:sp>
        <p:nvSpPr>
          <p:cNvPr id="4" name="Rectangle 3"/>
          <p:cNvSpPr/>
          <p:nvPr/>
        </p:nvSpPr>
        <p:spPr>
          <a:xfrm>
            <a:off x="1676400" y="6428601"/>
            <a:ext cx="6858000" cy="276999"/>
          </a:xfrm>
          <a:prstGeom prst="rect">
            <a:avLst/>
          </a:prstGeom>
        </p:spPr>
        <p:txBody>
          <a:bodyPr wrap="square">
            <a:spAutoFit/>
          </a:bodyPr>
          <a:lstStyle/>
          <a:p>
            <a:r>
              <a:rPr lang="en-US" sz="1200" b="1" dirty="0">
                <a:latin typeface="+mj-lt"/>
                <a:ea typeface="+mj-ea"/>
                <a:cs typeface="+mj-cs"/>
              </a:rPr>
              <a:t>The patient disposition for an EMS event identifying whether patient contact was made.</a:t>
            </a:r>
          </a:p>
        </p:txBody>
      </p:sp>
      <p:pic>
        <p:nvPicPr>
          <p:cNvPr id="6" name="Picture 5" descr="A picture containing text, room, gambling house, scene&#10;&#10;Description automatically generated">
            <a:extLst>
              <a:ext uri="{FF2B5EF4-FFF2-40B4-BE49-F238E27FC236}">
                <a16:creationId xmlns:a16="http://schemas.microsoft.com/office/drawing/2014/main" id="{F2D20706-E19D-8F21-007D-E283D34530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2026940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11</a:t>
            </a:fld>
            <a:endParaRPr lang="en-US" sz="1600" dirty="0">
              <a:solidFill>
                <a:schemeClr val="tx1"/>
              </a:solidFill>
            </a:endParaRPr>
          </a:p>
        </p:txBody>
      </p:sp>
      <p:sp>
        <p:nvSpPr>
          <p:cNvPr id="8" name="Rectangle 7"/>
          <p:cNvSpPr/>
          <p:nvPr/>
        </p:nvSpPr>
        <p:spPr>
          <a:xfrm>
            <a:off x="228600" y="848380"/>
            <a:ext cx="8546948" cy="523220"/>
          </a:xfrm>
          <a:prstGeom prst="rect">
            <a:avLst/>
          </a:prstGeom>
        </p:spPr>
        <p:txBody>
          <a:bodyPr wrap="square">
            <a:spAutoFit/>
          </a:bodyPr>
          <a:lstStyle/>
          <a:p>
            <a:pPr lvl="0" algn="ctr">
              <a:spcBef>
                <a:spcPct val="0"/>
              </a:spcBef>
              <a:spcAft>
                <a:spcPts val="450"/>
              </a:spcAft>
            </a:pPr>
            <a:r>
              <a:rPr lang="en-US" sz="2800" b="1" dirty="0">
                <a:solidFill>
                  <a:srgbClr val="C00000"/>
                </a:solidFill>
                <a:effectLst>
                  <a:outerShdw blurRad="38100" dist="38100" dir="2700000" algn="tl">
                    <a:srgbClr val="000000">
                      <a:alpha val="43137"/>
                    </a:srgbClr>
                  </a:outerShdw>
                </a:effectLst>
                <a:latin typeface="+mj-lt"/>
                <a:ea typeface="+mj-ea"/>
                <a:cs typeface="+mj-cs"/>
              </a:rPr>
              <a:t>If there was a patient, were they evaluated and treated?</a:t>
            </a:r>
          </a:p>
        </p:txBody>
      </p:sp>
      <p:graphicFrame>
        <p:nvGraphicFramePr>
          <p:cNvPr id="11" name="Table 10"/>
          <p:cNvGraphicFramePr>
            <a:graphicFrameLocks noGrp="1"/>
          </p:cNvGraphicFramePr>
          <p:nvPr>
            <p:extLst>
              <p:ext uri="{D42A27DB-BD31-4B8C-83A1-F6EECF244321}">
                <p14:modId xmlns:p14="http://schemas.microsoft.com/office/powerpoint/2010/main" val="2267243299"/>
              </p:ext>
            </p:extLst>
          </p:nvPr>
        </p:nvGraphicFramePr>
        <p:xfrm>
          <a:off x="647700" y="1415419"/>
          <a:ext cx="7772400" cy="4639893"/>
        </p:xfrm>
        <a:graphic>
          <a:graphicData uri="http://schemas.openxmlformats.org/drawingml/2006/table">
            <a:tbl>
              <a:tblPr/>
              <a:tblGrid>
                <a:gridCol w="3467811">
                  <a:extLst>
                    <a:ext uri="{9D8B030D-6E8A-4147-A177-3AD203B41FA5}">
                      <a16:colId xmlns:a16="http://schemas.microsoft.com/office/drawing/2014/main" val="886256732"/>
                    </a:ext>
                  </a:extLst>
                </a:gridCol>
                <a:gridCol w="4304589">
                  <a:extLst>
                    <a:ext uri="{9D8B030D-6E8A-4147-A177-3AD203B41FA5}">
                      <a16:colId xmlns:a16="http://schemas.microsoft.com/office/drawing/2014/main" val="449121313"/>
                    </a:ext>
                  </a:extLst>
                </a:gridCol>
              </a:tblGrid>
              <a:tr h="220661">
                <a:tc gridSpan="2">
                  <a:txBody>
                    <a:bodyPr/>
                    <a:lstStyle/>
                    <a:p>
                      <a:pPr algn="ctr" fontAlgn="b"/>
                      <a:r>
                        <a:rPr lang="en-US" sz="1200" b="1" i="0" u="none" strike="noStrike">
                          <a:solidFill>
                            <a:srgbClr val="FFFFFF"/>
                          </a:solidFill>
                          <a:effectLst/>
                          <a:latin typeface="Calibri" panose="020F0502020204030204" pitchFamily="34" charset="0"/>
                        </a:rPr>
                        <a:t>eDisposition.28 - Patient Evaluation/Care </a:t>
                      </a:r>
                    </a:p>
                  </a:txBody>
                  <a:tcPr marL="6508"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2262940919"/>
                  </a:ext>
                </a:extLst>
              </a:tr>
              <a:tr h="185071">
                <a:tc>
                  <a:txBody>
                    <a:bodyPr/>
                    <a:lstStyle/>
                    <a:p>
                      <a:pPr algn="ctr" fontAlgn="ctr"/>
                      <a:r>
                        <a:rPr lang="en-US" sz="1100" b="1" i="0" u="none" strike="noStrike" dirty="0">
                          <a:solidFill>
                            <a:srgbClr val="000000"/>
                          </a:solidFill>
                          <a:effectLst/>
                          <a:latin typeface="Calibri" panose="020F0502020204030204" pitchFamily="34" charset="0"/>
                        </a:rPr>
                        <a:t>NEW v3.5 Value Options</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dirty="0">
                          <a:solidFill>
                            <a:srgbClr val="000000"/>
                          </a:solidFill>
                          <a:effectLst/>
                          <a:latin typeface="Calibri" panose="020F0502020204030204" pitchFamily="34" charset="0"/>
                        </a:rPr>
                        <a:t>Replaces Previous v3.4 Value Options</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58742280"/>
                  </a:ext>
                </a:extLst>
              </a:tr>
              <a:tr h="223291">
                <a:tc rowSpan="5">
                  <a:txBody>
                    <a:bodyPr/>
                    <a:lstStyle/>
                    <a:p>
                      <a:pPr algn="ctr" fontAlgn="ctr"/>
                      <a:r>
                        <a:rPr lang="en-US" sz="1100" b="0" i="0" u="none" strike="noStrike">
                          <a:solidFill>
                            <a:srgbClr val="000000"/>
                          </a:solidFill>
                          <a:effectLst/>
                          <a:latin typeface="Calibri" panose="020F0502020204030204" pitchFamily="34" charset="0"/>
                        </a:rPr>
                        <a:t>Patient Evaluated and Care Provided</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Dead at Scene-Resuscitation Attempted (With Transport)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9414676"/>
                  </a:ext>
                </a:extLst>
              </a:tr>
              <a:tr h="168199">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Patient Dead at Scene-Resuscitation Attempted (Without Transport)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60578001"/>
                  </a:ext>
                </a:extLst>
              </a:tr>
              <a:tr h="177953">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Patient Treated, Released (per protocol)</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84311442"/>
                  </a:ext>
                </a:extLst>
              </a:tr>
              <a:tr h="177953">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Patient Treated, Transferred Care to Another EMS Unit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7459980"/>
                  </a:ext>
                </a:extLst>
              </a:tr>
              <a:tr h="185071">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Patient Treated, Transported by this EMS Unit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33496978"/>
                  </a:ext>
                </a:extLst>
              </a:tr>
              <a:tr h="185071">
                <a:tc rowSpan="3">
                  <a:txBody>
                    <a:bodyPr/>
                    <a:lstStyle/>
                    <a:p>
                      <a:pPr algn="ctr" fontAlgn="ctr"/>
                      <a:r>
                        <a:rPr lang="en-US" sz="1100" b="0" i="0" u="none" strike="noStrike">
                          <a:solidFill>
                            <a:srgbClr val="000000"/>
                          </a:solidFill>
                          <a:effectLst/>
                          <a:latin typeface="Calibri" panose="020F0502020204030204" pitchFamily="34" charset="0"/>
                        </a:rPr>
                        <a:t>Patient Support Services Provided</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Assist, Agency</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00843454"/>
                  </a:ext>
                </a:extLst>
              </a:tr>
              <a:tr h="177953">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Assist, Public</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31471833"/>
                  </a:ext>
                </a:extLst>
              </a:tr>
              <a:tr h="185071">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Assist, Unit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6550404"/>
                  </a:ext>
                </a:extLst>
              </a:tr>
              <a:tr h="185071">
                <a:tc rowSpan="4">
                  <a:txBody>
                    <a:bodyPr/>
                    <a:lstStyle/>
                    <a:p>
                      <a:pPr algn="ctr" fontAlgn="ctr"/>
                      <a:r>
                        <a:rPr lang="en-US" sz="1100" b="0" i="0" u="none" strike="noStrike" dirty="0">
                          <a:solidFill>
                            <a:srgbClr val="000000"/>
                          </a:solidFill>
                          <a:effectLst/>
                          <a:latin typeface="Calibri" panose="020F0502020204030204" pitchFamily="34" charset="0"/>
                        </a:rPr>
                        <a:t>Patient Evaluated, No Care Required</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Assist, Public</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9681553"/>
                  </a:ext>
                </a:extLst>
              </a:tr>
              <a:tr h="229987">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Scene-No Resuscitation Attempted (With Transport)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62135199"/>
                  </a:ext>
                </a:extLst>
              </a:tr>
              <a:tr h="228600">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Scene-No Resuscitation Attempted (Without Transport)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19247511"/>
                  </a:ext>
                </a:extLst>
              </a:tr>
              <a:tr h="1921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Evaluated, No Treatment/Transport Required</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26156809"/>
                  </a:ext>
                </a:extLst>
              </a:tr>
              <a:tr h="192189">
                <a:tc>
                  <a:txBody>
                    <a:bodyPr/>
                    <a:lstStyle/>
                    <a:p>
                      <a:pPr algn="ctr" fontAlgn="ctr"/>
                      <a:r>
                        <a:rPr lang="en-US" sz="1100" b="0" i="0" u="none" strike="noStrike" dirty="0">
                          <a:solidFill>
                            <a:srgbClr val="000000"/>
                          </a:solidFill>
                          <a:effectLst/>
                          <a:latin typeface="Calibri" panose="020F0502020204030204" pitchFamily="34" charset="0"/>
                        </a:rPr>
                        <a:t>Patient Refused Evaluation / Care</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Refused Evaluation/Care (With Transport)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59583281"/>
                  </a:ext>
                </a:extLst>
              </a:tr>
              <a:tr h="192189">
                <a:tc rowSpan="3">
                  <a:txBody>
                    <a:bodyPr/>
                    <a:lstStyle/>
                    <a:p>
                      <a:pPr algn="ctr" fontAlgn="ctr"/>
                      <a:r>
                        <a:rPr lang="en-US" sz="1100" b="0" i="0" u="none" strike="noStrike">
                          <a:solidFill>
                            <a:srgbClr val="000000"/>
                          </a:solidFill>
                          <a:effectLst/>
                          <a:latin typeface="Calibri" panose="020F0502020204030204" pitchFamily="34" charset="0"/>
                        </a:rPr>
                        <a:t>Patient Evaluated and Refused Care</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Treated, Released (AMA)</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5993372"/>
                  </a:ext>
                </a:extLst>
              </a:tr>
              <a:tr h="1921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Law Enforcement</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90907982"/>
                  </a:ext>
                </a:extLst>
              </a:tr>
              <a:tr h="1921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Private Vehicle</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43895699"/>
                  </a:ext>
                </a:extLst>
              </a:tr>
              <a:tr h="213544">
                <a:tc rowSpan="6">
                  <a:txBody>
                    <a:bodyPr/>
                    <a:lstStyle/>
                    <a:p>
                      <a:pPr algn="ctr" fontAlgn="ctr"/>
                      <a:r>
                        <a:rPr lang="en-US" sz="1100" b="0" i="0" u="none" strike="noStrike">
                          <a:solidFill>
                            <a:srgbClr val="000000"/>
                          </a:solidFill>
                          <a:effectLst/>
                          <a:latin typeface="Calibri" panose="020F0502020204030204" pitchFamily="34" charset="0"/>
                        </a:rPr>
                        <a:t>Not Applicable</a:t>
                      </a:r>
                    </a:p>
                  </a:txBody>
                  <a:tcPr marL="6508"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dirty="0">
                          <a:solidFill>
                            <a:srgbClr val="000000"/>
                          </a:solidFill>
                          <a:effectLst/>
                          <a:latin typeface="Calibri" panose="020F0502020204030204" pitchFamily="34" charset="0"/>
                        </a:rPr>
                        <a:t>Canceled (Prior to Arrival At Scene)</a:t>
                      </a:r>
                    </a:p>
                  </a:txBody>
                  <a:tcPr marL="58576"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8183725"/>
                  </a:ext>
                </a:extLst>
              </a:tr>
              <a:tr h="192189">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on Scene (No Patient Contact)</a:t>
                      </a:r>
                    </a:p>
                  </a:txBody>
                  <a:tcPr marL="58576"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01567348"/>
                  </a:ext>
                </a:extLst>
              </a:tr>
              <a:tr h="185071">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on Scene (No Patient Found)</a:t>
                      </a:r>
                    </a:p>
                  </a:txBody>
                  <a:tcPr marL="58576" marR="6508" marT="650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1348754"/>
                  </a:ext>
                </a:extLst>
              </a:tr>
              <a:tr h="185071">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Standby-No Services or Support Provided</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879905"/>
                  </a:ext>
                </a:extLst>
              </a:tr>
              <a:tr h="182101">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Standby-Public Safety, Fire, or EMS Operational Support Provided</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84679522"/>
                  </a:ext>
                </a:extLst>
              </a:tr>
              <a:tr h="185071">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Transport Non-Patient, Organs, etc.</a:t>
                      </a:r>
                    </a:p>
                  </a:txBody>
                  <a:tcPr marL="58576" marR="6508" marT="650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90885355"/>
                  </a:ext>
                </a:extLst>
              </a:tr>
            </a:tbl>
          </a:graphicData>
        </a:graphic>
      </p:graphicFrame>
      <p:sp>
        <p:nvSpPr>
          <p:cNvPr id="2" name="Rectangle 1"/>
          <p:cNvSpPr/>
          <p:nvPr/>
        </p:nvSpPr>
        <p:spPr>
          <a:xfrm>
            <a:off x="2286000" y="6138802"/>
            <a:ext cx="4152900" cy="461665"/>
          </a:xfrm>
          <a:prstGeom prst="rect">
            <a:avLst/>
          </a:prstGeom>
        </p:spPr>
        <p:txBody>
          <a:bodyPr wrap="square">
            <a:spAutoFit/>
          </a:bodyPr>
          <a:lstStyle/>
          <a:p>
            <a:pPr algn="ctr"/>
            <a:r>
              <a:rPr lang="en-US" sz="1200" b="1" dirty="0"/>
              <a:t>The patient disposition for an EMS event identifying whether a patient was evaluated, and care or services were provided.</a:t>
            </a:r>
          </a:p>
        </p:txBody>
      </p:sp>
      <p:pic>
        <p:nvPicPr>
          <p:cNvPr id="3" name="Picture 2" descr="A picture containing text, room, gambling house, scene&#10;&#10;Description automatically generated">
            <a:extLst>
              <a:ext uri="{FF2B5EF4-FFF2-40B4-BE49-F238E27FC236}">
                <a16:creationId xmlns:a16="http://schemas.microsoft.com/office/drawing/2014/main" id="{B6B984F7-436F-18F7-DDF7-37C83ABCAF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1761511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12</a:t>
            </a:fld>
            <a:endParaRPr lang="en-US" sz="1600" dirty="0">
              <a:solidFill>
                <a:schemeClr val="tx1"/>
              </a:solidFill>
            </a:endParaRPr>
          </a:p>
        </p:txBody>
      </p:sp>
      <p:sp>
        <p:nvSpPr>
          <p:cNvPr id="8" name="Rectangle 7"/>
          <p:cNvSpPr/>
          <p:nvPr/>
        </p:nvSpPr>
        <p:spPr>
          <a:xfrm>
            <a:off x="298525" y="381000"/>
            <a:ext cx="8546948" cy="646331"/>
          </a:xfrm>
          <a:prstGeom prst="rect">
            <a:avLst/>
          </a:prstGeom>
        </p:spPr>
        <p:txBody>
          <a:bodyPr wrap="square">
            <a:spAutoFit/>
          </a:bodyPr>
          <a:lstStyle/>
          <a:p>
            <a:pPr lvl="0" algn="ctr">
              <a:spcBef>
                <a:spcPct val="0"/>
              </a:spcBef>
              <a:spcAft>
                <a:spcPts val="450"/>
              </a:spcAft>
            </a:pPr>
            <a:r>
              <a:rPr lang="en-US" sz="3600" b="1" dirty="0">
                <a:solidFill>
                  <a:srgbClr val="C00000"/>
                </a:solidFill>
                <a:effectLst>
                  <a:outerShdw blurRad="38100" dist="38100" dir="2700000" algn="tl">
                    <a:srgbClr val="000000">
                      <a:alpha val="43137"/>
                    </a:srgbClr>
                  </a:outerShdw>
                </a:effectLst>
                <a:latin typeface="+mj-lt"/>
                <a:ea typeface="+mj-ea"/>
                <a:cs typeface="+mj-cs"/>
              </a:rPr>
              <a:t>What did the crew do?</a:t>
            </a:r>
          </a:p>
        </p:txBody>
      </p:sp>
      <p:graphicFrame>
        <p:nvGraphicFramePr>
          <p:cNvPr id="10" name="Table 9"/>
          <p:cNvGraphicFramePr>
            <a:graphicFrameLocks noGrp="1"/>
          </p:cNvGraphicFramePr>
          <p:nvPr>
            <p:extLst>
              <p:ext uri="{D42A27DB-BD31-4B8C-83A1-F6EECF244321}">
                <p14:modId xmlns:p14="http://schemas.microsoft.com/office/powerpoint/2010/main" val="1784753535"/>
              </p:ext>
            </p:extLst>
          </p:nvPr>
        </p:nvGraphicFramePr>
        <p:xfrm>
          <a:off x="533399" y="1098610"/>
          <a:ext cx="8077199" cy="5074243"/>
        </p:xfrm>
        <a:graphic>
          <a:graphicData uri="http://schemas.openxmlformats.org/drawingml/2006/table">
            <a:tbl>
              <a:tblPr/>
              <a:tblGrid>
                <a:gridCol w="3767528">
                  <a:extLst>
                    <a:ext uri="{9D8B030D-6E8A-4147-A177-3AD203B41FA5}">
                      <a16:colId xmlns:a16="http://schemas.microsoft.com/office/drawing/2014/main" val="3641704420"/>
                    </a:ext>
                  </a:extLst>
                </a:gridCol>
                <a:gridCol w="4309671">
                  <a:extLst>
                    <a:ext uri="{9D8B030D-6E8A-4147-A177-3AD203B41FA5}">
                      <a16:colId xmlns:a16="http://schemas.microsoft.com/office/drawing/2014/main" val="135024646"/>
                    </a:ext>
                  </a:extLst>
                </a:gridCol>
              </a:tblGrid>
              <a:tr h="248110">
                <a:tc gridSpan="2">
                  <a:txBody>
                    <a:bodyPr/>
                    <a:lstStyle/>
                    <a:p>
                      <a:pPr algn="ctr" fontAlgn="b"/>
                      <a:r>
                        <a:rPr lang="en-US" sz="1300" b="1" i="0" u="none" strike="noStrike" dirty="0">
                          <a:solidFill>
                            <a:srgbClr val="FFFFFF"/>
                          </a:solidFill>
                          <a:effectLst/>
                          <a:latin typeface="Calibri" panose="020F0502020204030204" pitchFamily="34" charset="0"/>
                        </a:rPr>
                        <a:t>eDisposition.29 - Crew Disposition</a:t>
                      </a:r>
                    </a:p>
                  </a:txBody>
                  <a:tcPr marL="7139" marR="7139" marT="7139"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696220947"/>
                  </a:ext>
                </a:extLst>
              </a:tr>
              <a:tr h="208092">
                <a:tc>
                  <a:txBody>
                    <a:bodyPr/>
                    <a:lstStyle/>
                    <a:p>
                      <a:pPr algn="ctr" fontAlgn="ctr"/>
                      <a:r>
                        <a:rPr lang="en-US" sz="1100" b="1" i="0" u="none" strike="noStrike" dirty="0">
                          <a:solidFill>
                            <a:srgbClr val="000000"/>
                          </a:solidFill>
                          <a:effectLst/>
                          <a:latin typeface="Calibri" panose="020F0502020204030204" pitchFamily="34" charset="0"/>
                        </a:rPr>
                        <a:t>NEW v3.5 Value Options</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dirty="0">
                          <a:solidFill>
                            <a:srgbClr val="000000"/>
                          </a:solidFill>
                          <a:effectLst/>
                          <a:latin typeface="Calibri" panose="020F0502020204030204" pitchFamily="34" charset="0"/>
                        </a:rPr>
                        <a:t>Replaces Previous v3.4 Value Options</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09220687"/>
                  </a:ext>
                </a:extLst>
              </a:tr>
              <a:tr h="208092">
                <a:tc rowSpan="11">
                  <a:txBody>
                    <a:bodyPr/>
                    <a:lstStyle/>
                    <a:p>
                      <a:pPr algn="ctr" fontAlgn="ctr"/>
                      <a:r>
                        <a:rPr lang="en-US" sz="1100" b="0" i="0" u="none" strike="noStrike" dirty="0">
                          <a:solidFill>
                            <a:srgbClr val="000000"/>
                          </a:solidFill>
                          <a:effectLst/>
                          <a:latin typeface="Calibri" panose="020F0502020204030204" pitchFamily="34" charset="0"/>
                        </a:rPr>
                        <a:t>Initiated and Continued Primary Care</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Or</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Assumed Primary Care from Another EMS Crew</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Dead at Scene-No Resuscitation Attempted (With Transport)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42485019"/>
                  </a:ext>
                </a:extLst>
              </a:tr>
              <a:tr h="2000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Scene-No Resuscitation Attempted (Without Transport)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3863337"/>
                  </a:ext>
                </a:extLst>
              </a:tr>
              <a:tr h="2000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Scene-Resuscitation Attempted (With Transport)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9575361"/>
                  </a:ext>
                </a:extLst>
              </a:tr>
              <a:tr h="2000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Scene-Resuscitation Attempted (Without Transport)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72334764"/>
                  </a:ext>
                </a:extLst>
              </a:tr>
              <a:tr h="208092">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Refused Evaluation/Care (With Transport)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18689091"/>
                  </a:ext>
                </a:extLst>
              </a:tr>
              <a:tr h="208092">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Released (AMA)</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00921083"/>
                  </a:ext>
                </a:extLst>
              </a:tr>
              <a:tr h="2000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Released (per protocol)</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44617894"/>
                  </a:ext>
                </a:extLst>
              </a:tr>
              <a:tr h="208092">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this EMS Unit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11193673"/>
                  </a:ext>
                </a:extLst>
              </a:tr>
              <a:tr h="208092">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Law Enforcement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42347793"/>
                  </a:ext>
                </a:extLst>
              </a:tr>
              <a:tr h="20008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Private Vehicle</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7518143"/>
                  </a:ext>
                </a:extLst>
              </a:tr>
              <a:tr h="208092">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Assist, Public</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8196492"/>
                  </a:ext>
                </a:extLst>
              </a:tr>
              <a:tr h="216095">
                <a:tc>
                  <a:txBody>
                    <a:bodyPr/>
                    <a:lstStyle/>
                    <a:p>
                      <a:pPr algn="ctr" fontAlgn="ctr"/>
                      <a:r>
                        <a:rPr lang="en-US" sz="1100" b="0" i="0" u="none" strike="noStrike">
                          <a:solidFill>
                            <a:srgbClr val="000000"/>
                          </a:solidFill>
                          <a:effectLst/>
                          <a:latin typeface="Calibri" panose="020F0502020204030204" pitchFamily="34" charset="0"/>
                        </a:rPr>
                        <a:t>Initiated Primary Care and Transferred to Another EMS Crew</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Treated, Transferred Care to Another EMS Unit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09338225"/>
                  </a:ext>
                </a:extLst>
              </a:tr>
              <a:tr h="216095">
                <a:tc>
                  <a:txBody>
                    <a:bodyPr/>
                    <a:lstStyle/>
                    <a:p>
                      <a:pPr algn="ctr" fontAlgn="ctr"/>
                      <a:r>
                        <a:rPr lang="en-US" sz="1100" b="0" i="0" u="none" strike="noStrike">
                          <a:solidFill>
                            <a:srgbClr val="000000"/>
                          </a:solidFill>
                          <a:effectLst/>
                          <a:latin typeface="Calibri" panose="020F0502020204030204" pitchFamily="34" charset="0"/>
                        </a:rPr>
                        <a:t>Back in Service, Care/Support Services Refused</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Refused Evaluation/Care (Without Transport)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47468679"/>
                  </a:ext>
                </a:extLst>
              </a:tr>
              <a:tr h="216095">
                <a:tc rowSpan="3">
                  <a:txBody>
                    <a:bodyPr/>
                    <a:lstStyle/>
                    <a:p>
                      <a:pPr algn="ctr" fontAlgn="ctr"/>
                      <a:r>
                        <a:rPr lang="en-US" sz="1100" b="0" i="0" u="none" strike="noStrike">
                          <a:solidFill>
                            <a:srgbClr val="000000"/>
                          </a:solidFill>
                          <a:effectLst/>
                          <a:latin typeface="Calibri" panose="020F0502020204030204" pitchFamily="34" charset="0"/>
                        </a:rPr>
                        <a:t>Provided Care Supporting Primary EMS Crew</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Assist, Agency</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95277914"/>
                  </a:ext>
                </a:extLst>
              </a:tr>
              <a:tr h="216095">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Assist, Unit</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83906283"/>
                  </a:ext>
                </a:extLst>
              </a:tr>
              <a:tr h="216095">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Transport Non-Patient, Organs, etc.</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91518749"/>
                  </a:ext>
                </a:extLst>
              </a:tr>
              <a:tr h="240106">
                <a:tc rowSpan="2">
                  <a:txBody>
                    <a:bodyPr/>
                    <a:lstStyle/>
                    <a:p>
                      <a:pPr algn="ctr" fontAlgn="ctr"/>
                      <a:r>
                        <a:rPr lang="en-US" sz="1100" b="0" i="0" u="none" strike="noStrike">
                          <a:solidFill>
                            <a:srgbClr val="000000"/>
                          </a:solidFill>
                          <a:effectLst/>
                          <a:latin typeface="Calibri" panose="020F0502020204030204" pitchFamily="34" charset="0"/>
                        </a:rPr>
                        <a:t>Incident Support Services Provided (Including Standby)</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Standby-No Services or Support Provided</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8425512"/>
                  </a:ext>
                </a:extLst>
              </a:tr>
              <a:tr h="216095">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Standby-Public Safety, Fire, or EMS Operational Support Provided</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33415876"/>
                  </a:ext>
                </a:extLst>
              </a:tr>
              <a:tr h="208092">
                <a:tc rowSpan="4">
                  <a:txBody>
                    <a:bodyPr/>
                    <a:lstStyle/>
                    <a:p>
                      <a:pPr algn="ctr" fontAlgn="ctr"/>
                      <a:r>
                        <a:rPr lang="en-US" sz="1100" b="0" i="0" u="none" strike="noStrike">
                          <a:solidFill>
                            <a:srgbClr val="000000"/>
                          </a:solidFill>
                          <a:effectLst/>
                          <a:latin typeface="Calibri" panose="020F0502020204030204" pitchFamily="34" charset="0"/>
                        </a:rPr>
                        <a:t>Back in Service, No Care/Support Services Required</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Evaluated, No Treatment/Transport Required</a:t>
                      </a:r>
                    </a:p>
                  </a:txBody>
                  <a:tcPr marL="64249" marR="7139" marT="713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1363536"/>
                  </a:ext>
                </a:extLst>
              </a:tr>
              <a:tr h="208092">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(Prior to Arrival At Scene)</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76485983"/>
                  </a:ext>
                </a:extLst>
              </a:tr>
              <a:tr h="208092">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on Scene (No Patient Contact)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42810321"/>
                  </a:ext>
                </a:extLst>
              </a:tr>
              <a:tr h="208092">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on Scene (No Patient Found)</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99088147"/>
                  </a:ext>
                </a:extLst>
              </a:tr>
            </a:tbl>
          </a:graphicData>
        </a:graphic>
      </p:graphicFrame>
      <p:sp>
        <p:nvSpPr>
          <p:cNvPr id="2" name="Rectangle 1"/>
          <p:cNvSpPr/>
          <p:nvPr/>
        </p:nvSpPr>
        <p:spPr>
          <a:xfrm>
            <a:off x="1600198" y="6240233"/>
            <a:ext cx="5943600" cy="461665"/>
          </a:xfrm>
          <a:prstGeom prst="rect">
            <a:avLst/>
          </a:prstGeom>
        </p:spPr>
        <p:txBody>
          <a:bodyPr wrap="square">
            <a:spAutoFit/>
          </a:bodyPr>
          <a:lstStyle/>
          <a:p>
            <a:pPr algn="ctr"/>
            <a:r>
              <a:rPr lang="en-US" sz="1200" b="1" dirty="0"/>
              <a:t>The crew disposition for this EMS event identifying which crew provided primary patient care or whether support services were required.</a:t>
            </a:r>
          </a:p>
        </p:txBody>
      </p:sp>
      <p:pic>
        <p:nvPicPr>
          <p:cNvPr id="3" name="Picture 2" descr="A picture containing text, room, gambling house, scene&#10;&#10;Description automatically generated">
            <a:extLst>
              <a:ext uri="{FF2B5EF4-FFF2-40B4-BE49-F238E27FC236}">
                <a16:creationId xmlns:a16="http://schemas.microsoft.com/office/drawing/2014/main" id="{0804271F-872C-36CE-808B-472093836A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533371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13</a:t>
            </a:fld>
            <a:endParaRPr lang="en-US" sz="1600" dirty="0">
              <a:solidFill>
                <a:schemeClr val="tx1"/>
              </a:solidFill>
            </a:endParaRPr>
          </a:p>
        </p:txBody>
      </p:sp>
      <p:sp>
        <p:nvSpPr>
          <p:cNvPr id="8" name="Rectangle 7"/>
          <p:cNvSpPr/>
          <p:nvPr/>
        </p:nvSpPr>
        <p:spPr>
          <a:xfrm>
            <a:off x="381000" y="750506"/>
            <a:ext cx="8546948" cy="925894"/>
          </a:xfrm>
          <a:prstGeom prst="rect">
            <a:avLst/>
          </a:prstGeom>
        </p:spPr>
        <p:txBody>
          <a:bodyPr wrap="square">
            <a:spAutoFit/>
          </a:bodyPr>
          <a:lstStyle/>
          <a:p>
            <a:pPr lvl="0" algn="ctr">
              <a:spcBef>
                <a:spcPct val="0"/>
              </a:spcBef>
              <a:spcAft>
                <a:spcPts val="450"/>
              </a:spcAft>
            </a:pPr>
            <a:r>
              <a:rPr lang="en-US" sz="3200" b="1" dirty="0">
                <a:solidFill>
                  <a:srgbClr val="C00000"/>
                </a:solidFill>
                <a:effectLst>
                  <a:outerShdw blurRad="38100" dist="38100" dir="2700000" algn="tl">
                    <a:srgbClr val="000000">
                      <a:alpha val="43137"/>
                    </a:srgbClr>
                  </a:outerShdw>
                </a:effectLst>
                <a:latin typeface="+mj-lt"/>
                <a:ea typeface="+mj-ea"/>
                <a:cs typeface="+mj-cs"/>
              </a:rPr>
              <a:t>Was the patient transported, and by who?</a:t>
            </a:r>
          </a:p>
          <a:p>
            <a:pPr lvl="0" algn="ctr">
              <a:spcBef>
                <a:spcPct val="0"/>
              </a:spcBef>
              <a:spcAft>
                <a:spcPts val="450"/>
              </a:spcAft>
            </a:pPr>
            <a:r>
              <a:rPr lang="en-US" b="1" dirty="0">
                <a:effectLst>
                  <a:outerShdw blurRad="38100" dist="38100" dir="2700000" algn="tl">
                    <a:srgbClr val="000000">
                      <a:alpha val="43137"/>
                    </a:srgbClr>
                  </a:outerShdw>
                </a:effectLst>
                <a:latin typeface="+mj-lt"/>
                <a:ea typeface="+mj-ea"/>
                <a:cs typeface="+mj-cs"/>
              </a:rPr>
              <a:t>This is another key filter point looking at data</a:t>
            </a:r>
          </a:p>
        </p:txBody>
      </p:sp>
      <p:graphicFrame>
        <p:nvGraphicFramePr>
          <p:cNvPr id="6" name="Table 5"/>
          <p:cNvGraphicFramePr>
            <a:graphicFrameLocks noGrp="1"/>
          </p:cNvGraphicFramePr>
          <p:nvPr>
            <p:extLst>
              <p:ext uri="{D42A27DB-BD31-4B8C-83A1-F6EECF244321}">
                <p14:modId xmlns:p14="http://schemas.microsoft.com/office/powerpoint/2010/main" val="2293180449"/>
              </p:ext>
            </p:extLst>
          </p:nvPr>
        </p:nvGraphicFramePr>
        <p:xfrm>
          <a:off x="550508" y="1719973"/>
          <a:ext cx="8136292" cy="4542481"/>
        </p:xfrm>
        <a:graphic>
          <a:graphicData uri="http://schemas.openxmlformats.org/drawingml/2006/table">
            <a:tbl>
              <a:tblPr/>
              <a:tblGrid>
                <a:gridCol w="3823744">
                  <a:extLst>
                    <a:ext uri="{9D8B030D-6E8A-4147-A177-3AD203B41FA5}">
                      <a16:colId xmlns:a16="http://schemas.microsoft.com/office/drawing/2014/main" val="2231455204"/>
                    </a:ext>
                  </a:extLst>
                </a:gridCol>
                <a:gridCol w="4312548">
                  <a:extLst>
                    <a:ext uri="{9D8B030D-6E8A-4147-A177-3AD203B41FA5}">
                      <a16:colId xmlns:a16="http://schemas.microsoft.com/office/drawing/2014/main" val="1158032619"/>
                    </a:ext>
                  </a:extLst>
                </a:gridCol>
              </a:tblGrid>
              <a:tr h="221301">
                <a:tc gridSpan="2">
                  <a:txBody>
                    <a:bodyPr/>
                    <a:lstStyle/>
                    <a:p>
                      <a:pPr algn="ctr" fontAlgn="b"/>
                      <a:r>
                        <a:rPr lang="en-US" sz="1400" b="1" i="0" u="none" strike="noStrike" dirty="0">
                          <a:solidFill>
                            <a:srgbClr val="FFFFFF"/>
                          </a:solidFill>
                          <a:effectLst/>
                          <a:latin typeface="Calibri" panose="020F0502020204030204" pitchFamily="34" charset="0"/>
                        </a:rPr>
                        <a:t>eDisposition.30 - Transport Disposition</a:t>
                      </a:r>
                    </a:p>
                  </a:txBody>
                  <a:tcPr marL="7139" marR="7139" marT="7139"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4182681478"/>
                  </a:ext>
                </a:extLst>
              </a:tr>
              <a:tr h="185607">
                <a:tc>
                  <a:txBody>
                    <a:bodyPr/>
                    <a:lstStyle/>
                    <a:p>
                      <a:pPr algn="ctr" fontAlgn="ctr"/>
                      <a:r>
                        <a:rPr lang="en-US" sz="1100" b="1" i="0" u="none" strike="noStrike" dirty="0">
                          <a:solidFill>
                            <a:srgbClr val="000000"/>
                          </a:solidFill>
                          <a:effectLst/>
                          <a:latin typeface="Calibri" panose="020F0502020204030204" pitchFamily="34" charset="0"/>
                        </a:rPr>
                        <a:t>NEW v3.5 Value Options</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dirty="0">
                          <a:solidFill>
                            <a:srgbClr val="000000"/>
                          </a:solidFill>
                          <a:effectLst/>
                          <a:latin typeface="Calibri" panose="020F0502020204030204" pitchFamily="34" charset="0"/>
                        </a:rPr>
                        <a:t>Replaces Previous v3.4 Value Options</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633952856"/>
                  </a:ext>
                </a:extLst>
              </a:tr>
              <a:tr h="185607">
                <a:tc rowSpan="5">
                  <a:txBody>
                    <a:bodyPr/>
                    <a:lstStyle/>
                    <a:p>
                      <a:pPr algn="l" fontAlgn="ctr"/>
                      <a:r>
                        <a:rPr lang="en-US" sz="1100" b="0" i="0" u="none" strike="noStrike">
                          <a:solidFill>
                            <a:srgbClr val="000000"/>
                          </a:solidFill>
                          <a:effectLst/>
                          <a:latin typeface="Calibri" panose="020F0502020204030204" pitchFamily="34" charset="0"/>
                        </a:rPr>
                        <a:t>Transport by This EMS Unit (This Crew Only), </a:t>
                      </a:r>
                      <a:r>
                        <a:rPr lang="en-US" sz="1100" b="1" i="0" u="none" strike="noStrike">
                          <a:solidFill>
                            <a:srgbClr val="000000"/>
                          </a:solidFill>
                          <a:effectLst/>
                          <a:latin typeface="Calibri" panose="020F0502020204030204" pitchFamily="34" charset="0"/>
                        </a:rPr>
                        <a:t>OR</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Transport by This EMS Unit, with a Member of Another Crew, </a:t>
                      </a:r>
                      <a:r>
                        <a:rPr lang="en-US" sz="1100" b="1" i="0" u="none" strike="noStrike">
                          <a:solidFill>
                            <a:srgbClr val="000000"/>
                          </a:solidFill>
                          <a:effectLst/>
                          <a:latin typeface="Calibri" panose="020F0502020204030204" pitchFamily="34" charset="0"/>
                        </a:rPr>
                        <a:t>OR</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Transport by Another EMS Unit, </a:t>
                      </a:r>
                      <a:r>
                        <a:rPr lang="en-US" sz="1100" b="1" i="0" u="none" strike="noStrike">
                          <a:solidFill>
                            <a:srgbClr val="000000"/>
                          </a:solidFill>
                          <a:effectLst/>
                          <a:latin typeface="Calibri" panose="020F0502020204030204" pitchFamily="34" charset="0"/>
                        </a:rPr>
                        <a:t>OR</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Transport by Another EMS Unit, with a Member of This Crew</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Dead at Scene-No Resuscitation Attempted (With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68533585"/>
                  </a:ext>
                </a:extLst>
              </a:tr>
              <a:tr h="17846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Scene-Resuscitation Attempted (With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54644803"/>
                  </a:ext>
                </a:extLst>
              </a:tr>
              <a:tr h="17846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Refused Evaluation/Care (With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33803001"/>
                  </a:ext>
                </a:extLst>
              </a:tr>
              <a:tr h="17846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this EMS Unit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78057162"/>
                  </a:ext>
                </a:extLst>
              </a:tr>
              <a:tr h="185607">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Refused Evaluation/Care (With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65835466"/>
                  </a:ext>
                </a:extLst>
              </a:tr>
              <a:tr h="185607">
                <a:tc rowSpan="3">
                  <a:txBody>
                    <a:bodyPr/>
                    <a:lstStyle/>
                    <a:p>
                      <a:pPr algn="ctr" fontAlgn="ctr"/>
                      <a:r>
                        <a:rPr lang="en-US" sz="1100" b="0" i="0" u="none" strike="noStrike" dirty="0">
                          <a:solidFill>
                            <a:srgbClr val="000000"/>
                          </a:solidFill>
                          <a:effectLst/>
                          <a:latin typeface="Calibri" panose="020F0502020204030204" pitchFamily="34" charset="0"/>
                        </a:rPr>
                        <a:t>Patient Refused Transport</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Law Enforcement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64950676"/>
                  </a:ext>
                </a:extLst>
              </a:tr>
              <a:tr h="17846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Transported by Private Vehicle</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93381753"/>
                  </a:ext>
                </a:extLst>
              </a:tr>
              <a:tr h="185607">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Released (AMA)</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25187122"/>
                  </a:ext>
                </a:extLst>
              </a:tr>
              <a:tr h="185607">
                <a:tc rowSpan="6">
                  <a:txBody>
                    <a:bodyPr/>
                    <a:lstStyle/>
                    <a:p>
                      <a:pPr algn="ctr" fontAlgn="ctr"/>
                      <a:r>
                        <a:rPr lang="en-US" sz="1100" b="0" i="0" u="none" strike="noStrike" dirty="0">
                          <a:solidFill>
                            <a:srgbClr val="000000"/>
                          </a:solidFill>
                          <a:effectLst/>
                          <a:latin typeface="Calibri" panose="020F0502020204030204" pitchFamily="34" charset="0"/>
                        </a:rPr>
                        <a:t>No Transport</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Patient Dead at Scene-No Resuscitation Attempted (Without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1655875"/>
                  </a:ext>
                </a:extLst>
              </a:tr>
              <a:tr h="178469">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Dead at Scene-Resuscitation Attempted (Without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78726062"/>
                  </a:ext>
                </a:extLst>
              </a:tr>
              <a:tr h="185607">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Refused Evaluation/Care (Without Transport)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61151663"/>
                  </a:ext>
                </a:extLst>
              </a:tr>
              <a:tr h="192746">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Treated, Released (per protocol)</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29391411"/>
                  </a:ext>
                </a:extLst>
              </a:tr>
              <a:tr h="192746">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Patient Evaluated, No Treatment/Transport Required</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22895339"/>
                  </a:ext>
                </a:extLst>
              </a:tr>
              <a:tr h="192746">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Assist, Public</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1563295"/>
                  </a:ext>
                </a:extLst>
              </a:tr>
              <a:tr h="209266">
                <a:tc>
                  <a:txBody>
                    <a:bodyPr/>
                    <a:lstStyle/>
                    <a:p>
                      <a:pPr algn="ctr" fontAlgn="b"/>
                      <a:r>
                        <a:rPr lang="en-US" sz="1100" b="0" i="0" u="none" strike="noStrike" dirty="0">
                          <a:solidFill>
                            <a:srgbClr val="000000"/>
                          </a:solidFill>
                          <a:effectLst/>
                          <a:latin typeface="Calibri" panose="020F0502020204030204" pitchFamily="34" charset="0"/>
                        </a:rPr>
                        <a:t>Non-Patient Transport (Not Otherwise Listed)</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Transport Non-Patient, Organs, etc.</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85949828"/>
                  </a:ext>
                </a:extLst>
              </a:tr>
              <a:tr h="192746">
                <a:tc rowSpan="2">
                  <a:txBody>
                    <a:bodyPr/>
                    <a:lstStyle/>
                    <a:p>
                      <a:pPr algn="ctr" fontAlgn="ctr"/>
                      <a:r>
                        <a:rPr lang="en-US" sz="1100" b="0" i="0" u="none" strike="noStrike" dirty="0">
                          <a:solidFill>
                            <a:srgbClr val="000000"/>
                          </a:solidFill>
                          <a:effectLst/>
                          <a:latin typeface="Calibri" panose="020F0502020204030204" pitchFamily="34" charset="0"/>
                        </a:rPr>
                        <a:t>(Any value above may apply)</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Assist, Agency</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2238549"/>
                  </a:ext>
                </a:extLst>
              </a:tr>
              <a:tr h="214162">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Assist, Unit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7851196"/>
                  </a:ext>
                </a:extLst>
              </a:tr>
              <a:tr h="192746">
                <a:tc rowSpan="5">
                  <a:txBody>
                    <a:bodyPr/>
                    <a:lstStyle/>
                    <a:p>
                      <a:pPr algn="ctr" fontAlgn="ctr"/>
                      <a:r>
                        <a:rPr lang="en-US" sz="1100" b="0" i="0" u="none" strike="noStrike" dirty="0">
                          <a:solidFill>
                            <a:srgbClr val="000000"/>
                          </a:solidFill>
                          <a:effectLst/>
                          <a:latin typeface="Calibri" panose="020F0502020204030204" pitchFamily="34" charset="0"/>
                        </a:rPr>
                        <a:t>Not Applicable</a:t>
                      </a:r>
                    </a:p>
                  </a:txBody>
                  <a:tcPr marL="713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dirty="0">
                          <a:solidFill>
                            <a:srgbClr val="000000"/>
                          </a:solidFill>
                          <a:effectLst/>
                          <a:latin typeface="Calibri" panose="020F0502020204030204" pitchFamily="34" charset="0"/>
                        </a:rPr>
                        <a:t>Canceled (Prior to Arrival At Scene)</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440375"/>
                  </a:ext>
                </a:extLst>
              </a:tr>
              <a:tr h="185607">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on Scene (No Patient Contact)</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9562532"/>
                  </a:ext>
                </a:extLst>
              </a:tr>
              <a:tr h="185607">
                <a:tc vMerge="1">
                  <a:txBody>
                    <a:bodyPr/>
                    <a:lstStyle/>
                    <a:p>
                      <a:endParaRPr lang="en-US"/>
                    </a:p>
                  </a:txBody>
                  <a:tcPr/>
                </a:tc>
                <a:tc>
                  <a:txBody>
                    <a:bodyPr/>
                    <a:lstStyle/>
                    <a:p>
                      <a:pPr algn="l" fontAlgn="ctr"/>
                      <a:r>
                        <a:rPr lang="en-US" sz="1100" b="0" i="0" u="none" strike="noStrike" dirty="0">
                          <a:solidFill>
                            <a:srgbClr val="000000"/>
                          </a:solidFill>
                          <a:effectLst/>
                          <a:latin typeface="Calibri" panose="020F0502020204030204" pitchFamily="34" charset="0"/>
                        </a:rPr>
                        <a:t>Canceled on Scene (No Patient Found)</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297780"/>
                  </a:ext>
                </a:extLst>
              </a:tr>
              <a:tr h="185607">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Standby-No Services or Support Provided</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96640703"/>
                  </a:ext>
                </a:extLst>
              </a:tr>
              <a:tr h="185607">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Standby-Public Safety, Fire, or EMS Operational Support Provided</a:t>
                      </a:r>
                    </a:p>
                  </a:txBody>
                  <a:tcPr marL="64249" marR="7139" marT="713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49437266"/>
                  </a:ext>
                </a:extLst>
              </a:tr>
            </a:tbl>
          </a:graphicData>
        </a:graphic>
      </p:graphicFrame>
      <p:sp>
        <p:nvSpPr>
          <p:cNvPr id="2" name="Rectangle 1"/>
          <p:cNvSpPr/>
          <p:nvPr/>
        </p:nvSpPr>
        <p:spPr>
          <a:xfrm>
            <a:off x="2438400" y="6298678"/>
            <a:ext cx="4572000" cy="461665"/>
          </a:xfrm>
          <a:prstGeom prst="rect">
            <a:avLst/>
          </a:prstGeom>
        </p:spPr>
        <p:txBody>
          <a:bodyPr>
            <a:spAutoFit/>
          </a:bodyPr>
          <a:lstStyle/>
          <a:p>
            <a:pPr algn="ctr"/>
            <a:r>
              <a:rPr lang="en-US" sz="1200" b="1" dirty="0"/>
              <a:t>The transport disposition for an EMS event identifying whether a transport occurred, and by which unit.</a:t>
            </a:r>
          </a:p>
        </p:txBody>
      </p:sp>
      <p:pic>
        <p:nvPicPr>
          <p:cNvPr id="3" name="Picture 2" descr="A picture containing text, room, gambling house, scene&#10;&#10;Description automatically generated">
            <a:extLst>
              <a:ext uri="{FF2B5EF4-FFF2-40B4-BE49-F238E27FC236}">
                <a16:creationId xmlns:a16="http://schemas.microsoft.com/office/drawing/2014/main" id="{23DA3799-EA35-2B0F-F54D-2CE33B6E6C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594405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14</a:t>
            </a:fld>
            <a:endParaRPr lang="en-US" sz="1600" dirty="0">
              <a:solidFill>
                <a:schemeClr val="tx1"/>
              </a:solidFill>
            </a:endParaRPr>
          </a:p>
        </p:txBody>
      </p:sp>
      <p:sp>
        <p:nvSpPr>
          <p:cNvPr id="7" name="Title 6"/>
          <p:cNvSpPr>
            <a:spLocks noGrp="1"/>
          </p:cNvSpPr>
          <p:nvPr>
            <p:ph type="title"/>
          </p:nvPr>
        </p:nvSpPr>
        <p:spPr>
          <a:xfrm>
            <a:off x="161278" y="1036637"/>
            <a:ext cx="8839200" cy="1468194"/>
          </a:xfrm>
        </p:spPr>
        <p:txBody>
          <a:bodyPr>
            <a:normAutofit fontScale="90000"/>
          </a:bodyPr>
          <a:lstStyle/>
          <a:p>
            <a:r>
              <a:rPr lang="en-US" sz="4000" b="1" dirty="0">
                <a:solidFill>
                  <a:srgbClr val="C00000"/>
                </a:solidFill>
                <a:effectLst>
                  <a:outerShdw blurRad="38100" dist="38100" dir="2700000" algn="tl">
                    <a:srgbClr val="000000">
                      <a:alpha val="43137"/>
                    </a:srgbClr>
                  </a:outerShdw>
                </a:effectLst>
              </a:rPr>
              <a:t>If they refused care and/or transport – why?</a:t>
            </a:r>
            <a:br>
              <a:rPr lang="en-US" sz="2400" b="1" dirty="0">
                <a:solidFill>
                  <a:srgbClr val="C00000"/>
                </a:solidFill>
                <a:effectLst>
                  <a:outerShdw blurRad="38100" dist="38100" dir="2700000" algn="tl">
                    <a:srgbClr val="000000">
                      <a:alpha val="43137"/>
                    </a:srgbClr>
                  </a:outerShdw>
                </a:effectLst>
              </a:rPr>
            </a:br>
            <a:r>
              <a:rPr lang="en-US" sz="2000" b="1" dirty="0">
                <a:effectLst>
                  <a:outerShdw blurRad="38100" dist="38100" dir="2700000" algn="tl">
                    <a:srgbClr val="000000">
                      <a:alpha val="43137"/>
                    </a:srgbClr>
                  </a:outerShdw>
                </a:effectLst>
              </a:rPr>
              <a:t>Makes it easier to track this as data and helps retire certain previous disposition values with a better use model</a:t>
            </a:r>
          </a:p>
        </p:txBody>
      </p:sp>
      <p:graphicFrame>
        <p:nvGraphicFramePr>
          <p:cNvPr id="4" name="Table 3"/>
          <p:cNvGraphicFramePr>
            <a:graphicFrameLocks noGrp="1"/>
          </p:cNvGraphicFramePr>
          <p:nvPr>
            <p:extLst>
              <p:ext uri="{D42A27DB-BD31-4B8C-83A1-F6EECF244321}">
                <p14:modId xmlns:p14="http://schemas.microsoft.com/office/powerpoint/2010/main" val="4163477635"/>
              </p:ext>
            </p:extLst>
          </p:nvPr>
        </p:nvGraphicFramePr>
        <p:xfrm>
          <a:off x="446942" y="2809631"/>
          <a:ext cx="8402515" cy="2448169"/>
        </p:xfrm>
        <a:graphic>
          <a:graphicData uri="http://schemas.openxmlformats.org/drawingml/2006/table">
            <a:tbl>
              <a:tblPr/>
              <a:tblGrid>
                <a:gridCol w="4628081">
                  <a:extLst>
                    <a:ext uri="{9D8B030D-6E8A-4147-A177-3AD203B41FA5}">
                      <a16:colId xmlns:a16="http://schemas.microsoft.com/office/drawing/2014/main" val="3417055555"/>
                    </a:ext>
                  </a:extLst>
                </a:gridCol>
                <a:gridCol w="3774434">
                  <a:extLst>
                    <a:ext uri="{9D8B030D-6E8A-4147-A177-3AD203B41FA5}">
                      <a16:colId xmlns:a16="http://schemas.microsoft.com/office/drawing/2014/main" val="2812947770"/>
                    </a:ext>
                  </a:extLst>
                </a:gridCol>
              </a:tblGrid>
              <a:tr h="282109">
                <a:tc gridSpan="2">
                  <a:txBody>
                    <a:bodyPr/>
                    <a:lstStyle/>
                    <a:p>
                      <a:pPr algn="ctr" fontAlgn="b"/>
                      <a:r>
                        <a:rPr lang="en-US" sz="1600" b="1" i="0" u="none" strike="noStrike" dirty="0">
                          <a:solidFill>
                            <a:srgbClr val="FFFFFF"/>
                          </a:solidFill>
                          <a:effectLst/>
                          <a:latin typeface="Calibri" panose="020F0502020204030204" pitchFamily="34" charset="0"/>
                        </a:rPr>
                        <a:t>eDisposition.31 - Reason for Refusal/Release</a:t>
                      </a:r>
                    </a:p>
                  </a:txBody>
                  <a:tcPr marL="854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2319419028"/>
                  </a:ext>
                </a:extLst>
              </a:tr>
              <a:tr h="359048">
                <a:tc>
                  <a:txBody>
                    <a:bodyPr/>
                    <a:lstStyle/>
                    <a:p>
                      <a:pPr algn="ctr" fontAlgn="ctr"/>
                      <a:r>
                        <a:rPr lang="en-US" sz="1300" b="1" i="0" u="none" strike="noStrike" dirty="0">
                          <a:solidFill>
                            <a:srgbClr val="000000"/>
                          </a:solidFill>
                          <a:effectLst/>
                          <a:latin typeface="Calibri" panose="020F0502020204030204" pitchFamily="34" charset="0"/>
                        </a:rPr>
                        <a:t>NEW v3.5 Value Options</a:t>
                      </a:r>
                    </a:p>
                  </a:txBody>
                  <a:tcPr marL="854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300" b="1" i="0" u="none" strike="noStrike" dirty="0">
                          <a:solidFill>
                            <a:srgbClr val="000000"/>
                          </a:solidFill>
                          <a:effectLst/>
                          <a:latin typeface="Calibri" panose="020F0502020204030204" pitchFamily="34" charset="0"/>
                        </a:rPr>
                        <a:t>Match to Previous v3.4 Value Options</a:t>
                      </a:r>
                    </a:p>
                  </a:txBody>
                  <a:tcPr marL="854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77152655"/>
                  </a:ext>
                </a:extLst>
              </a:tr>
              <a:tr h="230816">
                <a:tc>
                  <a:txBody>
                    <a:bodyPr/>
                    <a:lstStyle/>
                    <a:p>
                      <a:pPr algn="l" fontAlgn="ctr"/>
                      <a:r>
                        <a:rPr lang="en-US" sz="1300" b="0" i="0" u="none" strike="noStrike">
                          <a:solidFill>
                            <a:srgbClr val="000000"/>
                          </a:solidFill>
                          <a:effectLst/>
                          <a:latin typeface="Calibri" panose="020F0502020204030204" pitchFamily="34" charset="0"/>
                        </a:rPr>
                        <a:t>Against Medical Advice</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Treated, Released (AMA)</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71688793"/>
                  </a:ext>
                </a:extLst>
              </a:tr>
              <a:tr h="247914">
                <a:tc>
                  <a:txBody>
                    <a:bodyPr/>
                    <a:lstStyle/>
                    <a:p>
                      <a:pPr algn="l" fontAlgn="ctr"/>
                      <a:r>
                        <a:rPr lang="en-US" sz="1300" b="0" i="0" u="none" strike="noStrike">
                          <a:solidFill>
                            <a:srgbClr val="000000"/>
                          </a:solidFill>
                          <a:effectLst/>
                          <a:latin typeface="Calibri" panose="020F0502020204030204" pitchFamily="34" charset="0"/>
                        </a:rPr>
                        <a:t>Patient/Guardian Indicates Ambulance Transport is Not Necessary</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Refused Evaluation/Care (Without Transport)</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68610699"/>
                  </a:ext>
                </a:extLst>
              </a:tr>
              <a:tr h="222268">
                <a:tc>
                  <a:txBody>
                    <a:bodyPr/>
                    <a:lstStyle/>
                    <a:p>
                      <a:pPr algn="l" fontAlgn="ctr"/>
                      <a:r>
                        <a:rPr lang="en-US" sz="1300" b="0" i="0" u="none" strike="noStrike" dirty="0">
                          <a:solidFill>
                            <a:srgbClr val="000000"/>
                          </a:solidFill>
                          <a:effectLst/>
                          <a:latin typeface="Calibri" panose="020F0502020204030204" pitchFamily="34" charset="0"/>
                        </a:rPr>
                        <a:t>Released Following Protocol Guidelines</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Treated, Released (per protocol)</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19087863"/>
                  </a:ext>
                </a:extLst>
              </a:tr>
              <a:tr h="223993">
                <a:tc>
                  <a:txBody>
                    <a:bodyPr/>
                    <a:lstStyle/>
                    <a:p>
                      <a:pPr algn="l" fontAlgn="ctr"/>
                      <a:r>
                        <a:rPr lang="en-US" sz="1300" b="0" i="0" u="none" strike="noStrike" dirty="0">
                          <a:solidFill>
                            <a:srgbClr val="000000"/>
                          </a:solidFill>
                          <a:effectLst/>
                          <a:latin typeface="Calibri" panose="020F0502020204030204" pitchFamily="34" charset="0"/>
                        </a:rPr>
                        <a:t>DNR</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Treated, Released (per protocol)</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24619793"/>
                  </a:ext>
                </a:extLst>
              </a:tr>
              <a:tr h="230816">
                <a:tc>
                  <a:txBody>
                    <a:bodyPr/>
                    <a:lstStyle/>
                    <a:p>
                      <a:pPr algn="l" fontAlgn="ctr"/>
                      <a:r>
                        <a:rPr lang="en-US" sz="1300" b="0" i="0" u="none" strike="noStrike">
                          <a:solidFill>
                            <a:srgbClr val="000000"/>
                          </a:solidFill>
                          <a:effectLst/>
                          <a:latin typeface="Calibri" panose="020F0502020204030204" pitchFamily="34" charset="0"/>
                        </a:rPr>
                        <a:t>Medical/Physician Orders for Life Sustaining Treatment</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Treated, Released (per protocol)</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03331831"/>
                  </a:ext>
                </a:extLst>
              </a:tr>
              <a:tr h="222268">
                <a:tc>
                  <a:txBody>
                    <a:bodyPr/>
                    <a:lstStyle/>
                    <a:p>
                      <a:pPr algn="l" fontAlgn="ctr"/>
                      <a:r>
                        <a:rPr lang="en-US" sz="1300" b="0" i="0" u="none" strike="noStrike">
                          <a:solidFill>
                            <a:srgbClr val="000000"/>
                          </a:solidFill>
                          <a:effectLst/>
                          <a:latin typeface="Calibri" panose="020F0502020204030204" pitchFamily="34" charset="0"/>
                        </a:rPr>
                        <a:t>Released to Law Enforcement</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Treated, Transported by Law Enforcement</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4215705"/>
                  </a:ext>
                </a:extLst>
              </a:tr>
              <a:tr h="222268">
                <a:tc>
                  <a:txBody>
                    <a:bodyPr/>
                    <a:lstStyle/>
                    <a:p>
                      <a:pPr algn="l" fontAlgn="ctr"/>
                      <a:r>
                        <a:rPr lang="en-US" sz="1300" b="0" i="0" u="none" strike="noStrike">
                          <a:solidFill>
                            <a:srgbClr val="000000"/>
                          </a:solidFill>
                          <a:effectLst/>
                          <a:latin typeface="Calibri" panose="020F0502020204030204" pitchFamily="34" charset="0"/>
                        </a:rPr>
                        <a:t>Patient/Guardian States Intent to Transport by Other Means</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Patient Treated, Transported by Private Vehicle</a:t>
                      </a:r>
                    </a:p>
                  </a:txBody>
                  <a:tcPr marL="76939" marR="8549" marT="854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0228086"/>
                  </a:ext>
                </a:extLst>
              </a:tr>
              <a:tr h="205170">
                <a:tc>
                  <a:txBody>
                    <a:bodyPr/>
                    <a:lstStyle/>
                    <a:p>
                      <a:pPr algn="l" fontAlgn="ctr"/>
                      <a:r>
                        <a:rPr lang="en-US" sz="1300" b="0" i="0" u="none" strike="noStrike">
                          <a:solidFill>
                            <a:srgbClr val="000000"/>
                          </a:solidFill>
                          <a:effectLst/>
                          <a:latin typeface="Calibri" panose="020F0502020204030204" pitchFamily="34" charset="0"/>
                        </a:rPr>
                        <a:t>Other, Not Listed</a:t>
                      </a:r>
                    </a:p>
                  </a:txBody>
                  <a:tcPr marL="76939" marR="8549" marT="854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dirty="0">
                          <a:solidFill>
                            <a:srgbClr val="000000"/>
                          </a:solidFill>
                          <a:effectLst/>
                          <a:latin typeface="Calibri" panose="020F0502020204030204" pitchFamily="34" charset="0"/>
                        </a:rPr>
                        <a:t> </a:t>
                      </a:r>
                    </a:p>
                  </a:txBody>
                  <a:tcPr marL="8549" marR="8549" marT="8549"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88583443"/>
                  </a:ext>
                </a:extLst>
              </a:tr>
            </a:tbl>
          </a:graphicData>
        </a:graphic>
      </p:graphicFrame>
      <p:sp>
        <p:nvSpPr>
          <p:cNvPr id="6" name="Rectangle 5"/>
          <p:cNvSpPr/>
          <p:nvPr/>
        </p:nvSpPr>
        <p:spPr>
          <a:xfrm>
            <a:off x="2362200" y="5562600"/>
            <a:ext cx="4572000" cy="461665"/>
          </a:xfrm>
          <a:prstGeom prst="rect">
            <a:avLst/>
          </a:prstGeom>
        </p:spPr>
        <p:txBody>
          <a:bodyPr>
            <a:spAutoFit/>
          </a:bodyPr>
          <a:lstStyle/>
          <a:p>
            <a:pPr algn="ctr"/>
            <a:r>
              <a:rPr lang="en-US" sz="1200" b="1" dirty="0"/>
              <a:t>Describes reason(s) for the patient's refusal of care/transport OR the EMS clinician's decision to release the patient.</a:t>
            </a:r>
          </a:p>
        </p:txBody>
      </p:sp>
      <p:pic>
        <p:nvPicPr>
          <p:cNvPr id="2" name="Picture 1" descr="A picture containing text, room, gambling house, scene&#10;&#10;Description automatically generated">
            <a:extLst>
              <a:ext uri="{FF2B5EF4-FFF2-40B4-BE49-F238E27FC236}">
                <a16:creationId xmlns:a16="http://schemas.microsoft.com/office/drawing/2014/main" id="{24E98153-04B2-EB1C-95A7-0B5DD764E6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1316002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15</a:t>
            </a:fld>
            <a:endParaRPr lang="en-US" sz="1600" dirty="0">
              <a:solidFill>
                <a:schemeClr val="tx1"/>
              </a:solidFill>
            </a:endParaRPr>
          </a:p>
        </p:txBody>
      </p:sp>
      <p:sp>
        <p:nvSpPr>
          <p:cNvPr id="3" name="Rectangle 2"/>
          <p:cNvSpPr/>
          <p:nvPr/>
        </p:nvSpPr>
        <p:spPr>
          <a:xfrm>
            <a:off x="533400" y="4724162"/>
            <a:ext cx="8458200" cy="1600438"/>
          </a:xfrm>
          <a:prstGeom prst="rect">
            <a:avLst/>
          </a:prstGeom>
        </p:spPr>
        <p:txBody>
          <a:bodyPr wrap="square">
            <a:spAutoFit/>
          </a:bodyPr>
          <a:lstStyle/>
          <a:p>
            <a:r>
              <a:rPr lang="en-US" sz="1400" b="1" dirty="0"/>
              <a:t>Definition:</a:t>
            </a:r>
          </a:p>
          <a:p>
            <a:r>
              <a:rPr lang="en-US" sz="1400" dirty="0"/>
              <a:t> The level of care should be defined by the situation, medications, and procedures provided to the patient </a:t>
            </a:r>
            <a:r>
              <a:rPr lang="en-US" sz="1400" i="1" dirty="0"/>
              <a:t>based on what is allowed in the local EMS protocols. This definition can vary between regions</a:t>
            </a:r>
            <a:r>
              <a:rPr lang="en-US" sz="1400" dirty="0"/>
              <a:t>; what may be allowed for BLS providers in one region may be considered ALS care in another. </a:t>
            </a:r>
            <a:r>
              <a:rPr lang="en-US" sz="1400" i="1" dirty="0"/>
              <a:t>This is not a reflection of the provider levels providing care, but the actual care given-for example,</a:t>
            </a:r>
            <a:r>
              <a:rPr lang="en-US" sz="1400" dirty="0"/>
              <a:t> BLS care provided by a paramedic would be entered as "BLS – All Levels". This element benefits reviews of performance, resource demand and utilization, and reimbursement coding.</a:t>
            </a:r>
          </a:p>
        </p:txBody>
      </p:sp>
      <p:sp>
        <p:nvSpPr>
          <p:cNvPr id="6" name="Rectangle 5"/>
          <p:cNvSpPr/>
          <p:nvPr/>
        </p:nvSpPr>
        <p:spPr>
          <a:xfrm>
            <a:off x="928338" y="685800"/>
            <a:ext cx="7261924" cy="584775"/>
          </a:xfrm>
          <a:prstGeom prst="rect">
            <a:avLst/>
          </a:prstGeom>
        </p:spPr>
        <p:txBody>
          <a:bodyPr wrap="none">
            <a:spAutoFit/>
          </a:bodyPr>
          <a:lstStyle/>
          <a:p>
            <a:r>
              <a:rPr lang="en-US" sz="3200" b="1" dirty="0">
                <a:solidFill>
                  <a:srgbClr val="C00000"/>
                </a:solidFill>
                <a:effectLst>
                  <a:outerShdw blurRad="38100" dist="38100" dir="2700000" algn="tl">
                    <a:srgbClr val="000000">
                      <a:alpha val="43137"/>
                    </a:srgbClr>
                  </a:outerShdw>
                </a:effectLst>
                <a:latin typeface="+mj-lt"/>
                <a:ea typeface="+mj-ea"/>
                <a:cs typeface="+mj-cs"/>
              </a:rPr>
              <a:t>What level of care was </a:t>
            </a:r>
            <a:r>
              <a:rPr lang="en-US" sz="3200" b="1" i="1" dirty="0">
                <a:solidFill>
                  <a:srgbClr val="C00000"/>
                </a:solidFill>
                <a:effectLst>
                  <a:outerShdw blurRad="38100" dist="38100" dir="2700000" algn="tl">
                    <a:srgbClr val="000000">
                      <a:alpha val="43137"/>
                    </a:srgbClr>
                  </a:outerShdw>
                </a:effectLst>
                <a:latin typeface="+mj-lt"/>
                <a:ea typeface="+mj-ea"/>
                <a:cs typeface="+mj-cs"/>
              </a:rPr>
              <a:t>actually provided</a:t>
            </a:r>
            <a:r>
              <a:rPr lang="en-US" sz="3200" b="1" dirty="0">
                <a:solidFill>
                  <a:srgbClr val="C00000"/>
                </a:solidFill>
                <a:effectLst>
                  <a:outerShdw blurRad="38100" dist="38100" dir="2700000" algn="tl">
                    <a:srgbClr val="000000">
                      <a:alpha val="43137"/>
                    </a:srgbClr>
                  </a:outerShdw>
                </a:effectLst>
                <a:latin typeface="+mj-lt"/>
                <a:ea typeface="+mj-ea"/>
                <a:cs typeface="+mj-cs"/>
              </a:rPr>
              <a:t>?</a:t>
            </a:r>
          </a:p>
        </p:txBody>
      </p:sp>
      <p:sp>
        <p:nvSpPr>
          <p:cNvPr id="8" name="Rectangle 7"/>
          <p:cNvSpPr/>
          <p:nvPr/>
        </p:nvSpPr>
        <p:spPr>
          <a:xfrm>
            <a:off x="304800" y="1371600"/>
            <a:ext cx="8610600" cy="830997"/>
          </a:xfrm>
          <a:prstGeom prst="rect">
            <a:avLst/>
          </a:prstGeom>
        </p:spPr>
        <p:txBody>
          <a:bodyPr wrap="square">
            <a:spAutoFit/>
          </a:bodyPr>
          <a:lstStyle/>
          <a:p>
            <a:r>
              <a:rPr lang="en-US" sz="1200" b="1" dirty="0"/>
              <a:t> Level of Care of this Unit (removed in v3.5) attempted to collect this combined with equipment level on vehicle but was ineffective and confusing for providers. Level of Care Provided per Protocol was added as it is very specific and direct, and equipment was moved to eResponse.07 - Unit Transport and Equipment Capability</a:t>
            </a:r>
          </a:p>
          <a:p>
            <a:endParaRPr lang="en-US" sz="1200" b="1" dirty="0"/>
          </a:p>
        </p:txBody>
      </p:sp>
      <p:graphicFrame>
        <p:nvGraphicFramePr>
          <p:cNvPr id="11" name="Table 10"/>
          <p:cNvGraphicFramePr>
            <a:graphicFrameLocks noGrp="1"/>
          </p:cNvGraphicFramePr>
          <p:nvPr>
            <p:extLst>
              <p:ext uri="{D42A27DB-BD31-4B8C-83A1-F6EECF244321}">
                <p14:modId xmlns:p14="http://schemas.microsoft.com/office/powerpoint/2010/main" val="1722733136"/>
              </p:ext>
            </p:extLst>
          </p:nvPr>
        </p:nvGraphicFramePr>
        <p:xfrm>
          <a:off x="1841499" y="2150273"/>
          <a:ext cx="5435601" cy="2574127"/>
        </p:xfrm>
        <a:graphic>
          <a:graphicData uri="http://schemas.openxmlformats.org/drawingml/2006/table">
            <a:tbl>
              <a:tblPr/>
              <a:tblGrid>
                <a:gridCol w="744830">
                  <a:extLst>
                    <a:ext uri="{9D8B030D-6E8A-4147-A177-3AD203B41FA5}">
                      <a16:colId xmlns:a16="http://schemas.microsoft.com/office/drawing/2014/main" val="228264378"/>
                    </a:ext>
                  </a:extLst>
                </a:gridCol>
                <a:gridCol w="3945941">
                  <a:extLst>
                    <a:ext uri="{9D8B030D-6E8A-4147-A177-3AD203B41FA5}">
                      <a16:colId xmlns:a16="http://schemas.microsoft.com/office/drawing/2014/main" val="649693258"/>
                    </a:ext>
                  </a:extLst>
                </a:gridCol>
                <a:gridCol w="744830">
                  <a:extLst>
                    <a:ext uri="{9D8B030D-6E8A-4147-A177-3AD203B41FA5}">
                      <a16:colId xmlns:a16="http://schemas.microsoft.com/office/drawing/2014/main" val="1947675811"/>
                    </a:ext>
                  </a:extLst>
                </a:gridCol>
              </a:tblGrid>
              <a:tr h="346719">
                <a:tc gridSpan="3">
                  <a:txBody>
                    <a:bodyPr/>
                    <a:lstStyle/>
                    <a:p>
                      <a:pPr algn="ctr" fontAlgn="b"/>
                      <a:r>
                        <a:rPr lang="en-US" sz="1800" b="1" i="0" u="none" strike="noStrike" dirty="0">
                          <a:solidFill>
                            <a:srgbClr val="FFFFFF"/>
                          </a:solidFill>
                          <a:effectLst/>
                          <a:latin typeface="Calibri" panose="020F0502020204030204" pitchFamily="34" charset="0"/>
                        </a:rPr>
                        <a:t>eDisposition.32 - Level of Care Provided per Protocol</a:t>
                      </a:r>
                    </a:p>
                  </a:txBody>
                  <a:tcPr marL="9525" marR="9525" marT="9525" marB="0" anchor="ctr">
                    <a:lnL>
                      <a:noFill/>
                    </a:lnL>
                    <a:lnR w="19050" cap="flat" cmpd="sng" algn="ctr">
                      <a:solidFill>
                        <a:srgbClr val="000000"/>
                      </a:solidFill>
                      <a:prstDash val="solid"/>
                      <a:round/>
                      <a:headEnd type="none" w="med" len="med"/>
                      <a:tailEnd type="none" w="med" len="med"/>
                    </a:lnR>
                    <a:lnT>
                      <a:noFill/>
                    </a:lnT>
                    <a:lnB>
                      <a:noFill/>
                    </a:lnB>
                    <a:solidFill>
                      <a:srgbClr val="00339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67126413"/>
                  </a:ext>
                </a:extLst>
              </a:tr>
              <a:tr h="28367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1" i="0" u="none" strike="noStrike" dirty="0">
                          <a:solidFill>
                            <a:srgbClr val="000000"/>
                          </a:solidFill>
                          <a:effectLst/>
                          <a:latin typeface="Calibri" panose="020F0502020204030204" pitchFamily="34" charset="0"/>
                        </a:rPr>
                        <a:t>NEW v3.5 Value Options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153786313"/>
                  </a:ext>
                </a:extLst>
              </a:tr>
              <a:tr h="273173">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BLS - All Levels</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2904369"/>
                  </a:ext>
                </a:extLst>
              </a:tr>
              <a:tr h="26266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ALS - AEMT/Intermediate</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468080341"/>
                  </a:ext>
                </a:extLst>
              </a:tr>
              <a:tr h="273173">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ALS - Paramedic</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588220713"/>
                  </a:ext>
                </a:extLst>
              </a:tr>
              <a:tr h="28367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EMS and Other Healthcare Staff</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18463394"/>
                  </a:ext>
                </a:extLst>
              </a:tr>
              <a:tr h="29418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Critical Care</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805142833"/>
                  </a:ext>
                </a:extLst>
              </a:tr>
              <a:tr h="273173">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Integrated Health Care</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820530592"/>
                  </a:ext>
                </a:extLst>
              </a:tr>
              <a:tr h="28367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No Care Provided</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264310998"/>
                  </a:ext>
                </a:extLst>
              </a:tr>
            </a:tbl>
          </a:graphicData>
        </a:graphic>
      </p:graphicFrame>
      <p:pic>
        <p:nvPicPr>
          <p:cNvPr id="2" name="Picture 1" descr="A picture containing text, room, gambling house, scene&#10;&#10;Description automatically generated">
            <a:extLst>
              <a:ext uri="{FF2B5EF4-FFF2-40B4-BE49-F238E27FC236}">
                <a16:creationId xmlns:a16="http://schemas.microsoft.com/office/drawing/2014/main" id="{7F07B7C7-EC9E-6C4F-DEC4-521014B7C4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818131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16</a:t>
            </a:fld>
            <a:endParaRPr lang="en-US" sz="1600" dirty="0">
              <a:solidFill>
                <a:schemeClr val="tx1"/>
              </a:solidFill>
            </a:endParaRPr>
          </a:p>
        </p:txBody>
      </p:sp>
      <p:sp>
        <p:nvSpPr>
          <p:cNvPr id="7" name="Title 6"/>
          <p:cNvSpPr>
            <a:spLocks noGrp="1"/>
          </p:cNvSpPr>
          <p:nvPr>
            <p:ph type="title"/>
          </p:nvPr>
        </p:nvSpPr>
        <p:spPr>
          <a:xfrm>
            <a:off x="533400" y="990600"/>
            <a:ext cx="8229600" cy="685800"/>
          </a:xfrm>
        </p:spPr>
        <p:txBody>
          <a:bodyPr>
            <a:noAutofit/>
          </a:bodyPr>
          <a:lstStyle/>
          <a:p>
            <a:r>
              <a:rPr lang="en-US" sz="2800" b="1" dirty="0">
                <a:solidFill>
                  <a:srgbClr val="C00000"/>
                </a:solidFill>
                <a:effectLst>
                  <a:outerShdw blurRad="38100" dist="38100" dir="2700000" algn="tl">
                    <a:srgbClr val="000000">
                      <a:alpha val="43137"/>
                    </a:srgbClr>
                  </a:outerShdw>
                </a:effectLst>
              </a:rPr>
              <a:t>How sick was the patient before and after EMS care?</a:t>
            </a:r>
            <a:br>
              <a:rPr lang="en-US" sz="2800" b="1" dirty="0">
                <a:solidFill>
                  <a:srgbClr val="C00000"/>
                </a:solidFill>
                <a:effectLst>
                  <a:outerShdw blurRad="38100" dist="38100" dir="2700000" algn="tl">
                    <a:srgbClr val="000000">
                      <a:alpha val="43137"/>
                    </a:srgbClr>
                  </a:outerShdw>
                </a:effectLst>
              </a:rPr>
            </a:br>
            <a:r>
              <a:rPr lang="en-US" sz="1800" b="1" dirty="0">
                <a:effectLst>
                  <a:outerShdw blurRad="38100" dist="38100" dir="2700000" algn="tl">
                    <a:srgbClr val="000000">
                      <a:alpha val="43137"/>
                    </a:srgbClr>
                  </a:outerShdw>
                </a:effectLst>
              </a:rPr>
              <a:t>Two values added to better describe common findings</a:t>
            </a:r>
          </a:p>
        </p:txBody>
      </p:sp>
      <p:graphicFrame>
        <p:nvGraphicFramePr>
          <p:cNvPr id="6" name="Table 5"/>
          <p:cNvGraphicFramePr>
            <a:graphicFrameLocks noGrp="1"/>
          </p:cNvGraphicFramePr>
          <p:nvPr>
            <p:extLst>
              <p:ext uri="{D42A27DB-BD31-4B8C-83A1-F6EECF244321}">
                <p14:modId xmlns:p14="http://schemas.microsoft.com/office/powerpoint/2010/main" val="2313263044"/>
              </p:ext>
            </p:extLst>
          </p:nvPr>
        </p:nvGraphicFramePr>
        <p:xfrm>
          <a:off x="1244600" y="2004132"/>
          <a:ext cx="6654800" cy="4114800"/>
        </p:xfrm>
        <a:graphic>
          <a:graphicData uri="http://schemas.openxmlformats.org/drawingml/2006/table">
            <a:tbl>
              <a:tblPr/>
              <a:tblGrid>
                <a:gridCol w="3327400">
                  <a:extLst>
                    <a:ext uri="{9D8B030D-6E8A-4147-A177-3AD203B41FA5}">
                      <a16:colId xmlns:a16="http://schemas.microsoft.com/office/drawing/2014/main" val="2903137613"/>
                    </a:ext>
                  </a:extLst>
                </a:gridCol>
                <a:gridCol w="3327400">
                  <a:extLst>
                    <a:ext uri="{9D8B030D-6E8A-4147-A177-3AD203B41FA5}">
                      <a16:colId xmlns:a16="http://schemas.microsoft.com/office/drawing/2014/main" val="737252468"/>
                    </a:ext>
                  </a:extLst>
                </a:gridCol>
              </a:tblGrid>
              <a:tr h="295275">
                <a:tc gridSpan="2">
                  <a:txBody>
                    <a:bodyPr/>
                    <a:lstStyle/>
                    <a:p>
                      <a:pPr algn="ctr" fontAlgn="b"/>
                      <a:r>
                        <a:rPr lang="en-US" sz="1800" b="1" i="0" u="none" strike="noStrike">
                          <a:solidFill>
                            <a:srgbClr val="FFFFFF"/>
                          </a:solidFill>
                          <a:effectLst/>
                          <a:latin typeface="Calibri" panose="020F0502020204030204" pitchFamily="34" charset="0"/>
                        </a:rPr>
                        <a:t>eSituation.13 - Initial Patient Acuity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4036126551"/>
                  </a:ext>
                </a:extLst>
              </a:tr>
              <a:tr h="247650">
                <a:tc>
                  <a:txBody>
                    <a:bodyPr/>
                    <a:lstStyle/>
                    <a:p>
                      <a:pPr algn="ctr" fontAlgn="ctr"/>
                      <a:r>
                        <a:rPr lang="en-US" sz="1400" b="1" i="0" u="none" strike="noStrike" dirty="0">
                          <a:solidFill>
                            <a:srgbClr val="000000"/>
                          </a:solidFill>
                          <a:effectLst/>
                          <a:latin typeface="Calibri" panose="020F0502020204030204" pitchFamily="34" charset="0"/>
                        </a:rPr>
                        <a:t>NEW v3.5 Value Options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1" i="0" u="none" strike="noStrike" dirty="0">
                          <a:solidFill>
                            <a:srgbClr val="000000"/>
                          </a:solidFill>
                          <a:effectLst/>
                          <a:latin typeface="Calibri" panose="020F0502020204030204" pitchFamily="34" charset="0"/>
                        </a:rPr>
                        <a:t>Replaces Previous v3.4 Value Options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598536103"/>
                  </a:ext>
                </a:extLst>
              </a:tr>
              <a:tr h="247650">
                <a:tc>
                  <a:txBody>
                    <a:bodyPr/>
                    <a:lstStyle/>
                    <a:p>
                      <a:pPr algn="l" fontAlgn="ctr"/>
                      <a:r>
                        <a:rPr lang="en-US" sz="1400" b="0" i="0" u="none" strike="noStrike">
                          <a:solidFill>
                            <a:srgbClr val="000000"/>
                          </a:solidFill>
                          <a:effectLst/>
                          <a:latin typeface="Calibri" panose="020F0502020204030204" pitchFamily="34" charset="0"/>
                        </a:rPr>
                        <a:t>Critical (Red)</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Critical (Red)</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77446431"/>
                  </a:ext>
                </a:extLst>
              </a:tr>
              <a:tr h="238125">
                <a:tc>
                  <a:txBody>
                    <a:bodyPr/>
                    <a:lstStyle/>
                    <a:p>
                      <a:pPr algn="l" fontAlgn="ctr"/>
                      <a:r>
                        <a:rPr lang="en-US" sz="1400" b="0" i="0" u="none" strike="noStrike">
                          <a:solidFill>
                            <a:srgbClr val="000000"/>
                          </a:solidFill>
                          <a:effectLst/>
                          <a:latin typeface="Calibri" panose="020F0502020204030204" pitchFamily="34" charset="0"/>
                        </a:rPr>
                        <a:t>Emergent (Yellow)</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Emergent (Yellow)</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63368368"/>
                  </a:ext>
                </a:extLst>
              </a:tr>
              <a:tr h="238125">
                <a:tc>
                  <a:txBody>
                    <a:bodyPr/>
                    <a:lstStyle/>
                    <a:p>
                      <a:pPr algn="l" fontAlgn="ctr"/>
                      <a:r>
                        <a:rPr lang="en-US" sz="1400" b="0" i="0" u="none" strike="noStrike">
                          <a:solidFill>
                            <a:srgbClr val="000000"/>
                          </a:solidFill>
                          <a:effectLst/>
                          <a:latin typeface="Calibri" panose="020F0502020204030204" pitchFamily="34" charset="0"/>
                        </a:rPr>
                        <a:t>Lower Acuity (Green)</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Lower Acuity (Green)</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06842525"/>
                  </a:ext>
                </a:extLst>
              </a:tr>
              <a:tr h="247650">
                <a:tc>
                  <a:txBody>
                    <a:bodyPr/>
                    <a:lstStyle/>
                    <a:p>
                      <a:pPr algn="l" fontAlgn="ctr"/>
                      <a:r>
                        <a:rPr lang="en-US" sz="1400" b="0" i="0" u="none" strike="noStrike">
                          <a:solidFill>
                            <a:srgbClr val="000000"/>
                          </a:solidFill>
                          <a:effectLst/>
                          <a:latin typeface="Calibri" panose="020F0502020204030204" pitchFamily="34" charset="0"/>
                        </a:rPr>
                        <a:t>Dead without Resuscitation Efforts (Black)</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Dead without Resuscitation Efforts (Black)</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72718258"/>
                  </a:ext>
                </a:extLst>
              </a:tr>
              <a:tr h="257175">
                <a:tc>
                  <a:txBody>
                    <a:bodyPr/>
                    <a:lstStyle/>
                    <a:p>
                      <a:pPr algn="l" fontAlgn="ctr"/>
                      <a:r>
                        <a:rPr lang="en-US" sz="1400" b="0" i="0" u="none" strike="noStrike">
                          <a:solidFill>
                            <a:srgbClr val="000000"/>
                          </a:solidFill>
                          <a:effectLst/>
                          <a:latin typeface="Calibri" panose="020F0502020204030204" pitchFamily="34" charset="0"/>
                        </a:rPr>
                        <a:t>Non-Acute/Routine</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 </a:t>
                      </a:r>
                    </a:p>
                  </a:txBody>
                  <a:tcPr marL="85725" marR="9525" marT="9525"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25063584"/>
                  </a:ext>
                </a:extLst>
              </a:tr>
              <a:tr h="247650">
                <a:tc>
                  <a:txBody>
                    <a:bodyPr/>
                    <a:lstStyle/>
                    <a:p>
                      <a:pPr algn="l" fontAlgn="ctr"/>
                      <a:r>
                        <a:rPr lang="en-US" sz="1400" b="0" i="0" u="none" strike="noStrike">
                          <a:solidFill>
                            <a:srgbClr val="000000"/>
                          </a:solidFill>
                          <a:effectLst/>
                          <a:latin typeface="Calibri" panose="020F0502020204030204" pitchFamily="34" charset="0"/>
                        </a:rPr>
                        <a:t> </a:t>
                      </a:r>
                    </a:p>
                  </a:txBody>
                  <a:tcPr marL="85725" marR="9525" marT="9525"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ctr"/>
                      <a:endParaRPr lang="en-US" sz="1400" b="0" i="0" u="none" strike="noStrike">
                        <a:solidFill>
                          <a:srgbClr val="000000"/>
                        </a:solidFill>
                        <a:effectLst/>
                        <a:latin typeface="Calibri" panose="020F0502020204030204" pitchFamily="34" charset="0"/>
                      </a:endParaRPr>
                    </a:p>
                  </a:txBody>
                  <a:tcPr marL="85725" marR="9525" marT="9525" marB="0" anchor="ctr">
                    <a:lnL>
                      <a:noFill/>
                    </a:lnL>
                    <a:lnR>
                      <a:noFill/>
                    </a:lnR>
                    <a:lnT>
                      <a:noFill/>
                    </a:lnT>
                    <a:lnB>
                      <a:noFill/>
                    </a:lnB>
                  </a:tcPr>
                </a:tc>
                <a:extLst>
                  <a:ext uri="{0D108BD9-81ED-4DB2-BD59-A6C34878D82A}">
                    <a16:rowId xmlns:a16="http://schemas.microsoft.com/office/drawing/2014/main" val="1804132801"/>
                  </a:ext>
                </a:extLst>
              </a:tr>
              <a:tr h="314325">
                <a:tc gridSpan="2">
                  <a:txBody>
                    <a:bodyPr/>
                    <a:lstStyle/>
                    <a:p>
                      <a:pPr algn="ctr" fontAlgn="b"/>
                      <a:r>
                        <a:rPr lang="en-US" sz="1800" b="1" i="0" u="none" strike="noStrike" dirty="0">
                          <a:solidFill>
                            <a:srgbClr val="FFFFFF"/>
                          </a:solidFill>
                          <a:effectLst/>
                          <a:latin typeface="Calibri" panose="020F0502020204030204" pitchFamily="34" charset="0"/>
                        </a:rPr>
                        <a:t>eDisposition.19 - Final Patient Acuity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759734713"/>
                  </a:ext>
                </a:extLst>
              </a:tr>
              <a:tr h="257175">
                <a:tc>
                  <a:txBody>
                    <a:bodyPr/>
                    <a:lstStyle/>
                    <a:p>
                      <a:pPr algn="ctr" fontAlgn="ctr"/>
                      <a:r>
                        <a:rPr lang="en-US" sz="1400" b="1" i="0" u="none" strike="noStrike" dirty="0">
                          <a:solidFill>
                            <a:srgbClr val="000000"/>
                          </a:solidFill>
                          <a:effectLst/>
                          <a:latin typeface="Calibri" panose="020F0502020204030204" pitchFamily="34" charset="0"/>
                        </a:rPr>
                        <a:t>NEW v3.5 Value Options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1" i="0" u="none" strike="noStrike" dirty="0">
                          <a:solidFill>
                            <a:srgbClr val="000000"/>
                          </a:solidFill>
                          <a:effectLst/>
                          <a:latin typeface="Calibri" panose="020F0502020204030204" pitchFamily="34" charset="0"/>
                        </a:rPr>
                        <a:t>Replaces Previous v3.4 Value Options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75448546"/>
                  </a:ext>
                </a:extLst>
              </a:tr>
              <a:tr h="247650">
                <a:tc>
                  <a:txBody>
                    <a:bodyPr/>
                    <a:lstStyle/>
                    <a:p>
                      <a:pPr algn="l" fontAlgn="ctr"/>
                      <a:r>
                        <a:rPr lang="en-US" sz="1400" b="0" i="0" u="none" strike="noStrike">
                          <a:solidFill>
                            <a:srgbClr val="000000"/>
                          </a:solidFill>
                          <a:effectLst/>
                          <a:latin typeface="Calibri" panose="020F0502020204030204" pitchFamily="34" charset="0"/>
                        </a:rPr>
                        <a:t>Critical (Red)</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Critical (Red)</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77596779"/>
                  </a:ext>
                </a:extLst>
              </a:tr>
              <a:tr h="247650">
                <a:tc>
                  <a:txBody>
                    <a:bodyPr/>
                    <a:lstStyle/>
                    <a:p>
                      <a:pPr algn="l" fontAlgn="ctr"/>
                      <a:r>
                        <a:rPr lang="en-US" sz="1400" b="0" i="0" u="none" strike="noStrike">
                          <a:solidFill>
                            <a:srgbClr val="000000"/>
                          </a:solidFill>
                          <a:effectLst/>
                          <a:latin typeface="Calibri" panose="020F0502020204030204" pitchFamily="34" charset="0"/>
                        </a:rPr>
                        <a:t>Emergent (Yellow)</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Emergent (Yellow)</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214755"/>
                  </a:ext>
                </a:extLst>
              </a:tr>
              <a:tr h="257175">
                <a:tc>
                  <a:txBody>
                    <a:bodyPr/>
                    <a:lstStyle/>
                    <a:p>
                      <a:pPr algn="l" fontAlgn="ctr"/>
                      <a:r>
                        <a:rPr lang="en-US" sz="1400" b="0" i="0" u="none" strike="noStrike">
                          <a:solidFill>
                            <a:srgbClr val="000000"/>
                          </a:solidFill>
                          <a:effectLst/>
                          <a:latin typeface="Calibri" panose="020F0502020204030204" pitchFamily="34" charset="0"/>
                        </a:rPr>
                        <a:t>Lower Acuity (Green)</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Lower Acuity (Green)</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7735728"/>
                  </a:ext>
                </a:extLst>
              </a:tr>
              <a:tr h="257175">
                <a:tc>
                  <a:txBody>
                    <a:bodyPr/>
                    <a:lstStyle/>
                    <a:p>
                      <a:pPr algn="l" fontAlgn="ctr"/>
                      <a:r>
                        <a:rPr lang="en-US" sz="1400" b="0" i="0" u="none" strike="noStrike">
                          <a:solidFill>
                            <a:srgbClr val="000000"/>
                          </a:solidFill>
                          <a:effectLst/>
                          <a:latin typeface="Calibri" panose="020F0502020204030204" pitchFamily="34" charset="0"/>
                        </a:rPr>
                        <a:t>Dead without Resuscitation Efforts (Black)</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Dead without Resuscitation Efforts (Black)</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9803957"/>
                  </a:ext>
                </a:extLst>
              </a:tr>
              <a:tr h="257175">
                <a:tc>
                  <a:txBody>
                    <a:bodyPr/>
                    <a:lstStyle/>
                    <a:p>
                      <a:pPr algn="l" fontAlgn="ctr"/>
                      <a:r>
                        <a:rPr lang="en-US" sz="1400" b="0" i="0" u="none" strike="noStrike">
                          <a:solidFill>
                            <a:srgbClr val="000000"/>
                          </a:solidFill>
                          <a:effectLst/>
                          <a:latin typeface="Calibri" panose="020F0502020204030204" pitchFamily="34" charset="0"/>
                        </a:rPr>
                        <a:t>Dead with Resuscitation Efforts (Black)</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a:solidFill>
                            <a:srgbClr val="000000"/>
                          </a:solidFill>
                          <a:effectLst/>
                          <a:latin typeface="Calibri" panose="020F0502020204030204" pitchFamily="34" charset="0"/>
                        </a:rPr>
                        <a:t> </a:t>
                      </a:r>
                    </a:p>
                  </a:txBody>
                  <a:tcPr marL="85725" marR="9525" marT="9525"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18410695"/>
                  </a:ext>
                </a:extLst>
              </a:tr>
              <a:tr h="257175">
                <a:tc>
                  <a:txBody>
                    <a:bodyPr/>
                    <a:lstStyle/>
                    <a:p>
                      <a:pPr algn="l" fontAlgn="ctr"/>
                      <a:r>
                        <a:rPr lang="en-US" sz="1400" b="0" i="0" u="none" strike="noStrike" dirty="0">
                          <a:solidFill>
                            <a:srgbClr val="000000"/>
                          </a:solidFill>
                          <a:effectLst/>
                          <a:latin typeface="Calibri" panose="020F0502020204030204" pitchFamily="34" charset="0"/>
                        </a:rPr>
                        <a:t>Non-Acute/Routine</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400" b="0" i="0" u="none" strike="noStrike" dirty="0">
                        <a:solidFill>
                          <a:srgbClr val="000000"/>
                        </a:solidFill>
                        <a:effectLst/>
                        <a:latin typeface="Calibri" panose="020F0502020204030204" pitchFamily="34" charset="0"/>
                      </a:endParaRPr>
                    </a:p>
                  </a:txBody>
                  <a:tcPr marL="85725" marR="9525" marT="9525"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732603127"/>
                  </a:ext>
                </a:extLst>
              </a:tr>
            </a:tbl>
          </a:graphicData>
        </a:graphic>
      </p:graphicFrame>
      <p:pic>
        <p:nvPicPr>
          <p:cNvPr id="2" name="Picture 1" descr="A picture containing text, room, gambling house, scene&#10;&#10;Description automatically generated">
            <a:extLst>
              <a:ext uri="{FF2B5EF4-FFF2-40B4-BE49-F238E27FC236}">
                <a16:creationId xmlns:a16="http://schemas.microsoft.com/office/drawing/2014/main" id="{49A8E7E1-917E-1B33-90D4-0C8819BAFA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95636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17</a:t>
            </a:fld>
            <a:endParaRPr lang="en-US" sz="1600" dirty="0">
              <a:solidFill>
                <a:schemeClr val="tx1"/>
              </a:solidFill>
            </a:endParaRPr>
          </a:p>
        </p:txBody>
      </p:sp>
      <p:sp>
        <p:nvSpPr>
          <p:cNvPr id="7" name="Title 6"/>
          <p:cNvSpPr>
            <a:spLocks noGrp="1"/>
          </p:cNvSpPr>
          <p:nvPr>
            <p:ph type="title"/>
          </p:nvPr>
        </p:nvSpPr>
        <p:spPr>
          <a:xfrm>
            <a:off x="0" y="457200"/>
            <a:ext cx="9144000" cy="914400"/>
          </a:xfrm>
        </p:spPr>
        <p:txBody>
          <a:bodyPr>
            <a:normAutofit fontScale="90000"/>
          </a:bodyPr>
          <a:lstStyle/>
          <a:p>
            <a:r>
              <a:rPr lang="en-US" sz="3600" b="1" dirty="0">
                <a:solidFill>
                  <a:srgbClr val="C00000"/>
                </a:solidFill>
                <a:effectLst>
                  <a:outerShdw blurRad="38100" dist="38100" dir="2700000" algn="tl">
                    <a:srgbClr val="000000">
                      <a:alpha val="43137"/>
                    </a:srgbClr>
                  </a:outerShdw>
                </a:effectLst>
              </a:rPr>
              <a:t>Justification for Transfers</a:t>
            </a:r>
            <a:br>
              <a:rPr lang="en-US" sz="2400" b="1" dirty="0">
                <a:solidFill>
                  <a:srgbClr val="C00000"/>
                </a:solidFill>
                <a:effectLst>
                  <a:outerShdw blurRad="38100" dist="38100" dir="2700000" algn="tl">
                    <a:srgbClr val="000000">
                      <a:alpha val="43137"/>
                    </a:srgbClr>
                  </a:outerShdw>
                </a:effectLst>
              </a:rPr>
            </a:br>
            <a:r>
              <a:rPr lang="en-US" sz="1800" b="1" dirty="0">
                <a:effectLst>
                  <a:outerShdw blurRad="38100" dist="38100" dir="2700000" algn="tl">
                    <a:srgbClr val="000000">
                      <a:alpha val="43137"/>
                    </a:srgbClr>
                  </a:outerShdw>
                </a:effectLst>
              </a:rPr>
              <a:t>New fields were created to allow space to capture the diagnosis of the physician ordering the transfer. A second element was added with fixed values so transfer reasons and patterns can better be analyzed</a:t>
            </a:r>
          </a:p>
        </p:txBody>
      </p:sp>
      <p:graphicFrame>
        <p:nvGraphicFramePr>
          <p:cNvPr id="4" name="Table 3"/>
          <p:cNvGraphicFramePr>
            <a:graphicFrameLocks noGrp="1"/>
          </p:cNvGraphicFramePr>
          <p:nvPr>
            <p:extLst>
              <p:ext uri="{D42A27DB-BD31-4B8C-83A1-F6EECF244321}">
                <p14:modId xmlns:p14="http://schemas.microsoft.com/office/powerpoint/2010/main" val="2916239155"/>
              </p:ext>
            </p:extLst>
          </p:nvPr>
        </p:nvGraphicFramePr>
        <p:xfrm>
          <a:off x="1752600" y="1545457"/>
          <a:ext cx="5638800" cy="5029582"/>
        </p:xfrm>
        <a:graphic>
          <a:graphicData uri="http://schemas.openxmlformats.org/drawingml/2006/table">
            <a:tbl>
              <a:tblPr/>
              <a:tblGrid>
                <a:gridCol w="5638800">
                  <a:extLst>
                    <a:ext uri="{9D8B030D-6E8A-4147-A177-3AD203B41FA5}">
                      <a16:colId xmlns:a16="http://schemas.microsoft.com/office/drawing/2014/main" val="2972690735"/>
                    </a:ext>
                  </a:extLst>
                </a:gridCol>
              </a:tblGrid>
              <a:tr h="266348">
                <a:tc>
                  <a:txBody>
                    <a:bodyPr/>
                    <a:lstStyle/>
                    <a:p>
                      <a:pPr algn="ctr" fontAlgn="b"/>
                      <a:r>
                        <a:rPr lang="en-US" sz="1300" b="1" i="0" u="none" strike="noStrike">
                          <a:solidFill>
                            <a:srgbClr val="FFFFFF"/>
                          </a:solidFill>
                          <a:effectLst/>
                          <a:latin typeface="Calibri" panose="020F0502020204030204" pitchFamily="34" charset="0"/>
                        </a:rPr>
                        <a:t>eSituation.19 - Justification for Transfer or Encounter</a:t>
                      </a:r>
                    </a:p>
                  </a:txBody>
                  <a:tcPr marL="7028"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extLst>
                  <a:ext uri="{0D108BD9-81ED-4DB2-BD59-A6C34878D82A}">
                    <a16:rowId xmlns:a16="http://schemas.microsoft.com/office/drawing/2014/main" val="1531475109"/>
                  </a:ext>
                </a:extLst>
              </a:tr>
              <a:tr h="643542">
                <a:tc>
                  <a:txBody>
                    <a:bodyPr/>
                    <a:lstStyle/>
                    <a:p>
                      <a:pPr algn="ctr" fontAlgn="b"/>
                      <a:r>
                        <a:rPr lang="en-US" sz="1400" b="1" i="0" u="none" strike="noStrike" dirty="0">
                          <a:solidFill>
                            <a:srgbClr val="C00000"/>
                          </a:solidFill>
                          <a:effectLst/>
                          <a:latin typeface="Calibri" panose="020F0502020204030204" pitchFamily="34" charset="0"/>
                        </a:rPr>
                        <a:t>This is a text field to enter the sending physician’s diagnosis for transfer. </a:t>
                      </a:r>
                      <a:br>
                        <a:rPr lang="en-US" sz="1400" b="1" i="0" u="none" strike="noStrike" dirty="0">
                          <a:solidFill>
                            <a:srgbClr val="C00000"/>
                          </a:solidFill>
                          <a:effectLst/>
                          <a:latin typeface="Calibri" panose="020F0502020204030204" pitchFamily="34" charset="0"/>
                        </a:rPr>
                      </a:br>
                      <a:r>
                        <a:rPr lang="en-US" sz="1400" b="1" i="0" u="none" strike="noStrike" dirty="0">
                          <a:solidFill>
                            <a:srgbClr val="C00000"/>
                          </a:solidFill>
                          <a:effectLst/>
                          <a:latin typeface="Calibri" panose="020F0502020204030204" pitchFamily="34" charset="0"/>
                        </a:rPr>
                        <a:t>EMS Provider Primary Impression is not the reason that a transfer is ordered and should not be used.</a:t>
                      </a:r>
                    </a:p>
                  </a:txBody>
                  <a:tcPr marL="7028"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30746569"/>
                  </a:ext>
                </a:extLst>
              </a:tr>
              <a:tr h="209850">
                <a:tc>
                  <a:txBody>
                    <a:bodyPr/>
                    <a:lstStyle/>
                    <a:p>
                      <a:pPr algn="l" fontAlgn="b"/>
                      <a:r>
                        <a:rPr lang="en-US" sz="800" b="0" i="0" u="none" strike="noStrike" dirty="0">
                          <a:solidFill>
                            <a:srgbClr val="000000"/>
                          </a:solidFill>
                          <a:effectLst/>
                          <a:latin typeface="Calibri" panose="020F0502020204030204" pitchFamily="34" charset="0"/>
                        </a:rPr>
                        <a:t> </a:t>
                      </a:r>
                    </a:p>
                  </a:txBody>
                  <a:tcPr marL="7028" marR="7028" marT="7028" marB="0" anchor="b">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26314903"/>
                  </a:ext>
                </a:extLst>
              </a:tr>
              <a:tr h="266348">
                <a:tc>
                  <a:txBody>
                    <a:bodyPr/>
                    <a:lstStyle/>
                    <a:p>
                      <a:pPr algn="ctr" fontAlgn="b"/>
                      <a:r>
                        <a:rPr lang="en-US" sz="1300" b="1" i="0" u="none" strike="noStrike" dirty="0">
                          <a:solidFill>
                            <a:srgbClr val="FFFFFF"/>
                          </a:solidFill>
                          <a:effectLst/>
                          <a:latin typeface="Calibri" panose="020F0502020204030204" pitchFamily="34" charset="0"/>
                        </a:rPr>
                        <a:t>eSituation.20 - Reason for Interfacility Transfer/Medical Transport</a:t>
                      </a:r>
                    </a:p>
                  </a:txBody>
                  <a:tcPr marL="7028"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extLst>
                  <a:ext uri="{0D108BD9-81ED-4DB2-BD59-A6C34878D82A}">
                    <a16:rowId xmlns:a16="http://schemas.microsoft.com/office/drawing/2014/main" val="4023680065"/>
                  </a:ext>
                </a:extLst>
              </a:tr>
              <a:tr h="217922">
                <a:tc>
                  <a:txBody>
                    <a:bodyPr/>
                    <a:lstStyle/>
                    <a:p>
                      <a:pPr algn="ctr" fontAlgn="ctr"/>
                      <a:r>
                        <a:rPr lang="en-US" sz="1000" b="1" i="0" u="none" strike="noStrike" dirty="0">
                          <a:solidFill>
                            <a:srgbClr val="000000"/>
                          </a:solidFill>
                          <a:effectLst/>
                          <a:latin typeface="Calibri" panose="020F0502020204030204" pitchFamily="34" charset="0"/>
                        </a:rPr>
                        <a:t>NEW v3.5 Value Options</a:t>
                      </a:r>
                    </a:p>
                  </a:txBody>
                  <a:tcPr marL="7028" marR="7028" marT="702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621082130"/>
                  </a:ext>
                </a:extLst>
              </a:tr>
              <a:tr h="209850">
                <a:tc>
                  <a:txBody>
                    <a:bodyPr/>
                    <a:lstStyle/>
                    <a:p>
                      <a:pPr algn="l" fontAlgn="b"/>
                      <a:r>
                        <a:rPr lang="en-US" sz="1000" b="0" i="0" u="none" strike="noStrike" dirty="0">
                          <a:solidFill>
                            <a:srgbClr val="000000"/>
                          </a:solidFill>
                          <a:effectLst/>
                          <a:latin typeface="Calibri" panose="020F0502020204030204" pitchFamily="34" charset="0"/>
                        </a:rPr>
                        <a:t>Cardiac Specialty</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03501685"/>
                  </a:ext>
                </a:extLst>
              </a:tr>
              <a:tr h="209850">
                <a:tc>
                  <a:txBody>
                    <a:bodyPr/>
                    <a:lstStyle/>
                    <a:p>
                      <a:pPr algn="l" fontAlgn="b"/>
                      <a:r>
                        <a:rPr lang="en-US" sz="1000" b="0" i="0" u="none" strike="noStrike">
                          <a:solidFill>
                            <a:srgbClr val="000000"/>
                          </a:solidFill>
                          <a:effectLst/>
                          <a:latin typeface="Calibri" panose="020F0502020204030204" pitchFamily="34" charset="0"/>
                        </a:rPr>
                        <a:t>Convenience Transfer (Patient Request)</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31685640"/>
                  </a:ext>
                </a:extLst>
              </a:tr>
              <a:tr h="201608">
                <a:tc>
                  <a:txBody>
                    <a:bodyPr/>
                    <a:lstStyle/>
                    <a:p>
                      <a:pPr algn="l" fontAlgn="b"/>
                      <a:r>
                        <a:rPr lang="en-US" sz="1000" b="0" i="0" u="none" strike="noStrike">
                          <a:solidFill>
                            <a:srgbClr val="000000"/>
                          </a:solidFill>
                          <a:effectLst/>
                          <a:latin typeface="Calibri" panose="020F0502020204030204" pitchFamily="34" charset="0"/>
                        </a:rPr>
                        <a:t>Diagnostic Testing</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61698130"/>
                  </a:ext>
                </a:extLst>
              </a:tr>
              <a:tr h="217922">
                <a:tc>
                  <a:txBody>
                    <a:bodyPr/>
                    <a:lstStyle/>
                    <a:p>
                      <a:pPr algn="l" fontAlgn="b"/>
                      <a:r>
                        <a:rPr lang="en-US" sz="1000" b="0" i="0" u="none" strike="noStrike">
                          <a:solidFill>
                            <a:srgbClr val="000000"/>
                          </a:solidFill>
                          <a:effectLst/>
                          <a:latin typeface="Calibri" panose="020F0502020204030204" pitchFamily="34" charset="0"/>
                        </a:rPr>
                        <a:t>Dialysis</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65349691"/>
                  </a:ext>
                </a:extLst>
              </a:tr>
              <a:tr h="209850">
                <a:tc>
                  <a:txBody>
                    <a:bodyPr/>
                    <a:lstStyle/>
                    <a:p>
                      <a:pPr algn="l" fontAlgn="b"/>
                      <a:r>
                        <a:rPr lang="en-US" sz="1000" b="0" i="0" u="none" strike="noStrike">
                          <a:solidFill>
                            <a:srgbClr val="000000"/>
                          </a:solidFill>
                          <a:effectLst/>
                          <a:latin typeface="Calibri" panose="020F0502020204030204" pitchFamily="34" charset="0"/>
                        </a:rPr>
                        <a:t>Drug and/or Alcohol Rehabilitation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05242455"/>
                  </a:ext>
                </a:extLst>
              </a:tr>
              <a:tr h="209850">
                <a:tc>
                  <a:txBody>
                    <a:bodyPr/>
                    <a:lstStyle/>
                    <a:p>
                      <a:pPr algn="l" fontAlgn="b"/>
                      <a:r>
                        <a:rPr lang="en-US" sz="1000" b="0" i="0" u="none" strike="noStrike">
                          <a:solidFill>
                            <a:srgbClr val="000000"/>
                          </a:solidFill>
                          <a:effectLst/>
                          <a:latin typeface="Calibri" panose="020F0502020204030204" pitchFamily="34" charset="0"/>
                        </a:rPr>
                        <a:t>Extended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4893159"/>
                  </a:ext>
                </a:extLst>
              </a:tr>
              <a:tr h="217922">
                <a:tc>
                  <a:txBody>
                    <a:bodyPr/>
                    <a:lstStyle/>
                    <a:p>
                      <a:pPr algn="l" fontAlgn="b"/>
                      <a:r>
                        <a:rPr lang="en-US" sz="1000" b="0" i="0" u="none" strike="noStrike">
                          <a:solidFill>
                            <a:srgbClr val="000000"/>
                          </a:solidFill>
                          <a:effectLst/>
                          <a:latin typeface="Calibri" panose="020F0502020204030204" pitchFamily="34" charset="0"/>
                        </a:rPr>
                        <a:t>Maternal/Neonatal</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54832278"/>
                  </a:ext>
                </a:extLst>
              </a:tr>
              <a:tr h="217922">
                <a:tc>
                  <a:txBody>
                    <a:bodyPr/>
                    <a:lstStyle/>
                    <a:p>
                      <a:pPr algn="l" fontAlgn="b"/>
                      <a:r>
                        <a:rPr lang="en-US" sz="1000" b="0" i="0" u="none" strike="noStrike">
                          <a:solidFill>
                            <a:srgbClr val="000000"/>
                          </a:solidFill>
                          <a:effectLst/>
                          <a:latin typeface="Calibri" panose="020F0502020204030204" pitchFamily="34" charset="0"/>
                        </a:rPr>
                        <a:t>Medical Specialty Care (Other, Not Listed)</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02340922"/>
                  </a:ext>
                </a:extLst>
              </a:tr>
              <a:tr h="217922">
                <a:tc>
                  <a:txBody>
                    <a:bodyPr/>
                    <a:lstStyle/>
                    <a:p>
                      <a:pPr algn="l" fontAlgn="b"/>
                      <a:r>
                        <a:rPr lang="en-US" sz="1000" b="0" i="0" u="none" strike="noStrike">
                          <a:solidFill>
                            <a:srgbClr val="000000"/>
                          </a:solidFill>
                          <a:effectLst/>
                          <a:latin typeface="Calibri" panose="020F0502020204030204" pitchFamily="34" charset="0"/>
                        </a:rPr>
                        <a:t>Neurological Specialty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08686852"/>
                  </a:ext>
                </a:extLst>
              </a:tr>
              <a:tr h="217922">
                <a:tc>
                  <a:txBody>
                    <a:bodyPr/>
                    <a:lstStyle/>
                    <a:p>
                      <a:pPr algn="l" fontAlgn="b"/>
                      <a:r>
                        <a:rPr lang="en-US" sz="1000" b="0" i="0" u="none" strike="noStrike">
                          <a:solidFill>
                            <a:srgbClr val="000000"/>
                          </a:solidFill>
                          <a:effectLst/>
                          <a:latin typeface="Calibri" panose="020F0502020204030204" pitchFamily="34" charset="0"/>
                        </a:rPr>
                        <a:t>Palliative/Hospice Care (Home or Facility)</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17886710"/>
                  </a:ext>
                </a:extLst>
              </a:tr>
              <a:tr h="217922">
                <a:tc>
                  <a:txBody>
                    <a:bodyPr/>
                    <a:lstStyle/>
                    <a:p>
                      <a:pPr algn="l" fontAlgn="b"/>
                      <a:r>
                        <a:rPr lang="en-US" sz="1000" b="0" i="0" u="none" strike="noStrike">
                          <a:solidFill>
                            <a:srgbClr val="000000"/>
                          </a:solidFill>
                          <a:effectLst/>
                          <a:latin typeface="Calibri" panose="020F0502020204030204" pitchFamily="34" charset="0"/>
                        </a:rPr>
                        <a:t>Pediatric Specialty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88646272"/>
                  </a:ext>
                </a:extLst>
              </a:tr>
              <a:tr h="217922">
                <a:tc>
                  <a:txBody>
                    <a:bodyPr/>
                    <a:lstStyle/>
                    <a:p>
                      <a:pPr algn="l" fontAlgn="b"/>
                      <a:r>
                        <a:rPr lang="en-US" sz="1000" b="0" i="0" u="none" strike="noStrike">
                          <a:solidFill>
                            <a:srgbClr val="000000"/>
                          </a:solidFill>
                          <a:effectLst/>
                          <a:latin typeface="Calibri" panose="020F0502020204030204" pitchFamily="34" charset="0"/>
                        </a:rPr>
                        <a:t>Psychiatric/Behavioral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67634769"/>
                  </a:ext>
                </a:extLst>
              </a:tr>
              <a:tr h="217922">
                <a:tc>
                  <a:txBody>
                    <a:bodyPr/>
                    <a:lstStyle/>
                    <a:p>
                      <a:pPr algn="l" fontAlgn="b"/>
                      <a:r>
                        <a:rPr lang="en-US" sz="1000" b="0" i="0" u="none" strike="noStrike">
                          <a:solidFill>
                            <a:srgbClr val="000000"/>
                          </a:solidFill>
                          <a:effectLst/>
                          <a:latin typeface="Calibri" panose="020F0502020204030204" pitchFamily="34" charset="0"/>
                        </a:rPr>
                        <a:t>Physical Rehabilitation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9136771"/>
                  </a:ext>
                </a:extLst>
              </a:tr>
              <a:tr h="209850">
                <a:tc>
                  <a:txBody>
                    <a:bodyPr/>
                    <a:lstStyle/>
                    <a:p>
                      <a:pPr algn="l" fontAlgn="b"/>
                      <a:r>
                        <a:rPr lang="en-US" sz="1000" b="0" i="0" u="none" strike="noStrike">
                          <a:solidFill>
                            <a:srgbClr val="000000"/>
                          </a:solidFill>
                          <a:effectLst/>
                          <a:latin typeface="Calibri" panose="020F0502020204030204" pitchFamily="34" charset="0"/>
                        </a:rPr>
                        <a:t>Return to Home/Residence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6556683"/>
                  </a:ext>
                </a:extLst>
              </a:tr>
              <a:tr h="209850">
                <a:tc>
                  <a:txBody>
                    <a:bodyPr/>
                    <a:lstStyle/>
                    <a:p>
                      <a:pPr algn="l" fontAlgn="b"/>
                      <a:r>
                        <a:rPr lang="en-US" sz="1000" b="0" i="0" u="none" strike="noStrike">
                          <a:solidFill>
                            <a:srgbClr val="000000"/>
                          </a:solidFill>
                          <a:effectLst/>
                          <a:latin typeface="Calibri" panose="020F0502020204030204" pitchFamily="34" charset="0"/>
                        </a:rPr>
                        <a:t>Surgical Specialty Care (Other, Not Listed)</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2992080"/>
                  </a:ext>
                </a:extLst>
              </a:tr>
              <a:tr h="217922">
                <a:tc>
                  <a:txBody>
                    <a:bodyPr/>
                    <a:lstStyle/>
                    <a:p>
                      <a:pPr algn="l" fontAlgn="b"/>
                      <a:r>
                        <a:rPr lang="en-US" sz="1000" b="0" i="0" u="none" strike="noStrike" dirty="0">
                          <a:solidFill>
                            <a:srgbClr val="000000"/>
                          </a:solidFill>
                          <a:effectLst/>
                          <a:latin typeface="Calibri" panose="020F0502020204030204" pitchFamily="34" charset="0"/>
                        </a:rPr>
                        <a:t>Trauma/Orthopedic Specialty Care</a:t>
                      </a:r>
                    </a:p>
                  </a:txBody>
                  <a:tcPr marL="63251" marR="7028" marT="702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07585974"/>
                  </a:ext>
                </a:extLst>
              </a:tr>
            </a:tbl>
          </a:graphicData>
        </a:graphic>
      </p:graphicFrame>
      <p:pic>
        <p:nvPicPr>
          <p:cNvPr id="2" name="Picture 1" descr="A picture containing text, room, gambling house, scene&#10;&#10;Description automatically generated">
            <a:extLst>
              <a:ext uri="{FF2B5EF4-FFF2-40B4-BE49-F238E27FC236}">
                <a16:creationId xmlns:a16="http://schemas.microsoft.com/office/drawing/2014/main" id="{75DF0CC6-A58D-99AC-5534-5C36C8D40D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3489871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18</a:t>
            </a:fld>
            <a:endParaRPr lang="en-US" sz="1600" dirty="0">
              <a:solidFill>
                <a:schemeClr val="tx1"/>
              </a:solidFill>
            </a:endParaRPr>
          </a:p>
        </p:txBody>
      </p:sp>
      <p:sp>
        <p:nvSpPr>
          <p:cNvPr id="7" name="Title 6"/>
          <p:cNvSpPr>
            <a:spLocks noGrp="1"/>
          </p:cNvSpPr>
          <p:nvPr>
            <p:ph type="title"/>
          </p:nvPr>
        </p:nvSpPr>
        <p:spPr>
          <a:xfrm>
            <a:off x="471854" y="609600"/>
            <a:ext cx="8229600" cy="563562"/>
          </a:xfrm>
        </p:spPr>
        <p:txBody>
          <a:bodyPr>
            <a:noAutofit/>
          </a:bodyPr>
          <a:lstStyle/>
          <a:p>
            <a:r>
              <a:rPr lang="en-US" sz="3600" b="1" dirty="0">
                <a:solidFill>
                  <a:srgbClr val="C00000"/>
                </a:solidFill>
                <a:effectLst>
                  <a:outerShdw blurRad="38100" dist="38100" dir="2700000" algn="tl">
                    <a:srgbClr val="000000">
                      <a:alpha val="43137"/>
                    </a:srgbClr>
                  </a:outerShdw>
                </a:effectLst>
              </a:rPr>
              <a:t>eDisposition.21 - Type of Destination</a:t>
            </a:r>
          </a:p>
        </p:txBody>
      </p:sp>
      <p:graphicFrame>
        <p:nvGraphicFramePr>
          <p:cNvPr id="2" name="Table 1"/>
          <p:cNvGraphicFramePr>
            <a:graphicFrameLocks noGrp="1"/>
          </p:cNvGraphicFramePr>
          <p:nvPr>
            <p:extLst>
              <p:ext uri="{D42A27DB-BD31-4B8C-83A1-F6EECF244321}">
                <p14:modId xmlns:p14="http://schemas.microsoft.com/office/powerpoint/2010/main" val="3018002041"/>
              </p:ext>
            </p:extLst>
          </p:nvPr>
        </p:nvGraphicFramePr>
        <p:xfrm>
          <a:off x="1447800" y="1371606"/>
          <a:ext cx="6019800" cy="4952994"/>
        </p:xfrm>
        <a:graphic>
          <a:graphicData uri="http://schemas.openxmlformats.org/drawingml/2006/table">
            <a:tbl>
              <a:tblPr/>
              <a:tblGrid>
                <a:gridCol w="2875856">
                  <a:extLst>
                    <a:ext uri="{9D8B030D-6E8A-4147-A177-3AD203B41FA5}">
                      <a16:colId xmlns:a16="http://schemas.microsoft.com/office/drawing/2014/main" val="3650598237"/>
                    </a:ext>
                  </a:extLst>
                </a:gridCol>
                <a:gridCol w="3143944">
                  <a:extLst>
                    <a:ext uri="{9D8B030D-6E8A-4147-A177-3AD203B41FA5}">
                      <a16:colId xmlns:a16="http://schemas.microsoft.com/office/drawing/2014/main" val="4106535615"/>
                    </a:ext>
                  </a:extLst>
                </a:gridCol>
              </a:tblGrid>
              <a:tr h="255788">
                <a:tc gridSpan="2">
                  <a:txBody>
                    <a:bodyPr/>
                    <a:lstStyle/>
                    <a:p>
                      <a:pPr algn="ctr" fontAlgn="b"/>
                      <a:r>
                        <a:rPr lang="en-US" sz="1300" b="1" i="0" u="none" strike="noStrike" dirty="0">
                          <a:solidFill>
                            <a:srgbClr val="FFFFFF"/>
                          </a:solidFill>
                          <a:effectLst/>
                          <a:latin typeface="Calibri" panose="020F0502020204030204" pitchFamily="34" charset="0"/>
                        </a:rPr>
                        <a:t>eDisposition.21 - Type of Destination</a:t>
                      </a:r>
                    </a:p>
                  </a:txBody>
                  <a:tcPr marL="7083" marR="7083" marT="7083"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604074183"/>
                  </a:ext>
                </a:extLst>
              </a:tr>
              <a:tr h="325550">
                <a:tc>
                  <a:txBody>
                    <a:bodyPr/>
                    <a:lstStyle/>
                    <a:p>
                      <a:pPr algn="ctr" fontAlgn="ctr"/>
                      <a:r>
                        <a:rPr lang="en-US" sz="1000" b="1" i="0" u="none" strike="noStrike" dirty="0">
                          <a:solidFill>
                            <a:srgbClr val="000000"/>
                          </a:solidFill>
                          <a:effectLst/>
                          <a:latin typeface="Calibri" panose="020F0502020204030204" pitchFamily="34" charset="0"/>
                        </a:rPr>
                        <a:t>NEW v3.5 Value Options</a:t>
                      </a:r>
                    </a:p>
                  </a:txBody>
                  <a:tcPr marL="7083"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Calibri" panose="020F0502020204030204" pitchFamily="34" charset="0"/>
                        </a:rPr>
                        <a:t>Previous v3.4 Value Options</a:t>
                      </a:r>
                    </a:p>
                  </a:txBody>
                  <a:tcPr marL="7083"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26895120"/>
                  </a:ext>
                </a:extLst>
              </a:tr>
              <a:tr h="209281">
                <a:tc>
                  <a:txBody>
                    <a:bodyPr/>
                    <a:lstStyle/>
                    <a:p>
                      <a:pPr algn="l" fontAlgn="ctr"/>
                      <a:r>
                        <a:rPr lang="en-US" sz="1000" b="0" i="0" u="none" strike="noStrike" dirty="0">
                          <a:solidFill>
                            <a:srgbClr val="000000"/>
                          </a:solidFill>
                          <a:effectLst/>
                          <a:latin typeface="Calibri" panose="020F0502020204030204" pitchFamily="34" charset="0"/>
                        </a:rPr>
                        <a:t>Home</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Home</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47178008"/>
                  </a:ext>
                </a:extLst>
              </a:tr>
              <a:tr h="224784">
                <a:tc>
                  <a:txBody>
                    <a:bodyPr/>
                    <a:lstStyle/>
                    <a:p>
                      <a:pPr algn="l" fontAlgn="ctr"/>
                      <a:r>
                        <a:rPr lang="en-US" sz="1000" b="0" i="0" u="none" strike="noStrike" dirty="0">
                          <a:solidFill>
                            <a:srgbClr val="000000"/>
                          </a:solidFill>
                          <a:effectLst/>
                          <a:latin typeface="Calibri" panose="020F0502020204030204" pitchFamily="34" charset="0"/>
                        </a:rPr>
                        <a:t>Hospital - Emergency Department</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Hospital-Emergency Department</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32181100"/>
                  </a:ext>
                </a:extLst>
              </a:tr>
              <a:tr h="201531">
                <a:tc>
                  <a:txBody>
                    <a:bodyPr/>
                    <a:lstStyle/>
                    <a:p>
                      <a:pPr algn="l" fontAlgn="ctr"/>
                      <a:r>
                        <a:rPr lang="en-US" sz="1000" b="0" i="0" u="none" strike="noStrike" dirty="0">
                          <a:solidFill>
                            <a:srgbClr val="000000"/>
                          </a:solidFill>
                          <a:effectLst/>
                          <a:latin typeface="Calibri" panose="020F0502020204030204" pitchFamily="34" charset="0"/>
                        </a:rPr>
                        <a:t>Hospital - Non-Emergency Department Bed</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Hospital-Non-Emergency Department Bed</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90910946"/>
                  </a:ext>
                </a:extLst>
              </a:tr>
              <a:tr h="255788">
                <a:tc>
                  <a:txBody>
                    <a:bodyPr/>
                    <a:lstStyle/>
                    <a:p>
                      <a:pPr algn="l" fontAlgn="ctr"/>
                      <a:r>
                        <a:rPr lang="en-US" sz="1000" b="0" i="0" u="none" strike="noStrike">
                          <a:solidFill>
                            <a:srgbClr val="000000"/>
                          </a:solidFill>
                          <a:effectLst/>
                          <a:latin typeface="Calibri" panose="020F0502020204030204" pitchFamily="34" charset="0"/>
                        </a:rPr>
                        <a:t>Clinic</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Medical Office/Clinic</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62706755"/>
                  </a:ext>
                </a:extLst>
              </a:tr>
              <a:tr h="209281">
                <a:tc>
                  <a:txBody>
                    <a:bodyPr/>
                    <a:lstStyle/>
                    <a:p>
                      <a:pPr algn="l" fontAlgn="ctr"/>
                      <a:r>
                        <a:rPr lang="en-US" sz="1000" b="0" i="0" u="none" strike="noStrike">
                          <a:solidFill>
                            <a:srgbClr val="000000"/>
                          </a:solidFill>
                          <a:effectLst/>
                          <a:latin typeface="Calibri" panose="020F0502020204030204" pitchFamily="34" charset="0"/>
                        </a:rPr>
                        <a:t>Morgue/Mortuary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Morgue/Mortuary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70399959"/>
                  </a:ext>
                </a:extLst>
              </a:tr>
              <a:tr h="201531">
                <a:tc>
                  <a:txBody>
                    <a:bodyPr/>
                    <a:lstStyle/>
                    <a:p>
                      <a:pPr algn="l" fontAlgn="ctr"/>
                      <a:r>
                        <a:rPr lang="en-US" sz="1000" b="0" i="0" u="none" strike="noStrike" dirty="0">
                          <a:solidFill>
                            <a:srgbClr val="000000"/>
                          </a:solidFill>
                          <a:effectLst/>
                          <a:latin typeface="Calibri" panose="020F0502020204030204" pitchFamily="34" charset="0"/>
                        </a:rPr>
                        <a:t>(Now Separated)</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000" b="0" i="0" u="none" strike="noStrike">
                          <a:solidFill>
                            <a:srgbClr val="000000"/>
                          </a:solidFill>
                          <a:effectLst/>
                          <a:latin typeface="Calibri" panose="020F0502020204030204" pitchFamily="34" charset="0"/>
                        </a:rPr>
                        <a:t>Nursing Home/Assisted Living Facility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68002942"/>
                  </a:ext>
                </a:extLst>
              </a:tr>
              <a:tr h="201531">
                <a:tc>
                  <a:txBody>
                    <a:bodyPr/>
                    <a:lstStyle/>
                    <a:p>
                      <a:pPr algn="l" fontAlgn="ctr"/>
                      <a:r>
                        <a:rPr lang="en-US" sz="1000" b="0" i="0" u="none" strike="noStrike">
                          <a:solidFill>
                            <a:srgbClr val="000000"/>
                          </a:solidFill>
                          <a:effectLst/>
                          <a:latin typeface="Calibri" panose="020F0502020204030204" pitchFamily="34" charset="0"/>
                        </a:rPr>
                        <a:t>Other</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Other</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2185585"/>
                  </a:ext>
                </a:extLst>
              </a:tr>
              <a:tr h="186028">
                <a:tc>
                  <a:txBody>
                    <a:bodyPr/>
                    <a:lstStyle/>
                    <a:p>
                      <a:pPr algn="l" fontAlgn="ctr"/>
                      <a:r>
                        <a:rPr lang="en-US" sz="1000" b="0" i="0" u="none" strike="noStrike" dirty="0">
                          <a:solidFill>
                            <a:srgbClr val="000000"/>
                          </a:solidFill>
                          <a:effectLst/>
                          <a:latin typeface="Calibri" panose="020F0502020204030204" pitchFamily="34" charset="0"/>
                        </a:rPr>
                        <a:t>Other EMS Responder (air)</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Other EMS Responder (air)</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43388305"/>
                  </a:ext>
                </a:extLst>
              </a:tr>
              <a:tr h="209281">
                <a:tc>
                  <a:txBody>
                    <a:bodyPr/>
                    <a:lstStyle/>
                    <a:p>
                      <a:pPr algn="l" fontAlgn="ctr"/>
                      <a:r>
                        <a:rPr lang="en-US" sz="1000" b="0" i="0" u="none" strike="noStrike">
                          <a:solidFill>
                            <a:srgbClr val="000000"/>
                          </a:solidFill>
                          <a:effectLst/>
                          <a:latin typeface="Calibri" panose="020F0502020204030204" pitchFamily="34" charset="0"/>
                        </a:rPr>
                        <a:t>Other EMS Responder (ground)</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Other EMS Responder (ground)</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81598499"/>
                  </a:ext>
                </a:extLst>
              </a:tr>
              <a:tr h="201531">
                <a:tc>
                  <a:txBody>
                    <a:bodyPr/>
                    <a:lstStyle/>
                    <a:p>
                      <a:pPr algn="l" fontAlgn="ctr"/>
                      <a:r>
                        <a:rPr lang="en-US" sz="1000" b="0" i="0" u="none" strike="noStrike">
                          <a:solidFill>
                            <a:srgbClr val="000000"/>
                          </a:solidFill>
                          <a:effectLst/>
                          <a:latin typeface="Calibri" panose="020F0502020204030204" pitchFamily="34" charset="0"/>
                        </a:rPr>
                        <a:t>Police/Jail</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Police/Jail</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0740962"/>
                  </a:ext>
                </a:extLst>
              </a:tr>
              <a:tr h="193779">
                <a:tc>
                  <a:txBody>
                    <a:bodyPr/>
                    <a:lstStyle/>
                    <a:p>
                      <a:pPr algn="l" fontAlgn="ctr"/>
                      <a:r>
                        <a:rPr lang="en-US" sz="1000" b="0" i="0" u="none" strike="noStrike">
                          <a:solidFill>
                            <a:srgbClr val="000000"/>
                          </a:solidFill>
                          <a:effectLst/>
                          <a:latin typeface="Calibri" panose="020F0502020204030204" pitchFamily="34" charset="0"/>
                        </a:rPr>
                        <a:t>Urgent Care</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Urgent Care</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7441773"/>
                  </a:ext>
                </a:extLst>
              </a:tr>
              <a:tr h="209281">
                <a:tc>
                  <a:txBody>
                    <a:bodyPr/>
                    <a:lstStyle/>
                    <a:p>
                      <a:pPr algn="l" fontAlgn="ctr"/>
                      <a:r>
                        <a:rPr lang="en-US" sz="1000" b="0" i="0" u="none" strike="noStrike">
                          <a:solidFill>
                            <a:srgbClr val="000000"/>
                          </a:solidFill>
                          <a:effectLst/>
                          <a:latin typeface="Calibri" panose="020F0502020204030204" pitchFamily="34" charset="0"/>
                        </a:rPr>
                        <a:t>Freestanding Emergency Department</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panose="020F0502020204030204" pitchFamily="34" charset="0"/>
                        </a:rPr>
                        <a:t>Freestanding Emergency Department</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66676820"/>
                  </a:ext>
                </a:extLst>
              </a:tr>
              <a:tr h="209281">
                <a:tc>
                  <a:txBody>
                    <a:bodyPr/>
                    <a:lstStyle/>
                    <a:p>
                      <a:pPr algn="l" fontAlgn="ctr"/>
                      <a:r>
                        <a:rPr lang="en-US" sz="1000" b="0" i="0" u="none" strike="noStrike">
                          <a:solidFill>
                            <a:srgbClr val="000000"/>
                          </a:solidFill>
                          <a:effectLst/>
                          <a:latin typeface="Calibri" panose="020F0502020204030204" pitchFamily="34" charset="0"/>
                        </a:rPr>
                        <a:t>Dialysis Center</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91334309"/>
                  </a:ext>
                </a:extLst>
              </a:tr>
              <a:tr h="209281">
                <a:tc>
                  <a:txBody>
                    <a:bodyPr/>
                    <a:lstStyle/>
                    <a:p>
                      <a:pPr algn="l" fontAlgn="ctr"/>
                      <a:r>
                        <a:rPr lang="en-US" sz="1000" b="0" i="0" u="none" strike="noStrike">
                          <a:solidFill>
                            <a:srgbClr val="000000"/>
                          </a:solidFill>
                          <a:effectLst/>
                          <a:latin typeface="Calibri" panose="020F0502020204030204" pitchFamily="34" charset="0"/>
                        </a:rPr>
                        <a:t>Diagnostic Services</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813969792"/>
                  </a:ext>
                </a:extLst>
              </a:tr>
              <a:tr h="209281">
                <a:tc>
                  <a:txBody>
                    <a:bodyPr/>
                    <a:lstStyle/>
                    <a:p>
                      <a:pPr algn="l" fontAlgn="ctr"/>
                      <a:r>
                        <a:rPr lang="en-US" sz="1000" b="0" i="0" u="none" strike="noStrike">
                          <a:solidFill>
                            <a:srgbClr val="000000"/>
                          </a:solidFill>
                          <a:effectLst/>
                          <a:latin typeface="Calibri" panose="020F0502020204030204" pitchFamily="34" charset="0"/>
                        </a:rPr>
                        <a:t>Assisted Living Facility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394385114"/>
                  </a:ext>
                </a:extLst>
              </a:tr>
              <a:tr h="209281">
                <a:tc>
                  <a:txBody>
                    <a:bodyPr/>
                    <a:lstStyle/>
                    <a:p>
                      <a:pPr algn="l" fontAlgn="ctr"/>
                      <a:r>
                        <a:rPr lang="en-US" sz="1000" b="0" i="0" u="none" strike="noStrike">
                          <a:solidFill>
                            <a:srgbClr val="000000"/>
                          </a:solidFill>
                          <a:effectLst/>
                          <a:latin typeface="Calibri" panose="020F0502020204030204" pitchFamily="34" charset="0"/>
                        </a:rPr>
                        <a:t>Mental Health Facility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18042734"/>
                  </a:ext>
                </a:extLst>
              </a:tr>
              <a:tr h="209281">
                <a:tc>
                  <a:txBody>
                    <a:bodyPr/>
                    <a:lstStyle/>
                    <a:p>
                      <a:pPr algn="l" fontAlgn="ctr"/>
                      <a:r>
                        <a:rPr lang="en-US" sz="1000" b="0" i="0" u="none" strike="noStrike">
                          <a:solidFill>
                            <a:srgbClr val="000000"/>
                          </a:solidFill>
                          <a:effectLst/>
                          <a:latin typeface="Calibri" panose="020F0502020204030204" pitchFamily="34" charset="0"/>
                        </a:rPr>
                        <a:t>Nursing Home</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171154202"/>
                  </a:ext>
                </a:extLst>
              </a:tr>
              <a:tr h="209281">
                <a:tc>
                  <a:txBody>
                    <a:bodyPr/>
                    <a:lstStyle/>
                    <a:p>
                      <a:pPr algn="l" fontAlgn="ctr"/>
                      <a:r>
                        <a:rPr lang="en-US" sz="1000" b="0" i="0" u="none" strike="noStrike">
                          <a:solidFill>
                            <a:srgbClr val="000000"/>
                          </a:solidFill>
                          <a:effectLst/>
                          <a:latin typeface="Calibri" panose="020F0502020204030204" pitchFamily="34" charset="0"/>
                        </a:rPr>
                        <a:t>Other Recurring Care Center</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760885023"/>
                  </a:ext>
                </a:extLst>
              </a:tr>
              <a:tr h="201531">
                <a:tc>
                  <a:txBody>
                    <a:bodyPr/>
                    <a:lstStyle/>
                    <a:p>
                      <a:pPr algn="l" fontAlgn="ctr"/>
                      <a:r>
                        <a:rPr lang="en-US" sz="1000" b="0" i="0" u="none" strike="noStrike">
                          <a:solidFill>
                            <a:srgbClr val="000000"/>
                          </a:solidFill>
                          <a:effectLst/>
                          <a:latin typeface="Calibri" panose="020F0502020204030204" pitchFamily="34" charset="0"/>
                        </a:rPr>
                        <a:t>Physical Rehabilitation Facility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833581395"/>
                  </a:ext>
                </a:extLst>
              </a:tr>
              <a:tr h="201531">
                <a:tc>
                  <a:txBody>
                    <a:bodyPr/>
                    <a:lstStyle/>
                    <a:p>
                      <a:pPr algn="l" fontAlgn="ctr"/>
                      <a:r>
                        <a:rPr lang="en-US" sz="1000" b="0" i="0" u="none" strike="noStrike">
                          <a:solidFill>
                            <a:srgbClr val="000000"/>
                          </a:solidFill>
                          <a:effectLst/>
                          <a:latin typeface="Calibri" panose="020F0502020204030204" pitchFamily="34" charset="0"/>
                        </a:rPr>
                        <a:t>Drug and/or Alcohol Rehabilitation Facility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759056826"/>
                  </a:ext>
                </a:extLst>
              </a:tr>
              <a:tr h="209281">
                <a:tc>
                  <a:txBody>
                    <a:bodyPr/>
                    <a:lstStyle/>
                    <a:p>
                      <a:pPr algn="l" fontAlgn="ctr"/>
                      <a:r>
                        <a:rPr lang="en-US" sz="1000" b="0" i="0" u="none" strike="noStrike">
                          <a:solidFill>
                            <a:srgbClr val="000000"/>
                          </a:solidFill>
                          <a:effectLst/>
                          <a:latin typeface="Calibri" panose="020F0502020204030204" pitchFamily="34" charset="0"/>
                        </a:rPr>
                        <a:t>Skilled Nursing Facility</a:t>
                      </a:r>
                    </a:p>
                  </a:txBody>
                  <a:tcPr marL="63746" marR="7083" marT="7083"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dirty="0">
                        <a:solidFill>
                          <a:srgbClr val="000000"/>
                        </a:solidFill>
                        <a:effectLst/>
                        <a:latin typeface="Calibri" panose="020F0502020204030204" pitchFamily="34" charset="0"/>
                      </a:endParaRPr>
                    </a:p>
                  </a:txBody>
                  <a:tcPr marL="63746" marR="7083" marT="7083"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338287168"/>
                  </a:ext>
                </a:extLst>
              </a:tr>
            </a:tbl>
          </a:graphicData>
        </a:graphic>
      </p:graphicFrame>
      <p:pic>
        <p:nvPicPr>
          <p:cNvPr id="3" name="Picture 2" descr="A picture containing text, room, gambling house, scene&#10;&#10;Description automatically generated">
            <a:extLst>
              <a:ext uri="{FF2B5EF4-FFF2-40B4-BE49-F238E27FC236}">
                <a16:creationId xmlns:a16="http://schemas.microsoft.com/office/drawing/2014/main" id="{43AB5D38-FA1D-23CA-FC03-5B0DCD481A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741311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4000" b="1" dirty="0">
                <a:solidFill>
                  <a:srgbClr val="C00000"/>
                </a:solidFill>
                <a:effectLst>
                  <a:outerShdw blurRad="38100" dist="38100" dir="2700000" algn="tl">
                    <a:srgbClr val="000000">
                      <a:alpha val="43137"/>
                    </a:srgbClr>
                  </a:outerShdw>
                </a:effectLst>
              </a:rPr>
              <a:t>Other Significant Changes</a:t>
            </a:r>
          </a:p>
        </p:txBody>
      </p:sp>
      <p:sp>
        <p:nvSpPr>
          <p:cNvPr id="3" name="Content Placeholder 2"/>
          <p:cNvSpPr>
            <a:spLocks noGrp="1"/>
          </p:cNvSpPr>
          <p:nvPr>
            <p:ph idx="1"/>
          </p:nvPr>
        </p:nvSpPr>
        <p:spPr>
          <a:xfrm>
            <a:off x="424962" y="1722437"/>
            <a:ext cx="8229600" cy="4525963"/>
          </a:xfrm>
        </p:spPr>
        <p:txBody>
          <a:bodyPr>
            <a:normAutofit fontScale="92500" lnSpcReduction="10000"/>
          </a:bodyPr>
          <a:lstStyle/>
          <a:p>
            <a:r>
              <a:rPr lang="en-US" dirty="0"/>
              <a:t> The following five slides show other significant changes including Elements that have:</a:t>
            </a:r>
          </a:p>
          <a:p>
            <a:pPr lvl="1"/>
            <a:r>
              <a:rPr lang="en-US" dirty="0"/>
              <a:t>Had values added</a:t>
            </a:r>
          </a:p>
          <a:p>
            <a:pPr lvl="1"/>
            <a:r>
              <a:rPr lang="en-US" dirty="0"/>
              <a:t>Had names or definitions changed</a:t>
            </a:r>
          </a:p>
          <a:p>
            <a:pPr lvl="1"/>
            <a:r>
              <a:rPr lang="en-US" dirty="0"/>
              <a:t>Been added or removed from National requirements</a:t>
            </a:r>
          </a:p>
          <a:p>
            <a:pPr lvl="1"/>
            <a:r>
              <a:rPr lang="en-US" dirty="0"/>
              <a:t>Been added, removed and/or replaced </a:t>
            </a:r>
          </a:p>
          <a:p>
            <a:pPr marL="457200" lvl="1" indent="0">
              <a:buNone/>
            </a:pPr>
            <a:endParaRPr lang="en-US" dirty="0"/>
          </a:p>
          <a:p>
            <a:r>
              <a:rPr lang="en-US" dirty="0"/>
              <a:t> This is only a general summary, a complete review of the v3.5 Change Log can be found here: </a:t>
            </a:r>
            <a:r>
              <a:rPr lang="en-US" sz="1700" dirty="0">
                <a:hlinkClick r:id="rId2"/>
              </a:rPr>
              <a:t>https://nemsis.org/media/nemsis_v3/release-3.5.0/DataDictionary/ChangeLog.pdf</a:t>
            </a:r>
            <a:r>
              <a:rPr lang="en-US" sz="1700" dirty="0"/>
              <a:t> </a:t>
            </a:r>
          </a:p>
        </p:txBody>
      </p:sp>
      <p:sp>
        <p:nvSpPr>
          <p:cNvPr id="4" name="Slide Number Placeholder 3"/>
          <p:cNvSpPr>
            <a:spLocks noGrp="1"/>
          </p:cNvSpPr>
          <p:nvPr>
            <p:ph type="sldNum" sz="quarter" idx="12"/>
          </p:nvPr>
        </p:nvSpPr>
        <p:spPr>
          <a:xfrm>
            <a:off x="8229600" y="6356350"/>
            <a:ext cx="457200" cy="365125"/>
          </a:xfrm>
        </p:spPr>
        <p:txBody>
          <a:bodyPr/>
          <a:lstStyle/>
          <a:p>
            <a:fld id="{FB6C2022-6D04-4B1A-993F-29AF65AFFD25}" type="slidenum">
              <a:rPr lang="en-US" sz="1600" smtClean="0">
                <a:solidFill>
                  <a:schemeClr val="tx1"/>
                </a:solidFill>
              </a:rPr>
              <a:t>19</a:t>
            </a:fld>
            <a:endParaRPr lang="en-US" sz="1600" dirty="0">
              <a:solidFill>
                <a:schemeClr val="tx1"/>
              </a:solidFill>
            </a:endParaRPr>
          </a:p>
        </p:txBody>
      </p:sp>
      <p:pic>
        <p:nvPicPr>
          <p:cNvPr id="5" name="Picture 4" descr="A picture containing text, room, gambling house, scene&#10;&#10;Description automatically generated">
            <a:extLst>
              <a:ext uri="{FF2B5EF4-FFF2-40B4-BE49-F238E27FC236}">
                <a16:creationId xmlns:a16="http://schemas.microsoft.com/office/drawing/2014/main" id="{AD08531E-CE10-246C-3108-166D16F5C6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1459559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992" y="978020"/>
            <a:ext cx="8229600" cy="1905000"/>
          </a:xfrm>
        </p:spPr>
        <p:txBody>
          <a:bodyPr>
            <a:normAutofit/>
          </a:bodyPr>
          <a:lstStyle/>
          <a:p>
            <a:r>
              <a:rPr lang="en-US" sz="4000" b="1" dirty="0">
                <a:solidFill>
                  <a:srgbClr val="C00000"/>
                </a:solidFill>
                <a:effectLst>
                  <a:outerShdw blurRad="38100" dist="38100" dir="2700000" algn="tl">
                    <a:srgbClr val="000000">
                      <a:alpha val="43137"/>
                    </a:srgbClr>
                  </a:outerShdw>
                </a:effectLst>
                <a:latin typeface="+mn-lt"/>
                <a:ea typeface="+mn-ea"/>
                <a:cs typeface="+mn-cs"/>
              </a:rPr>
              <a:t>Is Anything Besides eDisposition.12 Changing in NEMSIS v3.5?</a:t>
            </a:r>
            <a:br>
              <a:rPr lang="en-US" b="1" dirty="0"/>
            </a:br>
            <a:r>
              <a:rPr lang="en-US" sz="3600" dirty="0">
                <a:effectLst>
                  <a:outerShdw blurRad="38100" dist="38100" dir="2700000" algn="tl">
                    <a:srgbClr val="000000">
                      <a:alpha val="43137"/>
                    </a:srgbClr>
                  </a:outerShdw>
                </a:effectLst>
                <a:latin typeface="+mn-lt"/>
                <a:ea typeface="+mn-ea"/>
                <a:cs typeface="+mn-cs"/>
              </a:rPr>
              <a:t>Yes, numerous things…</a:t>
            </a:r>
          </a:p>
        </p:txBody>
      </p:sp>
      <p:sp>
        <p:nvSpPr>
          <p:cNvPr id="3" name="Content Placeholder 2"/>
          <p:cNvSpPr>
            <a:spLocks noGrp="1"/>
          </p:cNvSpPr>
          <p:nvPr>
            <p:ph idx="1"/>
          </p:nvPr>
        </p:nvSpPr>
        <p:spPr>
          <a:xfrm>
            <a:off x="313592" y="3200400"/>
            <a:ext cx="8534400" cy="2971799"/>
          </a:xfrm>
        </p:spPr>
        <p:txBody>
          <a:bodyPr>
            <a:noAutofit/>
          </a:bodyPr>
          <a:lstStyle/>
          <a:p>
            <a:pPr>
              <a:spcBef>
                <a:spcPts val="450"/>
              </a:spcBef>
              <a:spcAft>
                <a:spcPts val="450"/>
              </a:spcAft>
            </a:pPr>
            <a:r>
              <a:rPr lang="en-US" sz="2400" dirty="0"/>
              <a:t> NEMSIS v3.5 has some big changes and the stakeholder talk at pretty much any level tended to focus on eDisposition.12, Incident/Patient disposition. </a:t>
            </a:r>
            <a:r>
              <a:rPr lang="en-US" sz="1400" dirty="0"/>
              <a:t>(and use of UUID, which won’t be fully discussed here)</a:t>
            </a:r>
          </a:p>
          <a:p>
            <a:pPr marL="0" indent="0">
              <a:spcBef>
                <a:spcPts val="450"/>
              </a:spcBef>
              <a:spcAft>
                <a:spcPts val="450"/>
              </a:spcAft>
              <a:buNone/>
            </a:pPr>
            <a:endParaRPr lang="en-US" sz="1400" dirty="0"/>
          </a:p>
          <a:p>
            <a:pPr>
              <a:spcBef>
                <a:spcPts val="450"/>
              </a:spcBef>
              <a:spcAft>
                <a:spcPts val="450"/>
              </a:spcAft>
            </a:pPr>
            <a:r>
              <a:rPr lang="en-US" sz="2400" dirty="0"/>
              <a:t> However, </a:t>
            </a:r>
            <a:r>
              <a:rPr lang="en-US" sz="2400" i="1" u="sng" dirty="0">
                <a:solidFill>
                  <a:srgbClr val="C00000"/>
                </a:solidFill>
                <a:effectLst>
                  <a:outerShdw blurRad="38100" dist="38100" dir="2700000" algn="tl">
                    <a:srgbClr val="000000">
                      <a:alpha val="43137"/>
                    </a:srgbClr>
                  </a:outerShdw>
                </a:effectLst>
              </a:rPr>
              <a:t>the scope and vision of the changes was much broader than just the eDisposition updates.</a:t>
            </a:r>
          </a:p>
        </p:txBody>
      </p:sp>
      <p:sp>
        <p:nvSpPr>
          <p:cNvPr id="4" name="Slide Number Placeholder 3"/>
          <p:cNvSpPr>
            <a:spLocks noGrp="1"/>
          </p:cNvSpPr>
          <p:nvPr>
            <p:ph type="sldNum" sz="quarter" idx="12"/>
          </p:nvPr>
        </p:nvSpPr>
        <p:spPr/>
        <p:txBody>
          <a:bodyPr/>
          <a:lstStyle/>
          <a:p>
            <a:r>
              <a:rPr lang="en-US" sz="1600" dirty="0">
                <a:solidFill>
                  <a:schemeClr val="tx1"/>
                </a:solidFill>
              </a:rPr>
              <a:t>2</a:t>
            </a:r>
          </a:p>
        </p:txBody>
      </p:sp>
      <p:pic>
        <p:nvPicPr>
          <p:cNvPr id="5" name="Picture 4" descr="A picture containing text, room, gambling house, scene&#10;&#10;Description automatically generated">
            <a:extLst>
              <a:ext uri="{FF2B5EF4-FFF2-40B4-BE49-F238E27FC236}">
                <a16:creationId xmlns:a16="http://schemas.microsoft.com/office/drawing/2014/main" id="{46A6579F-8072-1741-4197-F13FD8E09C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125630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35"/>
            <a:ext cx="7010400" cy="1095375"/>
          </a:xfrm>
        </p:spPr>
        <p:txBody>
          <a:bodyPr>
            <a:normAutofit/>
          </a:bodyPr>
          <a:lstStyle/>
          <a:p>
            <a:r>
              <a:rPr lang="en-US" sz="2800" b="1" dirty="0">
                <a:solidFill>
                  <a:srgbClr val="C00000"/>
                </a:solidFill>
                <a:effectLst>
                  <a:outerShdw blurRad="38100" dist="38100" dir="2700000" algn="tl">
                    <a:srgbClr val="000000">
                      <a:alpha val="43137"/>
                    </a:srgbClr>
                  </a:outerShdw>
                </a:effectLst>
              </a:rPr>
              <a:t>Existing Elements Modified in v3.5</a:t>
            </a:r>
            <a:br>
              <a:rPr lang="en-US" sz="3600" b="1" dirty="0">
                <a:solidFill>
                  <a:srgbClr val="C00000"/>
                </a:solidFill>
                <a:effectLst>
                  <a:outerShdw blurRad="38100" dist="38100" dir="2700000" algn="tl">
                    <a:srgbClr val="000000">
                      <a:alpha val="43137"/>
                    </a:srgbClr>
                  </a:outerShdw>
                </a:effectLst>
              </a:rPr>
            </a:br>
            <a:r>
              <a:rPr lang="en-US" sz="1200" b="1" dirty="0">
                <a:effectLst>
                  <a:outerShdw blurRad="38100" dist="38100" dir="2700000" algn="tl">
                    <a:srgbClr val="000000">
                      <a:alpha val="43137"/>
                    </a:srgbClr>
                  </a:outerShdw>
                </a:effectLst>
              </a:rPr>
              <a:t>Generally, these elements had values added to remain current with changes in the EMS Environment</a:t>
            </a:r>
            <a:endParaRPr lang="en-US" sz="1200" dirty="0"/>
          </a:p>
        </p:txBody>
      </p:sp>
      <p:sp>
        <p:nvSpPr>
          <p:cNvPr id="4" name="Slide Number Placeholder 3"/>
          <p:cNvSpPr>
            <a:spLocks noGrp="1"/>
          </p:cNvSpPr>
          <p:nvPr>
            <p:ph type="sldNum" sz="quarter" idx="12"/>
          </p:nvPr>
        </p:nvSpPr>
        <p:spPr/>
        <p:txBody>
          <a:bodyPr/>
          <a:lstStyle/>
          <a:p>
            <a:fld id="{FB6C2022-6D04-4B1A-993F-29AF65AFFD25}" type="slidenum">
              <a:rPr lang="en-US" sz="1600" smtClean="0">
                <a:solidFill>
                  <a:schemeClr val="tx1"/>
                </a:solidFill>
              </a:rPr>
              <a:t>20</a:t>
            </a:fld>
            <a:endParaRPr lang="en-US" sz="1600"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897100698"/>
              </p:ext>
            </p:extLst>
          </p:nvPr>
        </p:nvGraphicFramePr>
        <p:xfrm>
          <a:off x="2286000" y="956794"/>
          <a:ext cx="4343400" cy="5816128"/>
        </p:xfrm>
        <a:graphic>
          <a:graphicData uri="http://schemas.openxmlformats.org/drawingml/2006/table">
            <a:tbl>
              <a:tblPr/>
              <a:tblGrid>
                <a:gridCol w="4343400">
                  <a:extLst>
                    <a:ext uri="{9D8B030D-6E8A-4147-A177-3AD203B41FA5}">
                      <a16:colId xmlns:a16="http://schemas.microsoft.com/office/drawing/2014/main" val="3945797391"/>
                    </a:ext>
                  </a:extLst>
                </a:gridCol>
              </a:tblGrid>
              <a:tr h="153056">
                <a:tc>
                  <a:txBody>
                    <a:bodyPr/>
                    <a:lstStyle/>
                    <a:p>
                      <a:pPr algn="l" fontAlgn="ctr"/>
                      <a:r>
                        <a:rPr lang="en-US" sz="950" b="0" i="0" u="none" strike="noStrike" dirty="0">
                          <a:solidFill>
                            <a:srgbClr val="000000"/>
                          </a:solidFill>
                          <a:effectLst/>
                          <a:latin typeface="Calibri" panose="020F0502020204030204" pitchFamily="34" charset="0"/>
                        </a:rPr>
                        <a:t>dFacility.01 - Type of Facility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87285894"/>
                  </a:ext>
                </a:extLst>
              </a:tr>
              <a:tr h="153056">
                <a:tc>
                  <a:txBody>
                    <a:bodyPr/>
                    <a:lstStyle/>
                    <a:p>
                      <a:pPr algn="l" fontAlgn="ctr"/>
                      <a:r>
                        <a:rPr lang="en-US" sz="950" b="0" i="0" u="none" strike="noStrike" dirty="0">
                          <a:solidFill>
                            <a:srgbClr val="000000"/>
                          </a:solidFill>
                          <a:effectLst/>
                          <a:latin typeface="Calibri" panose="020F0502020204030204" pitchFamily="34" charset="0"/>
                        </a:rPr>
                        <a:t>eAirway.05- Airway Confirmation Methods</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01177686"/>
                  </a:ext>
                </a:extLst>
              </a:tr>
              <a:tr h="153056">
                <a:tc>
                  <a:txBody>
                    <a:bodyPr/>
                    <a:lstStyle/>
                    <a:p>
                      <a:pPr algn="l" fontAlgn="ctr"/>
                      <a:r>
                        <a:rPr lang="en-US" sz="950" b="0" i="0" u="none" strike="noStrike" dirty="0">
                          <a:solidFill>
                            <a:srgbClr val="000000"/>
                          </a:solidFill>
                          <a:effectLst/>
                          <a:latin typeface="Calibri" panose="020F0502020204030204" pitchFamily="34" charset="0"/>
                        </a:rPr>
                        <a:t>eArrest.01 - Cardiac Arrest (Was there one)</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46259015"/>
                  </a:ext>
                </a:extLst>
              </a:tr>
              <a:tr h="153056">
                <a:tc>
                  <a:txBody>
                    <a:bodyPr/>
                    <a:lstStyle/>
                    <a:p>
                      <a:pPr algn="l" fontAlgn="ctr"/>
                      <a:r>
                        <a:rPr lang="en-US" sz="950" b="0" i="0" u="none" strike="noStrike" dirty="0">
                          <a:solidFill>
                            <a:srgbClr val="000000"/>
                          </a:solidFill>
                          <a:effectLst/>
                          <a:latin typeface="Calibri" panose="020F0502020204030204" pitchFamily="34" charset="0"/>
                        </a:rPr>
                        <a:t>eArrest.02 - Cardiac Arrest Etiology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23031320"/>
                  </a:ext>
                </a:extLst>
              </a:tr>
              <a:tr h="153056">
                <a:tc>
                  <a:txBody>
                    <a:bodyPr/>
                    <a:lstStyle/>
                    <a:p>
                      <a:pPr algn="l" fontAlgn="ctr"/>
                      <a:r>
                        <a:rPr lang="en-US" sz="950" b="0" i="0" u="none" strike="noStrike" dirty="0">
                          <a:solidFill>
                            <a:srgbClr val="000000"/>
                          </a:solidFill>
                          <a:effectLst/>
                          <a:latin typeface="Calibri" panose="020F0502020204030204" pitchFamily="34" charset="0"/>
                        </a:rPr>
                        <a:t>eArrest.04 - Arrest Witnessed By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47005556"/>
                  </a:ext>
                </a:extLst>
              </a:tr>
              <a:tr h="153056">
                <a:tc>
                  <a:txBody>
                    <a:bodyPr/>
                    <a:lstStyle/>
                    <a:p>
                      <a:pPr algn="l" fontAlgn="ctr"/>
                      <a:r>
                        <a:rPr lang="en-US" sz="950" b="0" i="0" u="none" strike="noStrike">
                          <a:solidFill>
                            <a:srgbClr val="000000"/>
                          </a:solidFill>
                          <a:effectLst/>
                          <a:latin typeface="Calibri" panose="020F0502020204030204" pitchFamily="34" charset="0"/>
                        </a:rPr>
                        <a:t>eArrest.04 - Arrest Witnessed By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4069328"/>
                  </a:ext>
                </a:extLst>
              </a:tr>
              <a:tr h="153056">
                <a:tc>
                  <a:txBody>
                    <a:bodyPr/>
                    <a:lstStyle/>
                    <a:p>
                      <a:pPr algn="l" fontAlgn="ctr"/>
                      <a:r>
                        <a:rPr lang="en-US" sz="950" b="0" i="0" u="none" strike="noStrike" dirty="0">
                          <a:solidFill>
                            <a:srgbClr val="000000"/>
                          </a:solidFill>
                          <a:effectLst/>
                          <a:latin typeface="Calibri" panose="020F0502020204030204" pitchFamily="34" charset="0"/>
                        </a:rPr>
                        <a:t>eArrest.09 - Type of CPR Provided</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97449311"/>
                  </a:ext>
                </a:extLst>
              </a:tr>
              <a:tr h="153056">
                <a:tc>
                  <a:txBody>
                    <a:bodyPr/>
                    <a:lstStyle/>
                    <a:p>
                      <a:pPr algn="l" fontAlgn="ctr"/>
                      <a:r>
                        <a:rPr lang="en-US" sz="950" b="0" i="0" u="none" strike="noStrike" dirty="0">
                          <a:solidFill>
                            <a:srgbClr val="000000"/>
                          </a:solidFill>
                          <a:effectLst/>
                          <a:latin typeface="Calibri" panose="020F0502020204030204" pitchFamily="34" charset="0"/>
                        </a:rPr>
                        <a:t>eDispatch.01 - Dispatch Reason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43251734"/>
                  </a:ext>
                </a:extLst>
              </a:tr>
              <a:tr h="153056">
                <a:tc>
                  <a:txBody>
                    <a:bodyPr/>
                    <a:lstStyle/>
                    <a:p>
                      <a:pPr algn="l" fontAlgn="ctr"/>
                      <a:r>
                        <a:rPr lang="en-US" sz="950" b="0" i="0" u="none" strike="noStrike" dirty="0">
                          <a:solidFill>
                            <a:srgbClr val="000000"/>
                          </a:solidFill>
                          <a:effectLst/>
                          <a:latin typeface="Calibri" panose="020F0502020204030204" pitchFamily="34" charset="0"/>
                        </a:rPr>
                        <a:t>eDisposition.19 - Final Patient Acuity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17646706"/>
                  </a:ext>
                </a:extLst>
              </a:tr>
              <a:tr h="153056">
                <a:tc>
                  <a:txBody>
                    <a:bodyPr/>
                    <a:lstStyle/>
                    <a:p>
                      <a:pPr algn="l" fontAlgn="ctr"/>
                      <a:r>
                        <a:rPr lang="en-US" sz="950" b="0" i="0" u="none" strike="noStrike" dirty="0">
                          <a:solidFill>
                            <a:srgbClr val="000000"/>
                          </a:solidFill>
                          <a:effectLst/>
                          <a:latin typeface="Calibri" panose="020F0502020204030204" pitchFamily="34" charset="0"/>
                        </a:rPr>
                        <a:t>eDisposition.19 - Type of Destination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55125027"/>
                  </a:ext>
                </a:extLst>
              </a:tr>
              <a:tr h="153056">
                <a:tc>
                  <a:txBody>
                    <a:bodyPr/>
                    <a:lstStyle/>
                    <a:p>
                      <a:pPr algn="l" fontAlgn="ctr"/>
                      <a:r>
                        <a:rPr lang="en-US" sz="950" b="0" i="0" u="none" strike="noStrike" dirty="0">
                          <a:solidFill>
                            <a:srgbClr val="000000"/>
                          </a:solidFill>
                          <a:effectLst/>
                          <a:latin typeface="Calibri" panose="020F0502020204030204" pitchFamily="34" charset="0"/>
                        </a:rPr>
                        <a:t>eDisposition.21 - Type of Destination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35456251"/>
                  </a:ext>
                </a:extLst>
              </a:tr>
              <a:tr h="153056">
                <a:tc>
                  <a:txBody>
                    <a:bodyPr/>
                    <a:lstStyle/>
                    <a:p>
                      <a:pPr algn="l" fontAlgn="ctr"/>
                      <a:r>
                        <a:rPr lang="en-US" sz="950" b="0" i="0" u="none" strike="noStrike" dirty="0">
                          <a:solidFill>
                            <a:srgbClr val="000000"/>
                          </a:solidFill>
                          <a:effectLst/>
                          <a:latin typeface="Calibri" panose="020F0502020204030204" pitchFamily="34" charset="0"/>
                        </a:rPr>
                        <a:t>eDisposition.23 - Hospital Designations (and dFacility.04)</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88959932"/>
                  </a:ext>
                </a:extLst>
              </a:tr>
              <a:tr h="153056">
                <a:tc>
                  <a:txBody>
                    <a:bodyPr/>
                    <a:lstStyle/>
                    <a:p>
                      <a:pPr algn="l" fontAlgn="ctr"/>
                      <a:r>
                        <a:rPr lang="en-US" sz="950" b="0" i="0" u="none" strike="noStrike">
                          <a:solidFill>
                            <a:srgbClr val="000000"/>
                          </a:solidFill>
                          <a:effectLst/>
                          <a:latin typeface="Calibri" panose="020F0502020204030204" pitchFamily="34" charset="0"/>
                        </a:rPr>
                        <a:t>eDisposition.24 - Destination PreArrival Activation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8022121"/>
                  </a:ext>
                </a:extLst>
              </a:tr>
              <a:tr h="153056">
                <a:tc>
                  <a:txBody>
                    <a:bodyPr/>
                    <a:lstStyle/>
                    <a:p>
                      <a:pPr algn="l" fontAlgn="ctr"/>
                      <a:r>
                        <a:rPr lang="en-US" sz="950" b="0" i="0" u="none" strike="noStrike">
                          <a:solidFill>
                            <a:srgbClr val="000000"/>
                          </a:solidFill>
                          <a:effectLst/>
                          <a:latin typeface="Calibri" panose="020F0502020204030204" pitchFamily="34" charset="0"/>
                        </a:rPr>
                        <a:t>eExam.15 - Extremity Assessment Finding Location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80374407"/>
                  </a:ext>
                </a:extLst>
              </a:tr>
              <a:tr h="153056">
                <a:tc>
                  <a:txBody>
                    <a:bodyPr/>
                    <a:lstStyle/>
                    <a:p>
                      <a:pPr algn="l" fontAlgn="ctr"/>
                      <a:r>
                        <a:rPr lang="en-US" sz="950" b="0" i="0" u="none" strike="noStrike" dirty="0">
                          <a:solidFill>
                            <a:srgbClr val="000000"/>
                          </a:solidFill>
                          <a:effectLst/>
                          <a:latin typeface="Calibri" panose="020F0502020204030204" pitchFamily="34" charset="0"/>
                        </a:rPr>
                        <a:t>eExam.18 - Eye Assessment</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58615014"/>
                  </a:ext>
                </a:extLst>
              </a:tr>
              <a:tr h="153056">
                <a:tc>
                  <a:txBody>
                    <a:bodyPr/>
                    <a:lstStyle/>
                    <a:p>
                      <a:pPr algn="l" fontAlgn="ctr"/>
                      <a:r>
                        <a:rPr lang="en-US" sz="950" b="0" i="0" u="none" strike="noStrike" dirty="0">
                          <a:solidFill>
                            <a:srgbClr val="000000"/>
                          </a:solidFill>
                          <a:effectLst/>
                          <a:latin typeface="Calibri" panose="020F0502020204030204" pitchFamily="34" charset="0"/>
                        </a:rPr>
                        <a:t>eExam.19 - Mental Status Assessment</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3414595"/>
                  </a:ext>
                </a:extLst>
              </a:tr>
              <a:tr h="153056">
                <a:tc>
                  <a:txBody>
                    <a:bodyPr/>
                    <a:lstStyle/>
                    <a:p>
                      <a:pPr algn="l" fontAlgn="ctr"/>
                      <a:r>
                        <a:rPr lang="en-US" sz="950" b="0" i="0" u="none" strike="noStrike" dirty="0">
                          <a:solidFill>
                            <a:srgbClr val="000000"/>
                          </a:solidFill>
                          <a:effectLst/>
                          <a:latin typeface="Calibri" panose="020F0502020204030204" pitchFamily="34" charset="0"/>
                        </a:rPr>
                        <a:t>eExam.20 - Neurological Assessment</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97767636"/>
                  </a:ext>
                </a:extLst>
              </a:tr>
              <a:tr h="153056">
                <a:tc>
                  <a:txBody>
                    <a:bodyPr/>
                    <a:lstStyle/>
                    <a:p>
                      <a:pPr algn="l" fontAlgn="ctr"/>
                      <a:r>
                        <a:rPr lang="en-US" sz="950" b="0" i="0" u="none" strike="noStrike" dirty="0">
                          <a:solidFill>
                            <a:srgbClr val="000000"/>
                          </a:solidFill>
                          <a:effectLst/>
                          <a:latin typeface="Calibri" panose="020F0502020204030204" pitchFamily="34" charset="0"/>
                        </a:rPr>
                        <a:t>eHistory.10 - The Patient's Type of Immunization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2900251"/>
                  </a:ext>
                </a:extLst>
              </a:tr>
              <a:tr h="153056">
                <a:tc>
                  <a:txBody>
                    <a:bodyPr/>
                    <a:lstStyle/>
                    <a:p>
                      <a:pPr algn="l" fontAlgn="ctr"/>
                      <a:r>
                        <a:rPr lang="en-US" sz="950" b="0" i="0" u="none" strike="noStrike" dirty="0">
                          <a:solidFill>
                            <a:srgbClr val="000000"/>
                          </a:solidFill>
                          <a:effectLst/>
                          <a:latin typeface="Calibri" panose="020F0502020204030204" pitchFamily="34" charset="0"/>
                        </a:rPr>
                        <a:t>eHistory.17 - Alcohol/Drug Use Indicators</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73888975"/>
                  </a:ext>
                </a:extLst>
              </a:tr>
              <a:tr h="153056">
                <a:tc>
                  <a:txBody>
                    <a:bodyPr/>
                    <a:lstStyle/>
                    <a:p>
                      <a:pPr algn="l" fontAlgn="ctr"/>
                      <a:r>
                        <a:rPr lang="en-US" sz="950" b="0" i="0" u="none" strike="noStrike" dirty="0">
                          <a:solidFill>
                            <a:srgbClr val="000000"/>
                          </a:solidFill>
                          <a:effectLst/>
                          <a:latin typeface="Calibri" panose="020F0502020204030204" pitchFamily="34" charset="0"/>
                        </a:rPr>
                        <a:t>eInjury.07 - Use of Occupant Safety Equipment</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36479573"/>
                  </a:ext>
                </a:extLst>
              </a:tr>
              <a:tr h="153056">
                <a:tc>
                  <a:txBody>
                    <a:bodyPr/>
                    <a:lstStyle/>
                    <a:p>
                      <a:pPr algn="l" fontAlgn="ctr"/>
                      <a:r>
                        <a:rPr lang="en-US" sz="950" b="0" i="0" u="none" strike="noStrike">
                          <a:solidFill>
                            <a:srgbClr val="000000"/>
                          </a:solidFill>
                          <a:effectLst/>
                          <a:latin typeface="Calibri" panose="020F0502020204030204" pitchFamily="34" charset="0"/>
                        </a:rPr>
                        <a:t>eLabs.03 - Laboratory Result Type</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1428542"/>
                  </a:ext>
                </a:extLst>
              </a:tr>
              <a:tr h="153056">
                <a:tc>
                  <a:txBody>
                    <a:bodyPr/>
                    <a:lstStyle/>
                    <a:p>
                      <a:pPr algn="l" fontAlgn="ctr"/>
                      <a:r>
                        <a:rPr lang="en-US" sz="950" b="0" i="0" u="none" strike="noStrike" dirty="0">
                          <a:solidFill>
                            <a:srgbClr val="000000"/>
                          </a:solidFill>
                          <a:effectLst/>
                          <a:latin typeface="Calibri" panose="020F0502020204030204" pitchFamily="34" charset="0"/>
                        </a:rPr>
                        <a:t>eMedications.04 - Medication Administered Route</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25805949"/>
                  </a:ext>
                </a:extLst>
              </a:tr>
              <a:tr h="153056">
                <a:tc>
                  <a:txBody>
                    <a:bodyPr/>
                    <a:lstStyle/>
                    <a:p>
                      <a:pPr algn="l" fontAlgn="ctr"/>
                      <a:r>
                        <a:rPr lang="en-US" sz="950" b="0" i="0" u="none" strike="noStrike" dirty="0">
                          <a:solidFill>
                            <a:srgbClr val="000000"/>
                          </a:solidFill>
                          <a:effectLst/>
                          <a:latin typeface="Calibri" panose="020F0502020204030204" pitchFamily="34" charset="0"/>
                        </a:rPr>
                        <a:t>EMS Care Giver and License Level (Meds, Procedures, Crew)</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9934066"/>
                  </a:ext>
                </a:extLst>
              </a:tr>
              <a:tr h="153056">
                <a:tc>
                  <a:txBody>
                    <a:bodyPr/>
                    <a:lstStyle/>
                    <a:p>
                      <a:pPr algn="l" fontAlgn="ctr"/>
                      <a:r>
                        <a:rPr lang="en-US" sz="950" b="0" i="0" u="none" strike="noStrike">
                          <a:solidFill>
                            <a:srgbClr val="000000"/>
                          </a:solidFill>
                          <a:effectLst/>
                          <a:latin typeface="Calibri" panose="020F0502020204030204" pitchFamily="34" charset="0"/>
                        </a:rPr>
                        <a:t>eOther.07 - Natural, Suspected, Intentional, or Unintentional Disaster</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7848919"/>
                  </a:ext>
                </a:extLst>
              </a:tr>
              <a:tr h="153056">
                <a:tc>
                  <a:txBody>
                    <a:bodyPr/>
                    <a:lstStyle/>
                    <a:p>
                      <a:pPr algn="l" fontAlgn="ctr"/>
                      <a:r>
                        <a:rPr lang="en-US" sz="950" b="0" i="0" u="none" strike="noStrike" dirty="0">
                          <a:solidFill>
                            <a:srgbClr val="000000"/>
                          </a:solidFill>
                          <a:effectLst/>
                          <a:latin typeface="Calibri" panose="020F0502020204030204" pitchFamily="34" charset="0"/>
                        </a:rPr>
                        <a:t>eOutcome.06 - Emergency Department Chief Complaint</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49059148"/>
                  </a:ext>
                </a:extLst>
              </a:tr>
              <a:tr h="153056">
                <a:tc>
                  <a:txBody>
                    <a:bodyPr/>
                    <a:lstStyle/>
                    <a:p>
                      <a:pPr algn="l" fontAlgn="ctr"/>
                      <a:r>
                        <a:rPr lang="en-US" sz="950" b="0" i="0" u="none" strike="noStrike" dirty="0">
                          <a:solidFill>
                            <a:srgbClr val="000000"/>
                          </a:solidFill>
                          <a:effectLst/>
                          <a:latin typeface="Calibri" panose="020F0502020204030204" pitchFamily="34" charset="0"/>
                        </a:rPr>
                        <a:t>eOutcome.07 - First ED Systolic Blood Pressure </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6177407"/>
                  </a:ext>
                </a:extLst>
              </a:tr>
              <a:tr h="153056">
                <a:tc>
                  <a:txBody>
                    <a:bodyPr/>
                    <a:lstStyle/>
                    <a:p>
                      <a:pPr algn="l" fontAlgn="ctr"/>
                      <a:r>
                        <a:rPr lang="en-US" sz="950" b="0" i="0" u="none" strike="noStrike" dirty="0">
                          <a:solidFill>
                            <a:srgbClr val="000000"/>
                          </a:solidFill>
                          <a:effectLst/>
                          <a:latin typeface="Calibri" panose="020F0502020204030204" pitchFamily="34" charset="0"/>
                        </a:rPr>
                        <a:t>eOutcome.08 - Emergency Department Recorded Cause of Injury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63942985"/>
                  </a:ext>
                </a:extLst>
              </a:tr>
              <a:tr h="153056">
                <a:tc>
                  <a:txBody>
                    <a:bodyPr/>
                    <a:lstStyle/>
                    <a:p>
                      <a:pPr algn="l" fontAlgn="ctr"/>
                      <a:r>
                        <a:rPr lang="en-US" sz="950" b="0" i="0" u="none" strike="noStrike" dirty="0">
                          <a:solidFill>
                            <a:srgbClr val="000000"/>
                          </a:solidFill>
                          <a:effectLst/>
                          <a:latin typeface="Calibri" panose="020F0502020204030204" pitchFamily="34" charset="0"/>
                        </a:rPr>
                        <a:t>ePatient.13 - Gender</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82929917"/>
                  </a:ext>
                </a:extLst>
              </a:tr>
              <a:tr h="153056">
                <a:tc>
                  <a:txBody>
                    <a:bodyPr/>
                    <a:lstStyle/>
                    <a:p>
                      <a:pPr algn="l" fontAlgn="ctr"/>
                      <a:r>
                        <a:rPr lang="en-US" sz="950" b="0" i="0" u="none" strike="noStrike" dirty="0">
                          <a:solidFill>
                            <a:srgbClr val="000000"/>
                          </a:solidFill>
                          <a:effectLst/>
                          <a:latin typeface="Calibri" panose="020F0502020204030204" pitchFamily="34" charset="0"/>
                        </a:rPr>
                        <a:t>ePayment.05 - Healthcare Provider Type Signing Physician Certification Statement</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55619192"/>
                  </a:ext>
                </a:extLst>
              </a:tr>
              <a:tr h="153056">
                <a:tc>
                  <a:txBody>
                    <a:bodyPr/>
                    <a:lstStyle/>
                    <a:p>
                      <a:pPr algn="l" fontAlgn="ctr"/>
                      <a:r>
                        <a:rPr lang="en-US" sz="950" b="0" i="0" u="none" strike="noStrike" dirty="0">
                          <a:solidFill>
                            <a:srgbClr val="000000"/>
                          </a:solidFill>
                          <a:effectLst/>
                          <a:latin typeface="Calibri" panose="020F0502020204030204" pitchFamily="34" charset="0"/>
                        </a:rPr>
                        <a:t>ePayment.42 - Specialty Care Transport Care Provider</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72146869"/>
                  </a:ext>
                </a:extLst>
              </a:tr>
              <a:tr h="153056">
                <a:tc>
                  <a:txBody>
                    <a:bodyPr/>
                    <a:lstStyle/>
                    <a:p>
                      <a:pPr algn="l" fontAlgn="ctr"/>
                      <a:r>
                        <a:rPr lang="en-US" sz="950" b="0" i="0" u="none" strike="noStrike" dirty="0">
                          <a:solidFill>
                            <a:srgbClr val="000000"/>
                          </a:solidFill>
                          <a:effectLst/>
                          <a:latin typeface="Calibri" panose="020F0502020204030204" pitchFamily="34" charset="0"/>
                        </a:rPr>
                        <a:t>eProcedures.13 - Vascular Access Location</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5223478"/>
                  </a:ext>
                </a:extLst>
              </a:tr>
              <a:tr h="153056">
                <a:tc>
                  <a:txBody>
                    <a:bodyPr/>
                    <a:lstStyle/>
                    <a:p>
                      <a:pPr algn="l" fontAlgn="ctr"/>
                      <a:r>
                        <a:rPr lang="en-US" sz="950" b="0" i="0" u="none" strike="noStrike" dirty="0">
                          <a:solidFill>
                            <a:srgbClr val="000000"/>
                          </a:solidFill>
                          <a:effectLst/>
                          <a:latin typeface="Calibri" panose="020F0502020204030204" pitchFamily="34" charset="0"/>
                        </a:rPr>
                        <a:t>eResponse.05 - Type of Service Requested</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13924980"/>
                  </a:ext>
                </a:extLst>
              </a:tr>
              <a:tr h="153056">
                <a:tc>
                  <a:txBody>
                    <a:bodyPr/>
                    <a:lstStyle/>
                    <a:p>
                      <a:pPr algn="l" fontAlgn="ctr"/>
                      <a:r>
                        <a:rPr lang="en-US" sz="950" b="0" i="0" u="none" strike="noStrike" dirty="0">
                          <a:solidFill>
                            <a:srgbClr val="000000"/>
                          </a:solidFill>
                          <a:effectLst/>
                          <a:latin typeface="Calibri" panose="020F0502020204030204" pitchFamily="34" charset="0"/>
                        </a:rPr>
                        <a:t>eResponse.08 - Type of Dispatch Delay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98923876"/>
                  </a:ext>
                </a:extLst>
              </a:tr>
              <a:tr h="153056">
                <a:tc>
                  <a:txBody>
                    <a:bodyPr/>
                    <a:lstStyle/>
                    <a:p>
                      <a:pPr algn="l" fontAlgn="ctr"/>
                      <a:r>
                        <a:rPr lang="en-US" sz="950" b="0" i="0" u="none" strike="noStrike" dirty="0">
                          <a:solidFill>
                            <a:srgbClr val="000000"/>
                          </a:solidFill>
                          <a:effectLst/>
                          <a:latin typeface="Calibri" panose="020F0502020204030204" pitchFamily="34" charset="0"/>
                        </a:rPr>
                        <a:t>eSituation.13 - Initial Patient Acuity</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74854322"/>
                  </a:ext>
                </a:extLst>
              </a:tr>
              <a:tr h="153056">
                <a:tc>
                  <a:txBody>
                    <a:bodyPr/>
                    <a:lstStyle/>
                    <a:p>
                      <a:pPr algn="l" fontAlgn="ctr"/>
                      <a:r>
                        <a:rPr lang="en-US" sz="950" b="0" i="0" u="none" strike="noStrike" dirty="0">
                          <a:solidFill>
                            <a:srgbClr val="000000"/>
                          </a:solidFill>
                          <a:effectLst/>
                          <a:latin typeface="Calibri" panose="020F0502020204030204" pitchFamily="34" charset="0"/>
                        </a:rPr>
                        <a:t>eVitals.03 - Cardiac Rhythm / Electrocardiography (ECG)</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3141857"/>
                  </a:ext>
                </a:extLst>
              </a:tr>
              <a:tr h="153056">
                <a:tc>
                  <a:txBody>
                    <a:bodyPr/>
                    <a:lstStyle/>
                    <a:p>
                      <a:pPr algn="l" fontAlgn="ctr"/>
                      <a:r>
                        <a:rPr lang="en-US" sz="950" b="0" i="0" u="none" strike="noStrike" dirty="0">
                          <a:solidFill>
                            <a:srgbClr val="000000"/>
                          </a:solidFill>
                          <a:effectLst/>
                          <a:latin typeface="Calibri" panose="020F0502020204030204" pitchFamily="34" charset="0"/>
                        </a:rPr>
                        <a:t>eVitals.04 - ECG Type</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99010275"/>
                  </a:ext>
                </a:extLst>
              </a:tr>
              <a:tr h="153056">
                <a:tc>
                  <a:txBody>
                    <a:bodyPr/>
                    <a:lstStyle/>
                    <a:p>
                      <a:pPr algn="l" fontAlgn="ctr"/>
                      <a:r>
                        <a:rPr lang="fr-FR" sz="950" b="0" i="0" u="none" strike="noStrike" dirty="0">
                          <a:solidFill>
                            <a:srgbClr val="000000"/>
                          </a:solidFill>
                          <a:effectLst/>
                          <a:latin typeface="Calibri" panose="020F0502020204030204" pitchFamily="34" charset="0"/>
                        </a:rPr>
                        <a:t>eVitals.16 - End Tidal </a:t>
                      </a:r>
                      <a:r>
                        <a:rPr lang="fr-FR" sz="950" b="0" i="0" u="none" strike="noStrike" dirty="0" err="1">
                          <a:solidFill>
                            <a:srgbClr val="000000"/>
                          </a:solidFill>
                          <a:effectLst/>
                          <a:latin typeface="Calibri" panose="020F0502020204030204" pitchFamily="34" charset="0"/>
                        </a:rPr>
                        <a:t>Carbon</a:t>
                      </a:r>
                      <a:r>
                        <a:rPr lang="fr-FR" sz="950" b="0" i="0" u="none" strike="noStrike" dirty="0">
                          <a:solidFill>
                            <a:srgbClr val="000000"/>
                          </a:solidFill>
                          <a:effectLst/>
                          <a:latin typeface="Calibri" panose="020F0502020204030204" pitchFamily="34" charset="0"/>
                        </a:rPr>
                        <a:t> </a:t>
                      </a:r>
                      <a:r>
                        <a:rPr lang="fr-FR" sz="950" b="0" i="0" u="none" strike="noStrike" dirty="0" err="1">
                          <a:solidFill>
                            <a:srgbClr val="000000"/>
                          </a:solidFill>
                          <a:effectLst/>
                          <a:latin typeface="Calibri" panose="020F0502020204030204" pitchFamily="34" charset="0"/>
                        </a:rPr>
                        <a:t>Dioxide</a:t>
                      </a:r>
                      <a:r>
                        <a:rPr lang="fr-FR" sz="950" b="0" i="0" u="none" strike="noStrike" dirty="0">
                          <a:solidFill>
                            <a:srgbClr val="000000"/>
                          </a:solidFill>
                          <a:effectLst/>
                          <a:latin typeface="Calibri" panose="020F0502020204030204" pitchFamily="34" charset="0"/>
                        </a:rPr>
                        <a:t> (ETCO2)</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09875617"/>
                  </a:ext>
                </a:extLst>
              </a:tr>
              <a:tr h="153056">
                <a:tc>
                  <a:txBody>
                    <a:bodyPr/>
                    <a:lstStyle/>
                    <a:p>
                      <a:pPr algn="l" fontAlgn="ctr"/>
                      <a:r>
                        <a:rPr lang="en-US" sz="950" b="0" i="0" u="none" strike="noStrike" dirty="0">
                          <a:solidFill>
                            <a:srgbClr val="000000"/>
                          </a:solidFill>
                          <a:effectLst/>
                          <a:latin typeface="Calibri" panose="020F0502020204030204" pitchFamily="34" charset="0"/>
                        </a:rPr>
                        <a:t>eVitals.30 - Stroke Scale Type</a:t>
                      </a:r>
                    </a:p>
                  </a:txBody>
                  <a:tcPr marL="49894" marR="5544" marT="5544"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6009147"/>
                  </a:ext>
                </a:extLst>
              </a:tr>
            </a:tbl>
          </a:graphicData>
        </a:graphic>
      </p:graphicFrame>
      <p:pic>
        <p:nvPicPr>
          <p:cNvPr id="3" name="Picture 2" descr="A picture containing text, room, gambling house, scene&#10;&#10;Description automatically generated">
            <a:extLst>
              <a:ext uri="{FF2B5EF4-FFF2-40B4-BE49-F238E27FC236}">
                <a16:creationId xmlns:a16="http://schemas.microsoft.com/office/drawing/2014/main" id="{A6EEFC19-6FCE-B8E2-7D76-C7C4128CE1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3942587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94" y="452753"/>
            <a:ext cx="8991600" cy="1095375"/>
          </a:xfrm>
        </p:spPr>
        <p:txBody>
          <a:bodyPr>
            <a:normAutofit fontScale="90000"/>
          </a:bodyPr>
          <a:lstStyle/>
          <a:p>
            <a:r>
              <a:rPr lang="en-US" sz="3300" b="1" dirty="0">
                <a:solidFill>
                  <a:srgbClr val="C00000"/>
                </a:solidFill>
                <a:effectLst>
                  <a:outerShdw blurRad="38100" dist="38100" dir="2700000" algn="tl">
                    <a:srgbClr val="000000">
                      <a:alpha val="43137"/>
                    </a:srgbClr>
                  </a:outerShdw>
                </a:effectLst>
              </a:rPr>
              <a:t>Elements with Changes to </a:t>
            </a:r>
            <a:br>
              <a:rPr lang="en-US" sz="3300" b="1" dirty="0">
                <a:solidFill>
                  <a:srgbClr val="C00000"/>
                </a:solidFill>
                <a:effectLst>
                  <a:outerShdw blurRad="38100" dist="38100" dir="2700000" algn="tl">
                    <a:srgbClr val="000000">
                      <a:alpha val="43137"/>
                    </a:srgbClr>
                  </a:outerShdw>
                </a:effectLst>
              </a:rPr>
            </a:br>
            <a:r>
              <a:rPr lang="en-US" sz="3300" b="1" dirty="0">
                <a:solidFill>
                  <a:srgbClr val="C00000"/>
                </a:solidFill>
                <a:effectLst>
                  <a:outerShdw blurRad="38100" dist="38100" dir="2700000" algn="tl">
                    <a:srgbClr val="000000">
                      <a:alpha val="43137"/>
                    </a:srgbClr>
                  </a:outerShdw>
                </a:effectLst>
              </a:rPr>
              <a:t>Element Name, Description, or Recurrence</a:t>
            </a:r>
            <a:br>
              <a:rPr lang="en-US" sz="3300" b="1" dirty="0">
                <a:solidFill>
                  <a:srgbClr val="C00000"/>
                </a:solidFill>
                <a:effectLst>
                  <a:outerShdw blurRad="38100" dist="38100" dir="2700000" algn="tl">
                    <a:srgbClr val="000000">
                      <a:alpha val="43137"/>
                    </a:srgbClr>
                  </a:outerShdw>
                </a:effectLst>
              </a:rPr>
            </a:br>
            <a:r>
              <a:rPr lang="en-US" sz="1600" b="1" dirty="0">
                <a:effectLst>
                  <a:outerShdw blurRad="38100" dist="38100" dir="2700000" algn="tl">
                    <a:srgbClr val="000000">
                      <a:alpha val="43137"/>
                    </a:srgbClr>
                  </a:outerShdw>
                </a:effectLst>
              </a:rPr>
              <a:t>These changes occurred to improve usability or reflect changes in the EMS environment and needs </a:t>
            </a:r>
            <a:endParaRPr lang="en-US" sz="1600" dirty="0"/>
          </a:p>
        </p:txBody>
      </p:sp>
      <p:sp>
        <p:nvSpPr>
          <p:cNvPr id="4" name="Slide Number Placeholder 3"/>
          <p:cNvSpPr>
            <a:spLocks noGrp="1"/>
          </p:cNvSpPr>
          <p:nvPr>
            <p:ph type="sldNum" sz="quarter" idx="12"/>
          </p:nvPr>
        </p:nvSpPr>
        <p:spPr/>
        <p:txBody>
          <a:bodyPr/>
          <a:lstStyle/>
          <a:p>
            <a:fld id="{FB6C2022-6D04-4B1A-993F-29AF65AFFD25}" type="slidenum">
              <a:rPr lang="en-US" sz="1600" smtClean="0">
                <a:solidFill>
                  <a:schemeClr val="tx1"/>
                </a:solidFill>
              </a:rPr>
              <a:t>21</a:t>
            </a:fld>
            <a:endParaRPr lang="en-US" sz="1600" dirty="0">
              <a:solidFill>
                <a:schemeClr val="tx1"/>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1169692433"/>
              </p:ext>
            </p:extLst>
          </p:nvPr>
        </p:nvGraphicFramePr>
        <p:xfrm>
          <a:off x="2568819" y="1730690"/>
          <a:ext cx="4019550" cy="4814084"/>
        </p:xfrm>
        <a:graphic>
          <a:graphicData uri="http://schemas.openxmlformats.org/drawingml/2006/table">
            <a:tbl>
              <a:tblPr/>
              <a:tblGrid>
                <a:gridCol w="4019550">
                  <a:extLst>
                    <a:ext uri="{9D8B030D-6E8A-4147-A177-3AD203B41FA5}">
                      <a16:colId xmlns:a16="http://schemas.microsoft.com/office/drawing/2014/main" val="2884692449"/>
                    </a:ext>
                  </a:extLst>
                </a:gridCol>
              </a:tblGrid>
              <a:tr h="218822">
                <a:tc>
                  <a:txBody>
                    <a:bodyPr/>
                    <a:lstStyle/>
                    <a:p>
                      <a:pPr algn="l" fontAlgn="b"/>
                      <a:r>
                        <a:rPr lang="en-US" sz="1100" b="0" i="0" u="none" strike="noStrike">
                          <a:solidFill>
                            <a:srgbClr val="000000"/>
                          </a:solidFill>
                          <a:effectLst/>
                          <a:latin typeface="Calibri" panose="020F0502020204030204" pitchFamily="34" charset="0"/>
                        </a:rPr>
                        <a:t>eDisposition.23 - Hospital Capability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36849733"/>
                  </a:ext>
                </a:extLst>
              </a:tr>
              <a:tr h="218822">
                <a:tc>
                  <a:txBody>
                    <a:bodyPr/>
                    <a:lstStyle/>
                    <a:p>
                      <a:pPr algn="l" fontAlgn="b"/>
                      <a:r>
                        <a:rPr lang="en-US" sz="1100" b="0" i="0" u="none" strike="noStrike" dirty="0">
                          <a:solidFill>
                            <a:srgbClr val="000000"/>
                          </a:solidFill>
                          <a:effectLst/>
                          <a:latin typeface="Calibri" panose="020F0502020204030204" pitchFamily="34" charset="0"/>
                        </a:rPr>
                        <a:t>eInjury.03 - Trauma Triage Criteria (High Risk for Serious Injury)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66539504"/>
                  </a:ext>
                </a:extLst>
              </a:tr>
              <a:tr h="218822">
                <a:tc>
                  <a:txBody>
                    <a:bodyPr/>
                    <a:lstStyle/>
                    <a:p>
                      <a:pPr algn="l" fontAlgn="b"/>
                      <a:r>
                        <a:rPr lang="en-US" sz="1100" b="0" i="0" u="none" strike="noStrike" dirty="0">
                          <a:solidFill>
                            <a:srgbClr val="000000"/>
                          </a:solidFill>
                          <a:effectLst/>
                          <a:latin typeface="Calibri" panose="020F0502020204030204" pitchFamily="34" charset="0"/>
                        </a:rPr>
                        <a:t>eInjury.04 - Trauma Triage Criteria (Moderate Risk for Serious Injury)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32674247"/>
                  </a:ext>
                </a:extLst>
              </a:tr>
              <a:tr h="218822">
                <a:tc>
                  <a:txBody>
                    <a:bodyPr/>
                    <a:lstStyle/>
                    <a:p>
                      <a:pPr algn="l" fontAlgn="b"/>
                      <a:r>
                        <a:rPr lang="en-US" sz="1100" b="0" i="0" u="none" strike="noStrike">
                          <a:solidFill>
                            <a:srgbClr val="000000"/>
                          </a:solidFill>
                          <a:effectLst/>
                          <a:latin typeface="Calibri" panose="020F0502020204030204" pitchFamily="34" charset="0"/>
                        </a:rPr>
                        <a:t>eMedications.03 - Medication Administered</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5040793"/>
                  </a:ext>
                </a:extLst>
              </a:tr>
              <a:tr h="218822">
                <a:tc>
                  <a:txBody>
                    <a:bodyPr/>
                    <a:lstStyle/>
                    <a:p>
                      <a:pPr algn="l" fontAlgn="b"/>
                      <a:r>
                        <a:rPr lang="en-US" sz="1100" b="0" i="0" u="none" strike="noStrike">
                          <a:solidFill>
                            <a:srgbClr val="000000"/>
                          </a:solidFill>
                          <a:effectLst/>
                          <a:latin typeface="Calibri" panose="020F0502020204030204" pitchFamily="34" charset="0"/>
                        </a:rPr>
                        <a:t>eMedications.05 - Medication Dosage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92365569"/>
                  </a:ext>
                </a:extLst>
              </a:tr>
              <a:tr h="218822">
                <a:tc>
                  <a:txBody>
                    <a:bodyPr/>
                    <a:lstStyle/>
                    <a:p>
                      <a:pPr algn="l" fontAlgn="b"/>
                      <a:r>
                        <a:rPr lang="en-US" sz="1100" b="0" i="0" u="none" strike="noStrike" dirty="0">
                          <a:solidFill>
                            <a:srgbClr val="000000"/>
                          </a:solidFill>
                          <a:effectLst/>
                          <a:latin typeface="Calibri" panose="020F0502020204030204" pitchFamily="34" charset="0"/>
                        </a:rPr>
                        <a:t>eMedications.06 - Medication Dosage Units</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81808334"/>
                  </a:ext>
                </a:extLst>
              </a:tr>
              <a:tr h="218822">
                <a:tc>
                  <a:txBody>
                    <a:bodyPr/>
                    <a:lstStyle/>
                    <a:p>
                      <a:pPr algn="l" fontAlgn="b"/>
                      <a:r>
                        <a:rPr lang="en-US" sz="1100" b="0" i="0" u="none" strike="noStrike">
                          <a:solidFill>
                            <a:srgbClr val="000000"/>
                          </a:solidFill>
                          <a:effectLst/>
                          <a:latin typeface="Calibri" panose="020F0502020204030204" pitchFamily="34" charset="0"/>
                        </a:rPr>
                        <a:t>eResponse.02 - EMS Agency Name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7460442"/>
                  </a:ext>
                </a:extLst>
              </a:tr>
              <a:tr h="218822">
                <a:tc>
                  <a:txBody>
                    <a:bodyPr/>
                    <a:lstStyle/>
                    <a:p>
                      <a:pPr algn="l" fontAlgn="b"/>
                      <a:r>
                        <a:rPr lang="en-US" sz="1100" b="0" i="0" u="none" strike="noStrike">
                          <a:solidFill>
                            <a:srgbClr val="000000"/>
                          </a:solidFill>
                          <a:effectLst/>
                          <a:latin typeface="Calibri" panose="020F0502020204030204" pitchFamily="34" charset="0"/>
                        </a:rPr>
                        <a:t>eResponse.07 - Unit Transport and Equipment Capability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7529110"/>
                  </a:ext>
                </a:extLst>
              </a:tr>
              <a:tr h="218822">
                <a:tc>
                  <a:txBody>
                    <a:bodyPr/>
                    <a:lstStyle/>
                    <a:p>
                      <a:pPr algn="l" fontAlgn="b"/>
                      <a:r>
                        <a:rPr lang="en-US" sz="1100" b="0" i="0" u="none" strike="noStrike" dirty="0">
                          <a:solidFill>
                            <a:srgbClr val="000000"/>
                          </a:solidFill>
                          <a:effectLst/>
                          <a:latin typeface="Calibri" panose="020F0502020204030204" pitchFamily="34" charset="0"/>
                        </a:rPr>
                        <a:t>eResponse.16 - Vehicle Dispatch Location</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58421479"/>
                  </a:ext>
                </a:extLst>
              </a:tr>
              <a:tr h="218822">
                <a:tc>
                  <a:txBody>
                    <a:bodyPr/>
                    <a:lstStyle/>
                    <a:p>
                      <a:pPr algn="l" fontAlgn="b"/>
                      <a:r>
                        <a:rPr lang="en-US" sz="1100" b="0" i="0" u="none" strike="noStrike">
                          <a:solidFill>
                            <a:srgbClr val="000000"/>
                          </a:solidFill>
                          <a:effectLst/>
                          <a:latin typeface="Calibri" panose="020F0502020204030204" pitchFamily="34" charset="0"/>
                        </a:rPr>
                        <a:t>eResponse.23 - Response Mode to Scene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4591224"/>
                  </a:ext>
                </a:extLst>
              </a:tr>
              <a:tr h="218822">
                <a:tc>
                  <a:txBody>
                    <a:bodyPr/>
                    <a:lstStyle/>
                    <a:p>
                      <a:pPr algn="l" fontAlgn="b"/>
                      <a:r>
                        <a:rPr lang="en-US" sz="1100" b="0" i="0" u="none" strike="noStrike">
                          <a:solidFill>
                            <a:srgbClr val="000000"/>
                          </a:solidFill>
                          <a:effectLst/>
                          <a:latin typeface="Calibri" panose="020F0502020204030204" pitchFamily="34" charset="0"/>
                        </a:rPr>
                        <a:t>eScene.01 - First EMS Unit on Scene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7198815"/>
                  </a:ext>
                </a:extLst>
              </a:tr>
              <a:tr h="218822">
                <a:tc>
                  <a:txBody>
                    <a:bodyPr/>
                    <a:lstStyle/>
                    <a:p>
                      <a:pPr algn="l" fontAlgn="b"/>
                      <a:r>
                        <a:rPr lang="en-US" sz="1100" b="0" i="0" u="none" strike="noStrike">
                          <a:solidFill>
                            <a:srgbClr val="000000"/>
                          </a:solidFill>
                          <a:effectLst/>
                          <a:latin typeface="Calibri" panose="020F0502020204030204" pitchFamily="34" charset="0"/>
                        </a:rPr>
                        <a:t>eScene.02 - Other EMS or Public Safety Agencies at Scene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01969488"/>
                  </a:ext>
                </a:extLst>
              </a:tr>
              <a:tr h="218822">
                <a:tc>
                  <a:txBody>
                    <a:bodyPr/>
                    <a:lstStyle/>
                    <a:p>
                      <a:pPr algn="l" fontAlgn="b"/>
                      <a:r>
                        <a:rPr lang="en-US" sz="1100" b="0" i="0" u="none" strike="noStrike">
                          <a:solidFill>
                            <a:srgbClr val="000000"/>
                          </a:solidFill>
                          <a:effectLst/>
                          <a:latin typeface="Calibri" panose="020F0502020204030204" pitchFamily="34" charset="0"/>
                        </a:rPr>
                        <a:t>eScene.03 - Other EMS or Public Safety Agency ID Number</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36317874"/>
                  </a:ext>
                </a:extLst>
              </a:tr>
              <a:tr h="218822">
                <a:tc>
                  <a:txBody>
                    <a:bodyPr/>
                    <a:lstStyle/>
                    <a:p>
                      <a:pPr algn="l" fontAlgn="b"/>
                      <a:r>
                        <a:rPr lang="en-US" sz="1100" b="0" i="0" u="none" strike="noStrike">
                          <a:solidFill>
                            <a:srgbClr val="000000"/>
                          </a:solidFill>
                          <a:effectLst/>
                          <a:latin typeface="Calibri" panose="020F0502020204030204" pitchFamily="34" charset="0"/>
                        </a:rPr>
                        <a:t>eTimes.13 - Unit Back in Service Date/Time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27800521"/>
                  </a:ext>
                </a:extLst>
              </a:tr>
              <a:tr h="218822">
                <a:tc>
                  <a:txBody>
                    <a:bodyPr/>
                    <a:lstStyle/>
                    <a:p>
                      <a:pPr algn="l" fontAlgn="b"/>
                      <a:r>
                        <a:rPr lang="en-US" sz="1100" b="0" i="0" u="none" strike="noStrike">
                          <a:solidFill>
                            <a:srgbClr val="000000"/>
                          </a:solidFill>
                          <a:effectLst/>
                          <a:latin typeface="Calibri" panose="020F0502020204030204" pitchFamily="34" charset="0"/>
                        </a:rPr>
                        <a:t>eTimes.09 - Unit Left Scene Date/Time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1295029"/>
                  </a:ext>
                </a:extLst>
              </a:tr>
              <a:tr h="218822">
                <a:tc>
                  <a:txBody>
                    <a:bodyPr/>
                    <a:lstStyle/>
                    <a:p>
                      <a:pPr algn="l" fontAlgn="b"/>
                      <a:r>
                        <a:rPr lang="en-US" sz="1100" b="0" i="0" u="none" strike="noStrike">
                          <a:solidFill>
                            <a:srgbClr val="000000"/>
                          </a:solidFill>
                          <a:effectLst/>
                          <a:latin typeface="Calibri" panose="020F0502020204030204" pitchFamily="34" charset="0"/>
                        </a:rPr>
                        <a:t>eTimes.12 - Destination Patient Transfer of Care Date/Time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07324527"/>
                  </a:ext>
                </a:extLst>
              </a:tr>
              <a:tr h="218822">
                <a:tc>
                  <a:txBody>
                    <a:bodyPr/>
                    <a:lstStyle/>
                    <a:p>
                      <a:pPr algn="l" fontAlgn="b"/>
                      <a:r>
                        <a:rPr lang="fr-FR" sz="1100" b="0" i="0" u="none" strike="noStrike">
                          <a:solidFill>
                            <a:srgbClr val="000000"/>
                          </a:solidFill>
                          <a:effectLst/>
                          <a:latin typeface="Calibri" panose="020F0502020204030204" pitchFamily="34" charset="0"/>
                        </a:rPr>
                        <a:t>eVitals.16 - End Tidal Carbon Dioxide (ETCO2)</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580777"/>
                  </a:ext>
                </a:extLst>
              </a:tr>
              <a:tr h="218822">
                <a:tc>
                  <a:txBody>
                    <a:bodyPr/>
                    <a:lstStyle/>
                    <a:p>
                      <a:pPr algn="l" fontAlgn="b"/>
                      <a:r>
                        <a:rPr lang="en-US" sz="1100" b="0" i="0" u="none" strike="noStrike">
                          <a:solidFill>
                            <a:srgbClr val="000000"/>
                          </a:solidFill>
                          <a:effectLst/>
                          <a:latin typeface="Calibri" panose="020F0502020204030204" pitchFamily="34" charset="0"/>
                        </a:rPr>
                        <a:t>eVitals.18 - Blood Glucose Level</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54962161"/>
                  </a:ext>
                </a:extLst>
              </a:tr>
              <a:tr h="218822">
                <a:tc>
                  <a:txBody>
                    <a:bodyPr/>
                    <a:lstStyle/>
                    <a:p>
                      <a:pPr algn="l" fontAlgn="b"/>
                      <a:r>
                        <a:rPr lang="en-US" sz="1100" b="0" i="0" u="none" strike="noStrike" dirty="0">
                          <a:solidFill>
                            <a:srgbClr val="000000"/>
                          </a:solidFill>
                          <a:effectLst/>
                          <a:latin typeface="Calibri" panose="020F0502020204030204" pitchFamily="34" charset="0"/>
                        </a:rPr>
                        <a:t>eVitals.19 - Glasgow Coma Score - Eye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59044822"/>
                  </a:ext>
                </a:extLst>
              </a:tr>
              <a:tr h="218822">
                <a:tc>
                  <a:txBody>
                    <a:bodyPr/>
                    <a:lstStyle/>
                    <a:p>
                      <a:pPr algn="l" fontAlgn="b"/>
                      <a:r>
                        <a:rPr lang="en-US" sz="1100" b="0" i="0" u="none" strike="noStrike" dirty="0">
                          <a:solidFill>
                            <a:srgbClr val="000000"/>
                          </a:solidFill>
                          <a:effectLst/>
                          <a:latin typeface="Calibri" panose="020F0502020204030204" pitchFamily="34" charset="0"/>
                        </a:rPr>
                        <a:t>eVitals.20 - Glasgow Coma Score - Verbal</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90443759"/>
                  </a:ext>
                </a:extLst>
              </a:tr>
              <a:tr h="218822">
                <a:tc>
                  <a:txBody>
                    <a:bodyPr/>
                    <a:lstStyle/>
                    <a:p>
                      <a:pPr algn="l" fontAlgn="b"/>
                      <a:r>
                        <a:rPr lang="en-US" sz="1100" b="0" i="0" u="none" strike="noStrike" dirty="0">
                          <a:solidFill>
                            <a:srgbClr val="000000"/>
                          </a:solidFill>
                          <a:effectLst/>
                          <a:latin typeface="Calibri" panose="020F0502020204030204" pitchFamily="34" charset="0"/>
                        </a:rPr>
                        <a:t>eVitals.21 - Glasgow Coma Score - Motor</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90700797"/>
                  </a:ext>
                </a:extLst>
              </a:tr>
              <a:tr h="218822">
                <a:tc>
                  <a:txBody>
                    <a:bodyPr/>
                    <a:lstStyle/>
                    <a:p>
                      <a:pPr algn="l" fontAlgn="b"/>
                      <a:r>
                        <a:rPr lang="en-US" sz="1100" b="0" i="0" u="none" strike="noStrike" dirty="0">
                          <a:solidFill>
                            <a:srgbClr val="000000"/>
                          </a:solidFill>
                          <a:effectLst/>
                          <a:latin typeface="Calibri" panose="020F0502020204030204" pitchFamily="34" charset="0"/>
                        </a:rPr>
                        <a:t>eVitals.33 - Revised Trauma Score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92409203"/>
                  </a:ext>
                </a:extLst>
              </a:tr>
            </a:tbl>
          </a:graphicData>
        </a:graphic>
      </p:graphicFrame>
      <p:pic>
        <p:nvPicPr>
          <p:cNvPr id="3" name="Picture 2" descr="A picture containing text, room, gambling house, scene&#10;&#10;Description automatically generated">
            <a:extLst>
              <a:ext uri="{FF2B5EF4-FFF2-40B4-BE49-F238E27FC236}">
                <a16:creationId xmlns:a16="http://schemas.microsoft.com/office/drawing/2014/main" id="{743FA353-48D8-BBC3-4D35-840CDA08B13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3010048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94" y="510001"/>
            <a:ext cx="8991600" cy="1095375"/>
          </a:xfrm>
        </p:spPr>
        <p:txBody>
          <a:bodyPr>
            <a:normAutofit/>
          </a:bodyPr>
          <a:lstStyle/>
          <a:p>
            <a:r>
              <a:rPr lang="en-US" sz="3300" b="1" dirty="0">
                <a:solidFill>
                  <a:srgbClr val="C00000"/>
                </a:solidFill>
                <a:effectLst>
                  <a:outerShdw blurRad="38100" dist="38100" dir="2700000" algn="tl">
                    <a:srgbClr val="000000">
                      <a:alpha val="43137"/>
                    </a:srgbClr>
                  </a:outerShdw>
                </a:effectLst>
              </a:rPr>
              <a:t>New or Removed Elements in v3.5</a:t>
            </a:r>
            <a:br>
              <a:rPr lang="en-US" sz="3300" b="1" dirty="0">
                <a:solidFill>
                  <a:srgbClr val="C00000"/>
                </a:solidFill>
                <a:effectLst>
                  <a:outerShdw blurRad="38100" dist="38100" dir="2700000" algn="tl">
                    <a:srgbClr val="000000">
                      <a:alpha val="43137"/>
                    </a:srgbClr>
                  </a:outerShdw>
                </a:effectLst>
              </a:rPr>
            </a:br>
            <a:r>
              <a:rPr lang="en-US" sz="1600" b="1" dirty="0">
                <a:effectLst>
                  <a:outerShdw blurRad="38100" dist="38100" dir="2700000" algn="tl">
                    <a:srgbClr val="000000">
                      <a:alpha val="43137"/>
                    </a:srgbClr>
                  </a:outerShdw>
                </a:effectLst>
              </a:rPr>
              <a:t>These are Elements that are Completely New or were Permanently Removed and not replaced in v3.5</a:t>
            </a:r>
            <a:endParaRPr lang="en-US" sz="1600" dirty="0"/>
          </a:p>
        </p:txBody>
      </p:sp>
      <p:sp>
        <p:nvSpPr>
          <p:cNvPr id="4" name="Slide Number Placeholder 3"/>
          <p:cNvSpPr>
            <a:spLocks noGrp="1"/>
          </p:cNvSpPr>
          <p:nvPr>
            <p:ph type="sldNum" sz="quarter" idx="12"/>
          </p:nvPr>
        </p:nvSpPr>
        <p:spPr/>
        <p:txBody>
          <a:bodyPr/>
          <a:lstStyle/>
          <a:p>
            <a:fld id="{FB6C2022-6D04-4B1A-993F-29AF65AFFD25}" type="slidenum">
              <a:rPr lang="en-US" sz="1600" smtClean="0">
                <a:solidFill>
                  <a:schemeClr val="tx1"/>
                </a:solidFill>
              </a:rPr>
              <a:t>22</a:t>
            </a:fld>
            <a:endParaRPr lang="en-US" sz="1600"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451649089"/>
              </p:ext>
            </p:extLst>
          </p:nvPr>
        </p:nvGraphicFramePr>
        <p:xfrm>
          <a:off x="1949694" y="1600200"/>
          <a:ext cx="5257800" cy="4644580"/>
        </p:xfrm>
        <a:graphic>
          <a:graphicData uri="http://schemas.openxmlformats.org/drawingml/2006/table">
            <a:tbl>
              <a:tblPr/>
              <a:tblGrid>
                <a:gridCol w="5257800">
                  <a:extLst>
                    <a:ext uri="{9D8B030D-6E8A-4147-A177-3AD203B41FA5}">
                      <a16:colId xmlns:a16="http://schemas.microsoft.com/office/drawing/2014/main" val="803050511"/>
                    </a:ext>
                  </a:extLst>
                </a:gridCol>
              </a:tblGrid>
              <a:tr h="232229">
                <a:tc>
                  <a:txBody>
                    <a:bodyPr/>
                    <a:lstStyle/>
                    <a:p>
                      <a:pPr algn="ctr" fontAlgn="ctr"/>
                      <a:r>
                        <a:rPr lang="en-US" sz="1100" b="1" i="0" u="none" strike="noStrike" dirty="0">
                          <a:solidFill>
                            <a:srgbClr val="000000"/>
                          </a:solidFill>
                          <a:effectLst/>
                          <a:latin typeface="Calibri" panose="020F0502020204030204" pitchFamily="34" charset="0"/>
                        </a:rPr>
                        <a:t>Completely New Elements in v3.5</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588844106"/>
                  </a:ext>
                </a:extLst>
              </a:tr>
              <a:tr h="232229">
                <a:tc>
                  <a:txBody>
                    <a:bodyPr/>
                    <a:lstStyle/>
                    <a:p>
                      <a:pPr algn="l" fontAlgn="b"/>
                      <a:r>
                        <a:rPr lang="en-US" sz="1100" b="0" i="0" u="none" strike="noStrike">
                          <a:solidFill>
                            <a:srgbClr val="000000"/>
                          </a:solidFill>
                          <a:effectLst/>
                          <a:latin typeface="Calibri" panose="020F0502020204030204" pitchFamily="34" charset="0"/>
                        </a:rPr>
                        <a:t>Unique Run Record Identifier "UUID" (Reference the NEMSIS site for detailed explanation)</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36981496"/>
                  </a:ext>
                </a:extLst>
              </a:tr>
              <a:tr h="232229">
                <a:tc>
                  <a:txBody>
                    <a:bodyPr/>
                    <a:lstStyle/>
                    <a:p>
                      <a:pPr algn="l" fontAlgn="b"/>
                      <a:r>
                        <a:rPr lang="en-US" sz="1100" b="0" i="0" u="none" strike="noStrike">
                          <a:solidFill>
                            <a:srgbClr val="000000"/>
                          </a:solidFill>
                          <a:effectLst/>
                          <a:latin typeface="Calibri" panose="020F0502020204030204" pitchFamily="34" charset="0"/>
                        </a:rPr>
                        <a:t>eHistory.20 - Current Medication Frequency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93872424"/>
                  </a:ext>
                </a:extLst>
              </a:tr>
              <a:tr h="232229">
                <a:tc>
                  <a:txBody>
                    <a:bodyPr/>
                    <a:lstStyle/>
                    <a:p>
                      <a:pPr algn="l" fontAlgn="b"/>
                      <a:r>
                        <a:rPr lang="en-US" sz="1100" b="0" i="0" u="none" strike="noStrike">
                          <a:solidFill>
                            <a:srgbClr val="000000"/>
                          </a:solidFill>
                          <a:effectLst/>
                          <a:latin typeface="Calibri" panose="020F0502020204030204" pitchFamily="34" charset="0"/>
                        </a:rPr>
                        <a:t>eOutcome.19 - Date/Time Emergency Department Procedure Performed</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226580"/>
                  </a:ext>
                </a:extLst>
              </a:tr>
              <a:tr h="232229">
                <a:tc>
                  <a:txBody>
                    <a:bodyPr/>
                    <a:lstStyle/>
                    <a:p>
                      <a:pPr algn="l" fontAlgn="b"/>
                      <a:r>
                        <a:rPr lang="en-US" sz="1100" b="0" i="0" u="none" strike="noStrike">
                          <a:solidFill>
                            <a:srgbClr val="000000"/>
                          </a:solidFill>
                          <a:effectLst/>
                          <a:latin typeface="Calibri" panose="020F0502020204030204" pitchFamily="34" charset="0"/>
                        </a:rPr>
                        <a:t>eOutcome.20 - Date/Time Hospital Procedure Performed</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50344024"/>
                  </a:ext>
                </a:extLst>
              </a:tr>
              <a:tr h="232229">
                <a:tc>
                  <a:txBody>
                    <a:bodyPr/>
                    <a:lstStyle/>
                    <a:p>
                      <a:pPr algn="l" fontAlgn="b"/>
                      <a:r>
                        <a:rPr lang="en-US" sz="1100" b="0" i="0" u="none" strike="noStrike">
                          <a:solidFill>
                            <a:srgbClr val="000000"/>
                          </a:solidFill>
                          <a:effectLst/>
                          <a:latin typeface="Calibri" panose="020F0502020204030204" pitchFamily="34" charset="0"/>
                        </a:rPr>
                        <a:t>eOutcome.18 - Date/Time of Emergency Department Admission</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52106547"/>
                  </a:ext>
                </a:extLst>
              </a:tr>
              <a:tr h="232229">
                <a:tc>
                  <a:txBody>
                    <a:bodyPr/>
                    <a:lstStyle/>
                    <a:p>
                      <a:pPr algn="l" fontAlgn="b"/>
                      <a:r>
                        <a:rPr lang="en-US" sz="1100" b="0" i="0" u="none" strike="noStrike">
                          <a:solidFill>
                            <a:srgbClr val="000000"/>
                          </a:solidFill>
                          <a:effectLst/>
                          <a:latin typeface="Calibri" panose="020F0502020204030204" pitchFamily="34" charset="0"/>
                        </a:rPr>
                        <a:t>ePatient.22 - Alternate Home Residence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89507438"/>
                  </a:ext>
                </a:extLst>
              </a:tr>
              <a:tr h="232229">
                <a:tc>
                  <a:txBody>
                    <a:bodyPr/>
                    <a:lstStyle/>
                    <a:p>
                      <a:pPr algn="l" fontAlgn="b"/>
                      <a:r>
                        <a:rPr lang="en-US" sz="1100" b="0" i="0" u="none" strike="noStrike">
                          <a:solidFill>
                            <a:srgbClr val="000000"/>
                          </a:solidFill>
                          <a:effectLst/>
                          <a:latin typeface="Calibri" panose="020F0502020204030204" pitchFamily="34" charset="0"/>
                        </a:rPr>
                        <a:t>ePayment.59 - Insurance Company Phone Number</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68285201"/>
                  </a:ext>
                </a:extLst>
              </a:tr>
              <a:tr h="232229">
                <a:tc>
                  <a:txBody>
                    <a:bodyPr/>
                    <a:lstStyle/>
                    <a:p>
                      <a:pPr algn="l" fontAlgn="b"/>
                      <a:r>
                        <a:rPr lang="en-US" sz="1100" b="0" i="0" u="none" strike="noStrike">
                          <a:solidFill>
                            <a:srgbClr val="000000"/>
                          </a:solidFill>
                          <a:effectLst/>
                          <a:latin typeface="Calibri" panose="020F0502020204030204" pitchFamily="34" charset="0"/>
                        </a:rPr>
                        <a:t>ePayment.60 - Date of Birth of the Insured</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8024978"/>
                  </a:ext>
                </a:extLst>
              </a:tr>
              <a:tr h="232229">
                <a:tc>
                  <a:txBody>
                    <a:bodyPr/>
                    <a:lstStyle/>
                    <a:p>
                      <a:pPr algn="l" fontAlgn="b"/>
                      <a:r>
                        <a:rPr lang="en-US" sz="1100" b="0" i="0" u="none" strike="noStrike" dirty="0">
                          <a:solidFill>
                            <a:srgbClr val="000000"/>
                          </a:solidFill>
                          <a:effectLst/>
                          <a:latin typeface="Calibri" panose="020F0502020204030204" pitchFamily="34" charset="0"/>
                        </a:rPr>
                        <a:t>eScene.24 - First Other EMS or Public Safety Agency at Scene to Provide Patient Care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85343618"/>
                  </a:ext>
                </a:extLst>
              </a:tr>
              <a:tr h="232229">
                <a:tc>
                  <a:txBody>
                    <a:bodyPr/>
                    <a:lstStyle/>
                    <a:p>
                      <a:pPr algn="l" fontAlgn="b"/>
                      <a:r>
                        <a:rPr lang="en-US" sz="1100" b="0" i="0" u="none" strike="noStrike">
                          <a:solidFill>
                            <a:srgbClr val="000000"/>
                          </a:solidFill>
                          <a:effectLst/>
                          <a:latin typeface="Calibri" panose="020F0502020204030204" pitchFamily="34" charset="0"/>
                        </a:rPr>
                        <a:t>eTimes.17 - Unit Arrived at Staging Area Date/Time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78708446"/>
                  </a:ext>
                </a:extLst>
              </a:tr>
              <a:tr h="232229">
                <a:tc>
                  <a:txBody>
                    <a:bodyPr/>
                    <a:lstStyle/>
                    <a:p>
                      <a:pPr algn="l" fontAlgn="b"/>
                      <a:r>
                        <a:rPr lang="en-US" sz="1100" b="0" i="0" u="none" strike="noStrike">
                          <a:solidFill>
                            <a:srgbClr val="000000"/>
                          </a:solidFill>
                          <a:effectLst/>
                          <a:latin typeface="Calibri" panose="020F0502020204030204" pitchFamily="34" charset="0"/>
                        </a:rPr>
                        <a:t>eSituation.19 - Justification for Transfer or Encounter</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69109936"/>
                  </a:ext>
                </a:extLst>
              </a:tr>
              <a:tr h="232229">
                <a:tc>
                  <a:txBody>
                    <a:bodyPr/>
                    <a:lstStyle/>
                    <a:p>
                      <a:pPr algn="l" fontAlgn="b"/>
                      <a:r>
                        <a:rPr lang="en-US" sz="1100" b="0" i="0" u="none" strike="noStrike">
                          <a:solidFill>
                            <a:srgbClr val="000000"/>
                          </a:solidFill>
                          <a:effectLst/>
                          <a:latin typeface="Calibri" panose="020F0502020204030204" pitchFamily="34" charset="0"/>
                        </a:rPr>
                        <a:t>eSituation.20 - Reason for Interfacility Transfer/Medical Transport</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02929477"/>
                  </a:ext>
                </a:extLst>
              </a:tr>
              <a:tr h="232229">
                <a:tc>
                  <a:txBody>
                    <a:bodyPr/>
                    <a:lstStyle/>
                    <a:p>
                      <a:pPr algn="l" fontAlgn="b"/>
                      <a:r>
                        <a:rPr lang="en-US" sz="1100" b="0" i="0" u="none" strike="noStrike">
                          <a:solidFill>
                            <a:srgbClr val="000000"/>
                          </a:solidFill>
                          <a:effectLst/>
                          <a:latin typeface="Calibri" panose="020F0502020204030204" pitchFamily="34" charset="0"/>
                        </a:rPr>
                        <a:t>eDisposition.32 - Level of Care Provided per Protocol</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210886"/>
                  </a:ext>
                </a:extLst>
              </a:tr>
              <a:tr h="232229">
                <a:tc>
                  <a:txBody>
                    <a:bodyPr/>
                    <a:lstStyle/>
                    <a:p>
                      <a:pPr algn="l" fontAlgn="b"/>
                      <a:r>
                        <a:rPr lang="en-US" sz="1100" b="0" i="0" u="none" strike="noStrike">
                          <a:solidFill>
                            <a:srgbClr val="000000"/>
                          </a:solidFill>
                          <a:effectLst/>
                          <a:latin typeface="Calibri" panose="020F0502020204030204" pitchFamily="34" charset="0"/>
                        </a:rPr>
                        <a:t>sConfiguration.02 - EMS Certification Levels Permitted to Perform Each Procedure</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179948"/>
                  </a:ext>
                </a:extLst>
              </a:tr>
              <a:tr h="232229">
                <a:tc>
                  <a:txBody>
                    <a:bodyPr/>
                    <a:lstStyle/>
                    <a:p>
                      <a:pPr algn="l" fontAlgn="b"/>
                      <a:r>
                        <a:rPr lang="en-US" sz="1100" b="0" i="0" u="none" strike="noStrike" dirty="0">
                          <a:solidFill>
                            <a:srgbClr val="000000"/>
                          </a:solidFill>
                          <a:effectLst/>
                          <a:latin typeface="Calibri" panose="020F0502020204030204" pitchFamily="34" charset="0"/>
                        </a:rPr>
                        <a:t>sConfiguration.04 - EMS Certification Levels Permitted to Administer Each Medication</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34559662"/>
                  </a:ext>
                </a:extLst>
              </a:tr>
              <a:tr h="23222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972993"/>
                  </a:ext>
                </a:extLst>
              </a:tr>
              <a:tr h="232229">
                <a:tc>
                  <a:txBody>
                    <a:bodyPr/>
                    <a:lstStyle/>
                    <a:p>
                      <a:pPr algn="ctr" fontAlgn="ctr"/>
                      <a:r>
                        <a:rPr lang="en-US" sz="1100" b="1" i="0" u="none" strike="noStrike" dirty="0">
                          <a:solidFill>
                            <a:srgbClr val="000000"/>
                          </a:solidFill>
                          <a:effectLst/>
                          <a:latin typeface="Calibri" panose="020F0502020204030204" pitchFamily="34" charset="0"/>
                        </a:rPr>
                        <a:t>Removed from v3.5 and Not Replaced with New Elements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67135561"/>
                  </a:ext>
                </a:extLst>
              </a:tr>
              <a:tr h="232229">
                <a:tc>
                  <a:txBody>
                    <a:bodyPr/>
                    <a:lstStyle/>
                    <a:p>
                      <a:pPr algn="l" fontAlgn="b"/>
                      <a:r>
                        <a:rPr lang="en-US" sz="1100" b="0" i="0" u="none" strike="noStrike">
                          <a:solidFill>
                            <a:srgbClr val="000000"/>
                          </a:solidFill>
                          <a:effectLst/>
                          <a:latin typeface="Calibri" panose="020F0502020204030204" pitchFamily="34" charset="0"/>
                        </a:rPr>
                        <a:t>eOutcome.14 - Total ICU Length of Stay</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48506684"/>
                  </a:ext>
                </a:extLst>
              </a:tr>
              <a:tr h="232229">
                <a:tc>
                  <a:txBody>
                    <a:bodyPr/>
                    <a:lstStyle/>
                    <a:p>
                      <a:pPr algn="l" fontAlgn="b"/>
                      <a:r>
                        <a:rPr lang="en-US" sz="1100" b="0" i="0" u="none" strike="noStrike" dirty="0">
                          <a:solidFill>
                            <a:srgbClr val="000000"/>
                          </a:solidFill>
                          <a:effectLst/>
                          <a:latin typeface="Calibri" panose="020F0502020204030204" pitchFamily="34" charset="0"/>
                        </a:rPr>
                        <a:t>eOutcome.15 - Total Ventilator Days</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0006909"/>
                  </a:ext>
                </a:extLst>
              </a:tr>
            </a:tbl>
          </a:graphicData>
        </a:graphic>
      </p:graphicFrame>
      <p:pic>
        <p:nvPicPr>
          <p:cNvPr id="7" name="Picture 6" descr="A picture containing text, room, gambling house, scene&#10;&#10;Description automatically generated">
            <a:extLst>
              <a:ext uri="{FF2B5EF4-FFF2-40B4-BE49-F238E27FC236}">
                <a16:creationId xmlns:a16="http://schemas.microsoft.com/office/drawing/2014/main" id="{85783FD6-23B5-10B6-387A-FBC8A3F4478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3020920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689035"/>
            <a:ext cx="8991600" cy="1095375"/>
          </a:xfrm>
        </p:spPr>
        <p:txBody>
          <a:bodyPr>
            <a:normAutofit/>
          </a:bodyPr>
          <a:lstStyle/>
          <a:p>
            <a:r>
              <a:rPr lang="en-US" sz="3300" b="1" dirty="0">
                <a:solidFill>
                  <a:srgbClr val="C00000"/>
                </a:solidFill>
                <a:effectLst>
                  <a:outerShdw blurRad="38100" dist="38100" dir="2700000" algn="tl">
                    <a:srgbClr val="000000">
                      <a:alpha val="43137"/>
                    </a:srgbClr>
                  </a:outerShdw>
                </a:effectLst>
              </a:rPr>
              <a:t>Elements Removed and Replaced in v3.5</a:t>
            </a:r>
            <a:br>
              <a:rPr lang="en-US" sz="3300" b="1" dirty="0">
                <a:solidFill>
                  <a:srgbClr val="C00000"/>
                </a:solidFill>
                <a:effectLst>
                  <a:outerShdw blurRad="38100" dist="38100" dir="2700000" algn="tl">
                    <a:srgbClr val="000000">
                      <a:alpha val="43137"/>
                    </a:srgbClr>
                  </a:outerShdw>
                </a:effectLst>
              </a:rPr>
            </a:br>
            <a:r>
              <a:rPr lang="en-US" sz="1400" b="1" dirty="0"/>
              <a:t>These are Elements that have been removed and replaced with new elements in v3.5, in order to better address the changing needs of the EMS Environment</a:t>
            </a:r>
            <a:endParaRPr lang="en-US" sz="1400" dirty="0"/>
          </a:p>
        </p:txBody>
      </p:sp>
      <p:sp>
        <p:nvSpPr>
          <p:cNvPr id="4" name="Slide Number Placeholder 3"/>
          <p:cNvSpPr>
            <a:spLocks noGrp="1"/>
          </p:cNvSpPr>
          <p:nvPr>
            <p:ph type="sldNum" sz="quarter" idx="12"/>
          </p:nvPr>
        </p:nvSpPr>
        <p:spPr/>
        <p:txBody>
          <a:bodyPr/>
          <a:lstStyle/>
          <a:p>
            <a:fld id="{FB6C2022-6D04-4B1A-993F-29AF65AFFD25}" type="slidenum">
              <a:rPr lang="en-US" sz="1600" smtClean="0">
                <a:solidFill>
                  <a:schemeClr val="tx1"/>
                </a:solidFill>
              </a:rPr>
              <a:t>23</a:t>
            </a:fld>
            <a:endParaRPr lang="en-US" sz="1600"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481484891"/>
              </p:ext>
            </p:extLst>
          </p:nvPr>
        </p:nvGraphicFramePr>
        <p:xfrm>
          <a:off x="1192125" y="1750293"/>
          <a:ext cx="6759747" cy="4650507"/>
        </p:xfrm>
        <a:graphic>
          <a:graphicData uri="http://schemas.openxmlformats.org/drawingml/2006/table">
            <a:tbl>
              <a:tblPr/>
              <a:tblGrid>
                <a:gridCol w="3228536">
                  <a:extLst>
                    <a:ext uri="{9D8B030D-6E8A-4147-A177-3AD203B41FA5}">
                      <a16:colId xmlns:a16="http://schemas.microsoft.com/office/drawing/2014/main" val="1720505760"/>
                    </a:ext>
                  </a:extLst>
                </a:gridCol>
                <a:gridCol w="3531211">
                  <a:extLst>
                    <a:ext uri="{9D8B030D-6E8A-4147-A177-3AD203B41FA5}">
                      <a16:colId xmlns:a16="http://schemas.microsoft.com/office/drawing/2014/main" val="39426264"/>
                    </a:ext>
                  </a:extLst>
                </a:gridCol>
              </a:tblGrid>
              <a:tr h="179751">
                <a:tc>
                  <a:txBody>
                    <a:bodyPr/>
                    <a:lstStyle/>
                    <a:p>
                      <a:pPr algn="ctr" fontAlgn="ctr"/>
                      <a:r>
                        <a:rPr lang="en-US" sz="1100" b="1" i="0" u="none" strike="noStrike" dirty="0">
                          <a:solidFill>
                            <a:srgbClr val="000000"/>
                          </a:solidFill>
                          <a:effectLst/>
                          <a:latin typeface="Calibri" panose="020F0502020204030204" pitchFamily="34" charset="0"/>
                        </a:rPr>
                        <a:t>Removed in v3.5 and Replaced</a:t>
                      </a:r>
                    </a:p>
                  </a:txBody>
                  <a:tcPr marL="7476"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dirty="0">
                          <a:solidFill>
                            <a:srgbClr val="000000"/>
                          </a:solidFill>
                          <a:effectLst/>
                          <a:latin typeface="Calibri" panose="020F0502020204030204" pitchFamily="34" charset="0"/>
                        </a:rPr>
                        <a:t>Replaced with in v3.5</a:t>
                      </a:r>
                    </a:p>
                  </a:txBody>
                  <a:tcPr marL="7476"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268611883"/>
                  </a:ext>
                </a:extLst>
              </a:tr>
              <a:tr h="179751">
                <a:tc>
                  <a:txBody>
                    <a:bodyPr/>
                    <a:lstStyle/>
                    <a:p>
                      <a:pPr lvl="0" algn="l" fontAlgn="ctr"/>
                      <a:r>
                        <a:rPr lang="en-US" sz="1100" b="0" i="0" u="none" strike="noStrike" dirty="0">
                          <a:solidFill>
                            <a:srgbClr val="000000"/>
                          </a:solidFill>
                          <a:effectLst/>
                          <a:latin typeface="Calibri" panose="020F0502020204030204" pitchFamily="34" charset="0"/>
                        </a:rPr>
                        <a:t>eArrest.05 - CPR Care Provided Prior to EMS Arrival</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lvl="0" algn="l" fontAlgn="ctr"/>
                      <a:r>
                        <a:rPr lang="en-US" sz="1100" b="0" i="0" u="none" strike="noStrike" dirty="0">
                          <a:solidFill>
                            <a:srgbClr val="000000"/>
                          </a:solidFill>
                          <a:effectLst/>
                          <a:latin typeface="Calibri" panose="020F0502020204030204" pitchFamily="34" charset="0"/>
                        </a:rPr>
                        <a:t>eArrest.20 - Who First Initiated CPR</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66995728"/>
                  </a:ext>
                </a:extLst>
              </a:tr>
              <a:tr h="179751">
                <a:tc>
                  <a:txBody>
                    <a:bodyPr/>
                    <a:lstStyle/>
                    <a:p>
                      <a:pPr lvl="0" algn="l" fontAlgn="ctr"/>
                      <a:r>
                        <a:rPr lang="en-US" sz="1100" b="0" i="0" u="none" strike="noStrike">
                          <a:solidFill>
                            <a:srgbClr val="000000"/>
                          </a:solidFill>
                          <a:effectLst/>
                          <a:latin typeface="Calibri" panose="020F0502020204030204" pitchFamily="34" charset="0"/>
                        </a:rPr>
                        <a:t>eArrest.06 - Who Provided CPR Prior to EMS Arrival</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645893859"/>
                  </a:ext>
                </a:extLst>
              </a:tr>
              <a:tr h="179751">
                <a:tc rowSpan="2">
                  <a:txBody>
                    <a:bodyPr/>
                    <a:lstStyle/>
                    <a:p>
                      <a:pPr lvl="0" algn="l" fontAlgn="ctr"/>
                      <a:r>
                        <a:rPr lang="en-US" sz="1100" b="0" i="0" u="none" strike="noStrike">
                          <a:solidFill>
                            <a:srgbClr val="000000"/>
                          </a:solidFill>
                          <a:effectLst/>
                          <a:latin typeface="Calibri" panose="020F0502020204030204" pitchFamily="34" charset="0"/>
                        </a:rPr>
                        <a:t>eArrest.08 - Who Used AED Prior to EMS Arrival</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lvl="0" algn="l" fontAlgn="ctr"/>
                      <a:r>
                        <a:rPr lang="en-US" sz="1100" b="0" i="0" u="none" strike="noStrike">
                          <a:solidFill>
                            <a:srgbClr val="000000"/>
                          </a:solidFill>
                          <a:effectLst/>
                          <a:latin typeface="Calibri" panose="020F0502020204030204" pitchFamily="34" charset="0"/>
                        </a:rPr>
                        <a:t>eArrest.21 - Who First Applied the AED</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47191337"/>
                  </a:ext>
                </a:extLst>
              </a:tr>
              <a:tr h="179751">
                <a:tc vMerge="1">
                  <a:txBody>
                    <a:bodyPr/>
                    <a:lstStyle/>
                    <a:p>
                      <a:endParaRPr lang="en-US"/>
                    </a:p>
                  </a:txBody>
                  <a:tcPr/>
                </a:tc>
                <a:tc>
                  <a:txBody>
                    <a:bodyPr/>
                    <a:lstStyle/>
                    <a:p>
                      <a:pPr lvl="0" algn="l" fontAlgn="ctr"/>
                      <a:r>
                        <a:rPr lang="en-US" sz="1100" b="0" i="0" u="none" strike="noStrike">
                          <a:solidFill>
                            <a:srgbClr val="000000"/>
                          </a:solidFill>
                          <a:effectLst/>
                          <a:latin typeface="Calibri" panose="020F0502020204030204" pitchFamily="34" charset="0"/>
                        </a:rPr>
                        <a:t>eArrest.22 - Who First Defibrillated the Patient</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84218509"/>
                  </a:ext>
                </a:extLst>
              </a:tr>
              <a:tr h="179751">
                <a:tc>
                  <a:txBody>
                    <a:bodyPr/>
                    <a:lstStyle/>
                    <a:p>
                      <a:pPr lvl="0" algn="l" fontAlgn="ctr"/>
                      <a:r>
                        <a:rPr lang="en-US" sz="1100" b="0" i="0" u="none" strike="noStrike" dirty="0">
                          <a:solidFill>
                            <a:srgbClr val="000000"/>
                          </a:solidFill>
                          <a:effectLst/>
                          <a:latin typeface="Calibri" panose="020F0502020204030204" pitchFamily="34" charset="0"/>
                        </a:rPr>
                        <a:t>(Reactivated from v3.3.4)</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lvl="0" algn="l" fontAlgn="ctr"/>
                      <a:r>
                        <a:rPr lang="en-US" sz="1100" b="0" i="0" u="none" strike="noStrike">
                          <a:solidFill>
                            <a:srgbClr val="000000"/>
                          </a:solidFill>
                          <a:effectLst/>
                          <a:latin typeface="Calibri" panose="020F0502020204030204" pitchFamily="34" charset="0"/>
                        </a:rPr>
                        <a:t>eArrest.10 - Therapeutic Hypothermia by EMS</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7110960"/>
                  </a:ext>
                </a:extLst>
              </a:tr>
              <a:tr h="179751">
                <a:tc rowSpan="4">
                  <a:txBody>
                    <a:bodyPr/>
                    <a:lstStyle/>
                    <a:p>
                      <a:pPr lvl="0" algn="l" fontAlgn="ctr"/>
                      <a:r>
                        <a:rPr lang="en-US" sz="1100" b="0" i="0" u="none" strike="noStrike">
                          <a:solidFill>
                            <a:srgbClr val="000000"/>
                          </a:solidFill>
                          <a:effectLst/>
                          <a:latin typeface="Calibri" panose="020F0502020204030204" pitchFamily="34" charset="0"/>
                        </a:rPr>
                        <a:t>eExam.08 - Chest/Lungs Assessment</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lvl="0" algn="l" fontAlgn="ctr"/>
                      <a:r>
                        <a:rPr lang="en-US" sz="1100" b="0" i="0" u="none" strike="noStrike">
                          <a:solidFill>
                            <a:srgbClr val="000000"/>
                          </a:solidFill>
                          <a:effectLst/>
                          <a:latin typeface="Calibri" panose="020F0502020204030204" pitchFamily="34" charset="0"/>
                        </a:rPr>
                        <a:t>eExam.22 - Lung Assessment Finding Location</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3413080"/>
                  </a:ext>
                </a:extLst>
              </a:tr>
              <a:tr h="179751">
                <a:tc vMerge="1">
                  <a:txBody>
                    <a:bodyPr/>
                    <a:lstStyle/>
                    <a:p>
                      <a:endParaRPr lang="en-US"/>
                    </a:p>
                  </a:txBody>
                  <a:tcPr/>
                </a:tc>
                <a:tc>
                  <a:txBody>
                    <a:bodyPr/>
                    <a:lstStyle/>
                    <a:p>
                      <a:pPr lvl="0" algn="l" fontAlgn="ctr"/>
                      <a:r>
                        <a:rPr lang="en-US" sz="1100" b="0" i="0" u="none" strike="noStrike">
                          <a:solidFill>
                            <a:srgbClr val="000000"/>
                          </a:solidFill>
                          <a:effectLst/>
                          <a:latin typeface="Calibri" panose="020F0502020204030204" pitchFamily="34" charset="0"/>
                        </a:rPr>
                        <a:t>eExam.23 - Lung Assessment</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66584491"/>
                  </a:ext>
                </a:extLst>
              </a:tr>
              <a:tr h="179751">
                <a:tc vMerge="1">
                  <a:txBody>
                    <a:bodyPr/>
                    <a:lstStyle/>
                    <a:p>
                      <a:endParaRPr lang="en-US"/>
                    </a:p>
                  </a:txBody>
                  <a:tcPr/>
                </a:tc>
                <a:tc>
                  <a:txBody>
                    <a:bodyPr/>
                    <a:lstStyle/>
                    <a:p>
                      <a:pPr lvl="0" algn="l" fontAlgn="ctr"/>
                      <a:r>
                        <a:rPr lang="en-US" sz="1100" b="0" i="0" u="none" strike="noStrike">
                          <a:solidFill>
                            <a:srgbClr val="000000"/>
                          </a:solidFill>
                          <a:effectLst/>
                          <a:latin typeface="Calibri" panose="020F0502020204030204" pitchFamily="34" charset="0"/>
                        </a:rPr>
                        <a:t>eExam.24 - Chest Assessment Finding Location</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30918999"/>
                  </a:ext>
                </a:extLst>
              </a:tr>
              <a:tr h="179751">
                <a:tc vMerge="1">
                  <a:txBody>
                    <a:bodyPr/>
                    <a:lstStyle/>
                    <a:p>
                      <a:endParaRPr lang="en-US"/>
                    </a:p>
                  </a:txBody>
                  <a:tcPr/>
                </a:tc>
                <a:tc>
                  <a:txBody>
                    <a:bodyPr/>
                    <a:lstStyle/>
                    <a:p>
                      <a:pPr lvl="0" algn="l" fontAlgn="ctr"/>
                      <a:r>
                        <a:rPr lang="en-US" sz="1100" b="0" i="0" u="none" strike="noStrike">
                          <a:solidFill>
                            <a:srgbClr val="000000"/>
                          </a:solidFill>
                          <a:effectLst/>
                          <a:latin typeface="Calibri" panose="020F0502020204030204" pitchFamily="34" charset="0"/>
                        </a:rPr>
                        <a:t>eExam.25 - Chest Assessment</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41661725"/>
                  </a:ext>
                </a:extLst>
              </a:tr>
              <a:tr h="179751">
                <a:tc rowSpan="2">
                  <a:txBody>
                    <a:bodyPr/>
                    <a:lstStyle/>
                    <a:p>
                      <a:pPr lvl="0" algn="l" fontAlgn="ctr"/>
                      <a:r>
                        <a:rPr lang="en-US" sz="1100" b="0" i="0" u="none" strike="noStrike">
                          <a:solidFill>
                            <a:srgbClr val="000000"/>
                          </a:solidFill>
                          <a:effectLst/>
                          <a:latin typeface="Calibri" panose="020F0502020204030204" pitchFamily="34" charset="0"/>
                        </a:rPr>
                        <a:t>eResponse.15 - Level of Care of This Unit</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lvl="0" algn="l" fontAlgn="ctr"/>
                      <a:r>
                        <a:rPr lang="en-US" sz="1100" b="0" i="0" u="none" strike="noStrike">
                          <a:solidFill>
                            <a:srgbClr val="000000"/>
                          </a:solidFill>
                          <a:effectLst/>
                          <a:latin typeface="Calibri" panose="020F0502020204030204" pitchFamily="34" charset="0"/>
                        </a:rPr>
                        <a:t>eResponse.07 - Unit Transport and Equipment Capability</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56976665"/>
                  </a:ext>
                </a:extLst>
              </a:tr>
              <a:tr h="179751">
                <a:tc vMerge="1">
                  <a:txBody>
                    <a:bodyPr/>
                    <a:lstStyle/>
                    <a:p>
                      <a:endParaRPr lang="en-US"/>
                    </a:p>
                  </a:txBody>
                  <a:tcPr/>
                </a:tc>
                <a:tc>
                  <a:txBody>
                    <a:bodyPr/>
                    <a:lstStyle/>
                    <a:p>
                      <a:pPr lvl="0" algn="l" fontAlgn="ctr"/>
                      <a:r>
                        <a:rPr lang="en-US" sz="1100" b="0" i="0" u="none" strike="noStrike">
                          <a:solidFill>
                            <a:srgbClr val="000000"/>
                          </a:solidFill>
                          <a:effectLst/>
                          <a:latin typeface="Calibri" panose="020F0502020204030204" pitchFamily="34" charset="0"/>
                        </a:rPr>
                        <a:t>eDisposition.32 - Level of Care Provided per Protocol</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4425953"/>
                  </a:ext>
                </a:extLst>
              </a:tr>
              <a:tr h="179751">
                <a:tc rowSpan="5">
                  <a:txBody>
                    <a:bodyPr/>
                    <a:lstStyle/>
                    <a:p>
                      <a:pPr lvl="0" algn="l" fontAlgn="ctr"/>
                      <a:r>
                        <a:rPr lang="en-US" sz="1100" b="0" i="0" u="none" strike="noStrike">
                          <a:solidFill>
                            <a:srgbClr val="000000"/>
                          </a:solidFill>
                          <a:effectLst/>
                          <a:latin typeface="Calibri" panose="020F0502020204030204" pitchFamily="34" charset="0"/>
                        </a:rPr>
                        <a:t>eDisposition.12 - Incident/Patient Disposition</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lvl="0" algn="l" fontAlgn="b"/>
                      <a:r>
                        <a:rPr lang="en-US" sz="1100" b="0" i="0" u="none" strike="noStrike">
                          <a:solidFill>
                            <a:srgbClr val="000000"/>
                          </a:solidFill>
                          <a:effectLst/>
                          <a:latin typeface="Calibri" panose="020F0502020204030204" pitchFamily="34" charset="0"/>
                        </a:rPr>
                        <a:t>eDisposition.27 - Unit Disposition</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68260430"/>
                  </a:ext>
                </a:extLst>
              </a:tr>
              <a:tr h="179751">
                <a:tc vMerge="1">
                  <a:txBody>
                    <a:bodyPr/>
                    <a:lstStyle/>
                    <a:p>
                      <a:endParaRPr lang="en-US"/>
                    </a:p>
                  </a:txBody>
                  <a:tcPr/>
                </a:tc>
                <a:tc>
                  <a:txBody>
                    <a:bodyPr/>
                    <a:lstStyle/>
                    <a:p>
                      <a:pPr lvl="0" algn="l" fontAlgn="b"/>
                      <a:r>
                        <a:rPr lang="en-US" sz="1100" b="0" i="0" u="none" strike="noStrike">
                          <a:solidFill>
                            <a:srgbClr val="000000"/>
                          </a:solidFill>
                          <a:effectLst/>
                          <a:latin typeface="Calibri" panose="020F0502020204030204" pitchFamily="34" charset="0"/>
                        </a:rPr>
                        <a:t>eDisposition.28 - Patient Evaluation/Care</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3031840"/>
                  </a:ext>
                </a:extLst>
              </a:tr>
              <a:tr h="179751">
                <a:tc vMerge="1">
                  <a:txBody>
                    <a:bodyPr/>
                    <a:lstStyle/>
                    <a:p>
                      <a:endParaRPr lang="en-US"/>
                    </a:p>
                  </a:txBody>
                  <a:tcPr/>
                </a:tc>
                <a:tc>
                  <a:txBody>
                    <a:bodyPr/>
                    <a:lstStyle/>
                    <a:p>
                      <a:pPr lvl="0" algn="l" fontAlgn="b"/>
                      <a:r>
                        <a:rPr lang="en-US" sz="1100" b="0" i="0" u="none" strike="noStrike">
                          <a:solidFill>
                            <a:srgbClr val="000000"/>
                          </a:solidFill>
                          <a:effectLst/>
                          <a:latin typeface="Calibri" panose="020F0502020204030204" pitchFamily="34" charset="0"/>
                        </a:rPr>
                        <a:t>eDisposition.29 - Crew Disposition</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9121232"/>
                  </a:ext>
                </a:extLst>
              </a:tr>
              <a:tr h="179751">
                <a:tc vMerge="1">
                  <a:txBody>
                    <a:bodyPr/>
                    <a:lstStyle/>
                    <a:p>
                      <a:endParaRPr lang="en-US"/>
                    </a:p>
                  </a:txBody>
                  <a:tcPr/>
                </a:tc>
                <a:tc>
                  <a:txBody>
                    <a:bodyPr/>
                    <a:lstStyle/>
                    <a:p>
                      <a:pPr lvl="0" algn="l" fontAlgn="b"/>
                      <a:r>
                        <a:rPr lang="en-US" sz="1100" b="0" i="0" u="none" strike="noStrike">
                          <a:solidFill>
                            <a:srgbClr val="000000"/>
                          </a:solidFill>
                          <a:effectLst/>
                          <a:latin typeface="Calibri" panose="020F0502020204030204" pitchFamily="34" charset="0"/>
                        </a:rPr>
                        <a:t>eDisposition.30 - Transport Disposition</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78078528"/>
                  </a:ext>
                </a:extLst>
              </a:tr>
              <a:tr h="179751">
                <a:tc vMerge="1">
                  <a:txBody>
                    <a:bodyPr/>
                    <a:lstStyle/>
                    <a:p>
                      <a:endParaRPr lang="en-US"/>
                    </a:p>
                  </a:txBody>
                  <a:tcPr/>
                </a:tc>
                <a:tc>
                  <a:txBody>
                    <a:bodyPr/>
                    <a:lstStyle/>
                    <a:p>
                      <a:pPr lvl="0" algn="l" fontAlgn="b"/>
                      <a:r>
                        <a:rPr lang="en-US" sz="1100" b="0" i="0" u="none" strike="noStrike">
                          <a:solidFill>
                            <a:srgbClr val="000000"/>
                          </a:solidFill>
                          <a:effectLst/>
                          <a:latin typeface="Calibri" panose="020F0502020204030204" pitchFamily="34" charset="0"/>
                        </a:rPr>
                        <a:t>eDisposition.31 - Reason for Refusal/Release</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59901249"/>
                  </a:ext>
                </a:extLst>
              </a:tr>
              <a:tr h="179751">
                <a:tc rowSpan="2">
                  <a:txBody>
                    <a:bodyPr/>
                    <a:lstStyle/>
                    <a:p>
                      <a:pPr lvl="0" algn="l" fontAlgn="ctr"/>
                      <a:r>
                        <a:rPr lang="en-US" sz="1100" b="0" i="0" u="none" strike="noStrike">
                          <a:solidFill>
                            <a:srgbClr val="000000"/>
                          </a:solidFill>
                          <a:effectLst/>
                          <a:latin typeface="Calibri" panose="020F0502020204030204" pitchFamily="34" charset="0"/>
                        </a:rPr>
                        <a:t>eResponse.15 - Level of Care of This Unit</a:t>
                      </a:r>
                    </a:p>
                  </a:txBody>
                  <a:tcPr marR="7476" marT="747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0" algn="l" fontAlgn="b"/>
                      <a:r>
                        <a:rPr lang="en-US" sz="1100" b="0" i="0" u="none" strike="noStrike">
                          <a:solidFill>
                            <a:srgbClr val="000000"/>
                          </a:solidFill>
                          <a:effectLst/>
                          <a:latin typeface="Calibri" panose="020F0502020204030204" pitchFamily="34" charset="0"/>
                        </a:rPr>
                        <a:t>eResponse.07 - Unit Transport and Equipment Capability</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37224740"/>
                  </a:ext>
                </a:extLst>
              </a:tr>
              <a:tr h="179751">
                <a:tc vMerge="1">
                  <a:txBody>
                    <a:bodyPr/>
                    <a:lstStyle/>
                    <a:p>
                      <a:endParaRPr lang="en-US"/>
                    </a:p>
                  </a:txBody>
                  <a:tcPr/>
                </a:tc>
                <a:tc>
                  <a:txBody>
                    <a:bodyPr/>
                    <a:lstStyle/>
                    <a:p>
                      <a:pPr lvl="0" algn="l" fontAlgn="b"/>
                      <a:r>
                        <a:rPr lang="en-US" sz="1100" b="0" i="0" u="none" strike="noStrike">
                          <a:solidFill>
                            <a:srgbClr val="000000"/>
                          </a:solidFill>
                          <a:effectLst/>
                          <a:latin typeface="Calibri" panose="020F0502020204030204" pitchFamily="34" charset="0"/>
                        </a:rPr>
                        <a:t>eDisposition.32 - Level of Care Provided per Protocol</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30505554"/>
                  </a:ext>
                </a:extLst>
              </a:tr>
              <a:tr h="351829">
                <a:tc>
                  <a:txBody>
                    <a:bodyPr/>
                    <a:lstStyle/>
                    <a:p>
                      <a:pPr lvl="0" algn="l" fontAlgn="b"/>
                      <a:r>
                        <a:rPr lang="en-US" sz="1100" b="0" i="0" u="none" strike="noStrike">
                          <a:solidFill>
                            <a:srgbClr val="000000"/>
                          </a:solidFill>
                          <a:effectLst/>
                          <a:latin typeface="Calibri" panose="020F0502020204030204" pitchFamily="34" charset="0"/>
                        </a:rPr>
                        <a:t>dConfiguration.02 - State Certification/Licensure Levels</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0" algn="l" fontAlgn="b"/>
                      <a:r>
                        <a:rPr lang="en-US" sz="1100" b="0" i="0" u="none" strike="noStrike">
                          <a:solidFill>
                            <a:srgbClr val="000000"/>
                          </a:solidFill>
                          <a:effectLst/>
                          <a:latin typeface="Calibri" panose="020F0502020204030204" pitchFamily="34" charset="0"/>
                        </a:rPr>
                        <a:t>sConfiguration.01 - State Certification/Licensure Levels</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73306420"/>
                  </a:ext>
                </a:extLst>
              </a:tr>
              <a:tr h="351829">
                <a:tc>
                  <a:txBody>
                    <a:bodyPr/>
                    <a:lstStyle/>
                    <a:p>
                      <a:pPr lvl="0" algn="l" fontAlgn="b"/>
                      <a:r>
                        <a:rPr lang="en-US" sz="1100" b="0" i="0" u="none" strike="noStrike">
                          <a:solidFill>
                            <a:srgbClr val="000000"/>
                          </a:solidFill>
                          <a:effectLst/>
                          <a:latin typeface="Calibri" panose="020F0502020204030204" pitchFamily="34" charset="0"/>
                        </a:rPr>
                        <a:t>dConfiguration.03 - Procedures Permitted by the State</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0" algn="l" fontAlgn="b"/>
                      <a:r>
                        <a:rPr lang="en-US" sz="1100" b="0" i="0" u="none" strike="noStrike">
                          <a:solidFill>
                            <a:srgbClr val="000000"/>
                          </a:solidFill>
                          <a:effectLst/>
                          <a:latin typeface="Calibri" panose="020F0502020204030204" pitchFamily="34" charset="0"/>
                        </a:rPr>
                        <a:t>sConfiguration.03 - Procedures Permitted by the State</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3481091"/>
                  </a:ext>
                </a:extLst>
              </a:tr>
              <a:tr h="351829">
                <a:tc>
                  <a:txBody>
                    <a:bodyPr/>
                    <a:lstStyle/>
                    <a:p>
                      <a:pPr lvl="0" algn="l" fontAlgn="b"/>
                      <a:r>
                        <a:rPr lang="en-US" sz="1100" b="0" i="0" u="none" strike="noStrike">
                          <a:solidFill>
                            <a:srgbClr val="000000"/>
                          </a:solidFill>
                          <a:effectLst/>
                          <a:latin typeface="Calibri" panose="020F0502020204030204" pitchFamily="34" charset="0"/>
                        </a:rPr>
                        <a:t>dConfiguration.04 - Medications Permitted by the State</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0" algn="l" fontAlgn="b"/>
                      <a:r>
                        <a:rPr lang="en-US" sz="1100" b="0" i="0" u="none" strike="noStrike">
                          <a:solidFill>
                            <a:srgbClr val="000000"/>
                          </a:solidFill>
                          <a:effectLst/>
                          <a:latin typeface="Calibri" panose="020F0502020204030204" pitchFamily="34" charset="0"/>
                        </a:rPr>
                        <a:t>sConfiguration.05 - Medications Permitted by the State</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54033554"/>
                  </a:ext>
                </a:extLst>
              </a:tr>
              <a:tr h="179751">
                <a:tc>
                  <a:txBody>
                    <a:bodyPr/>
                    <a:lstStyle/>
                    <a:p>
                      <a:pPr lvl="0" algn="l" fontAlgn="b"/>
                      <a:r>
                        <a:rPr lang="en-US" sz="1100" b="0" i="0" u="none" strike="noStrike">
                          <a:solidFill>
                            <a:srgbClr val="000000"/>
                          </a:solidFill>
                          <a:effectLst/>
                          <a:latin typeface="Calibri" panose="020F0502020204030204" pitchFamily="34" charset="0"/>
                        </a:rPr>
                        <a:t>dConfiguration.05 - Protocols Permitted by the State</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lvl="0" algn="l" fontAlgn="b"/>
                      <a:r>
                        <a:rPr lang="en-US" sz="1100" b="0" i="0" u="none" strike="noStrike" dirty="0">
                          <a:solidFill>
                            <a:srgbClr val="000000"/>
                          </a:solidFill>
                          <a:effectLst/>
                          <a:latin typeface="Calibri" panose="020F0502020204030204" pitchFamily="34" charset="0"/>
                        </a:rPr>
                        <a:t>sConfiguration.06 - Protocols Permitted by the State</a:t>
                      </a:r>
                    </a:p>
                  </a:txBody>
                  <a:tcPr marR="7476" marT="747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29935018"/>
                  </a:ext>
                </a:extLst>
              </a:tr>
            </a:tbl>
          </a:graphicData>
        </a:graphic>
      </p:graphicFrame>
      <p:pic>
        <p:nvPicPr>
          <p:cNvPr id="3" name="Picture 2" descr="A picture containing text, room, gambling house, scene&#10;&#10;Description automatically generated">
            <a:extLst>
              <a:ext uri="{FF2B5EF4-FFF2-40B4-BE49-F238E27FC236}">
                <a16:creationId xmlns:a16="http://schemas.microsoft.com/office/drawing/2014/main" id="{192FF05B-7A92-F02C-7B91-D9DFFD9436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185238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85" y="914400"/>
            <a:ext cx="8991600" cy="838200"/>
          </a:xfrm>
        </p:spPr>
        <p:txBody>
          <a:bodyPr>
            <a:normAutofit/>
          </a:bodyPr>
          <a:lstStyle/>
          <a:p>
            <a:r>
              <a:rPr lang="en-US" sz="3300" b="1" dirty="0">
                <a:solidFill>
                  <a:srgbClr val="C00000"/>
                </a:solidFill>
                <a:effectLst>
                  <a:outerShdw blurRad="38100" dist="38100" dir="2700000" algn="tl">
                    <a:srgbClr val="000000">
                      <a:alpha val="43137"/>
                    </a:srgbClr>
                  </a:outerShdw>
                </a:effectLst>
              </a:rPr>
              <a:t>Changes in Submission Requirements to NEMSIS</a:t>
            </a:r>
            <a:endParaRPr lang="en-US" sz="1600" dirty="0"/>
          </a:p>
        </p:txBody>
      </p:sp>
      <p:sp>
        <p:nvSpPr>
          <p:cNvPr id="4" name="Slide Number Placeholder 3"/>
          <p:cNvSpPr>
            <a:spLocks noGrp="1"/>
          </p:cNvSpPr>
          <p:nvPr>
            <p:ph type="sldNum" sz="quarter" idx="12"/>
          </p:nvPr>
        </p:nvSpPr>
        <p:spPr/>
        <p:txBody>
          <a:bodyPr/>
          <a:lstStyle/>
          <a:p>
            <a:fld id="{FB6C2022-6D04-4B1A-993F-29AF65AFFD25}" type="slidenum">
              <a:rPr lang="en-US" sz="1600" smtClean="0">
                <a:solidFill>
                  <a:schemeClr val="tx1"/>
                </a:solidFill>
              </a:rPr>
              <a:t>24</a:t>
            </a:fld>
            <a:endParaRPr lang="en-US" sz="1600" dirty="0">
              <a:solidFill>
                <a:schemeClr val="tx1"/>
              </a:solidFill>
            </a:endParaRPr>
          </a:p>
        </p:txBody>
      </p:sp>
      <p:sp>
        <p:nvSpPr>
          <p:cNvPr id="5" name="TextBox 4"/>
          <p:cNvSpPr txBox="1"/>
          <p:nvPr/>
        </p:nvSpPr>
        <p:spPr>
          <a:xfrm>
            <a:off x="304800" y="1737717"/>
            <a:ext cx="8361485" cy="1538883"/>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en-US" sz="1400" b="1" dirty="0"/>
              <a:t> These are </a:t>
            </a:r>
            <a:r>
              <a:rPr lang="en-US" sz="1400" b="1" i="1" dirty="0"/>
              <a:t>Existing Elements </a:t>
            </a:r>
            <a:r>
              <a:rPr lang="en-US" sz="1400" b="1" dirty="0"/>
              <a:t>that have been </a:t>
            </a:r>
            <a:r>
              <a:rPr lang="en-US" sz="1400" b="1" i="1" dirty="0"/>
              <a:t>demoted from</a:t>
            </a:r>
            <a:r>
              <a:rPr lang="en-US" sz="1400" b="1" dirty="0"/>
              <a:t> or </a:t>
            </a:r>
            <a:r>
              <a:rPr lang="en-US" sz="1400" b="1" i="1" dirty="0"/>
              <a:t>promoted to </a:t>
            </a:r>
            <a:r>
              <a:rPr lang="en-US" sz="1400" b="1" dirty="0"/>
              <a:t>the requirement to be submitted to NEMSIS as part of the national DataSet.  </a:t>
            </a:r>
          </a:p>
          <a:p>
            <a:pPr marL="285750" indent="-285750">
              <a:spcBef>
                <a:spcPts val="600"/>
              </a:spcBef>
              <a:buFont typeface="Arial" panose="020B0604020202020204" pitchFamily="34" charset="0"/>
              <a:buChar char="•"/>
            </a:pPr>
            <a:r>
              <a:rPr lang="en-US" sz="1400" b="1" dirty="0"/>
              <a:t> The Elements have not been removed from the DataSet and remain useable at the state and local level regardless of their status. </a:t>
            </a:r>
          </a:p>
          <a:p>
            <a:pPr marL="285750" indent="-285750">
              <a:spcBef>
                <a:spcPts val="600"/>
              </a:spcBef>
              <a:buFont typeface="Arial" panose="020B0604020202020204" pitchFamily="34" charset="0"/>
              <a:buChar char="•"/>
            </a:pPr>
            <a:r>
              <a:rPr lang="en-US" sz="1400" b="1" dirty="0"/>
              <a:t> These changes may impact point-of-entry business and Schematron rules and require updates to those rules.</a:t>
            </a:r>
            <a:endParaRPr lang="en-US" sz="1400" dirty="0"/>
          </a:p>
        </p:txBody>
      </p:sp>
      <p:graphicFrame>
        <p:nvGraphicFramePr>
          <p:cNvPr id="3" name="Table 2"/>
          <p:cNvGraphicFramePr>
            <a:graphicFrameLocks noGrp="1"/>
          </p:cNvGraphicFramePr>
          <p:nvPr>
            <p:extLst>
              <p:ext uri="{D42A27DB-BD31-4B8C-83A1-F6EECF244321}">
                <p14:modId xmlns:p14="http://schemas.microsoft.com/office/powerpoint/2010/main" val="1315227179"/>
              </p:ext>
            </p:extLst>
          </p:nvPr>
        </p:nvGraphicFramePr>
        <p:xfrm>
          <a:off x="370742" y="3496162"/>
          <a:ext cx="8392258" cy="2447438"/>
        </p:xfrm>
        <a:graphic>
          <a:graphicData uri="http://schemas.openxmlformats.org/drawingml/2006/table">
            <a:tbl>
              <a:tblPr/>
              <a:tblGrid>
                <a:gridCol w="3953365">
                  <a:extLst>
                    <a:ext uri="{9D8B030D-6E8A-4147-A177-3AD203B41FA5}">
                      <a16:colId xmlns:a16="http://schemas.microsoft.com/office/drawing/2014/main" val="2334385336"/>
                    </a:ext>
                  </a:extLst>
                </a:gridCol>
                <a:gridCol w="4438893">
                  <a:extLst>
                    <a:ext uri="{9D8B030D-6E8A-4147-A177-3AD203B41FA5}">
                      <a16:colId xmlns:a16="http://schemas.microsoft.com/office/drawing/2014/main" val="1376013567"/>
                    </a:ext>
                  </a:extLst>
                </a:gridCol>
              </a:tblGrid>
              <a:tr h="167941">
                <a:tc>
                  <a:txBody>
                    <a:bodyPr/>
                    <a:lstStyle/>
                    <a:p>
                      <a:pPr algn="ctr" fontAlgn="ctr"/>
                      <a:r>
                        <a:rPr lang="en-US" sz="1100" b="1" i="0" u="none" strike="noStrike">
                          <a:solidFill>
                            <a:srgbClr val="000000"/>
                          </a:solidFill>
                          <a:effectLst/>
                          <a:latin typeface="Calibri" panose="020F0502020204030204" pitchFamily="34" charset="0"/>
                        </a:rPr>
                        <a:t>Demoted from Requirement for National Data Submission</a:t>
                      </a:r>
                    </a:p>
                  </a:txBody>
                  <a:tcPr marL="7177" marR="7177" marT="7177"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a:solidFill>
                            <a:srgbClr val="000000"/>
                          </a:solidFill>
                          <a:effectLst/>
                          <a:latin typeface="Calibri" panose="020F0502020204030204" pitchFamily="34" charset="0"/>
                        </a:rPr>
                        <a:t>Promoted to Requirement for National Data Submission</a:t>
                      </a:r>
                    </a:p>
                  </a:txBody>
                  <a:tcPr marL="7177" marR="7177" marT="7177"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79840562"/>
                  </a:ext>
                </a:extLst>
              </a:tr>
              <a:tr h="167941">
                <a:tc>
                  <a:txBody>
                    <a:bodyPr/>
                    <a:lstStyle/>
                    <a:p>
                      <a:pPr algn="l" fontAlgn="b"/>
                      <a:r>
                        <a:rPr lang="en-US" sz="1100" b="0" i="0" u="none" strike="noStrike">
                          <a:solidFill>
                            <a:srgbClr val="000000"/>
                          </a:solidFill>
                          <a:effectLst/>
                          <a:latin typeface="Calibri" panose="020F0502020204030204" pitchFamily="34" charset="0"/>
                        </a:rPr>
                        <a:t>dAgency.15 - Statistical Calendar Year</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eMedications.04 - Medication Administered Route</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10348655"/>
                  </a:ext>
                </a:extLst>
              </a:tr>
              <a:tr h="167941">
                <a:tc>
                  <a:txBody>
                    <a:bodyPr/>
                    <a:lstStyle/>
                    <a:p>
                      <a:pPr algn="l" fontAlgn="b"/>
                      <a:r>
                        <a:rPr lang="en-US" sz="1100" b="0" i="0" u="none" strike="noStrike">
                          <a:solidFill>
                            <a:srgbClr val="000000"/>
                          </a:solidFill>
                          <a:effectLst/>
                          <a:latin typeface="Calibri" panose="020F0502020204030204" pitchFamily="34" charset="0"/>
                        </a:rPr>
                        <a:t>dAgency.16 - Total Primary Service Area Size</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eOther.06 - The Type of Work-Related Injury, Death or Suspected Exposure</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82244542"/>
                  </a:ext>
                </a:extLst>
              </a:tr>
              <a:tr h="167941">
                <a:tc>
                  <a:txBody>
                    <a:bodyPr/>
                    <a:lstStyle/>
                    <a:p>
                      <a:pPr algn="l" fontAlgn="b"/>
                      <a:r>
                        <a:rPr lang="en-US" sz="1100" b="0" i="0" u="none" strike="noStrike">
                          <a:solidFill>
                            <a:srgbClr val="000000"/>
                          </a:solidFill>
                          <a:effectLst/>
                          <a:latin typeface="Calibri" panose="020F0502020204030204" pitchFamily="34" charset="0"/>
                        </a:rPr>
                        <a:t>dAgency.17 - Total Service Area Population</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eOutcome.09 - Emergency Department Procedures</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45560323"/>
                  </a:ext>
                </a:extLst>
              </a:tr>
              <a:tr h="167941">
                <a:tc>
                  <a:txBody>
                    <a:bodyPr/>
                    <a:lstStyle/>
                    <a:p>
                      <a:pPr algn="l" fontAlgn="b"/>
                      <a:r>
                        <a:rPr lang="en-US" sz="1100" b="0" i="0" u="none" strike="noStrike">
                          <a:solidFill>
                            <a:srgbClr val="000000"/>
                          </a:solidFill>
                          <a:effectLst/>
                          <a:latin typeface="Calibri" panose="020F0502020204030204" pitchFamily="34" charset="0"/>
                        </a:rPr>
                        <a:t>dAgency.18 - 911 EMS Call Center Volume per Year</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eOutcome.10 - Emergency Department Diagnosis</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66032535"/>
                  </a:ext>
                </a:extLst>
              </a:tr>
              <a:tr h="167941">
                <a:tc>
                  <a:txBody>
                    <a:bodyPr/>
                    <a:lstStyle/>
                    <a:p>
                      <a:pPr algn="l" fontAlgn="b"/>
                      <a:r>
                        <a:rPr lang="en-US" sz="1100" b="0" i="0" u="none" strike="noStrike">
                          <a:solidFill>
                            <a:srgbClr val="000000"/>
                          </a:solidFill>
                          <a:effectLst/>
                          <a:latin typeface="Calibri" panose="020F0502020204030204" pitchFamily="34" charset="0"/>
                        </a:rPr>
                        <a:t>dAgency.19 - EMS Dispatch Volume per Year</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eOutcome.11 - Date/Time of Hospital Admission</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0188520"/>
                  </a:ext>
                </a:extLst>
              </a:tr>
              <a:tr h="167941">
                <a:tc>
                  <a:txBody>
                    <a:bodyPr/>
                    <a:lstStyle/>
                    <a:p>
                      <a:pPr algn="l" fontAlgn="b"/>
                      <a:r>
                        <a:rPr lang="en-US" sz="1100" b="0" i="0" u="none" strike="noStrike">
                          <a:solidFill>
                            <a:srgbClr val="000000"/>
                          </a:solidFill>
                          <a:effectLst/>
                          <a:latin typeface="Calibri" panose="020F0502020204030204" pitchFamily="34" charset="0"/>
                        </a:rPr>
                        <a:t>dAgency.20 - EMS Patient Transport Volume per Year</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eOutcome.12 - Hospital Procedures</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62713906"/>
                  </a:ext>
                </a:extLst>
              </a:tr>
              <a:tr h="167941">
                <a:tc>
                  <a:txBody>
                    <a:bodyPr/>
                    <a:lstStyle/>
                    <a:p>
                      <a:pPr algn="l" fontAlgn="b"/>
                      <a:r>
                        <a:rPr lang="en-US" sz="1100" b="0" i="0" u="none" strike="noStrike">
                          <a:solidFill>
                            <a:srgbClr val="000000"/>
                          </a:solidFill>
                          <a:effectLst/>
                          <a:latin typeface="Calibri" panose="020F0502020204030204" pitchFamily="34" charset="0"/>
                        </a:rPr>
                        <a:t>dAgency.21 - EMS Patient Contact Volume per Year</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eOutcome.13 - Hospital Diagnosis</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5608540"/>
                  </a:ext>
                </a:extLst>
              </a:tr>
              <a:tr h="167941">
                <a:tc>
                  <a:txBody>
                    <a:bodyPr/>
                    <a:lstStyle/>
                    <a:p>
                      <a:pPr algn="l" fontAlgn="b"/>
                      <a:r>
                        <a:rPr lang="en-US" sz="1100" b="0" i="0" u="none" strike="noStrike">
                          <a:solidFill>
                            <a:srgbClr val="000000"/>
                          </a:solidFill>
                          <a:effectLst/>
                          <a:latin typeface="Calibri" panose="020F0502020204030204" pitchFamily="34" charset="0"/>
                        </a:rPr>
                        <a:t>dAgency.22 - EMS Billable Calls per Year</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eOutcome.16 - Date/Time of Hospital Discharge</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33368232"/>
                  </a:ext>
                </a:extLst>
              </a:tr>
              <a:tr h="167941">
                <a:tc>
                  <a:txBody>
                    <a:bodyPr/>
                    <a:lstStyle/>
                    <a:p>
                      <a:pPr algn="l" fontAlgn="b"/>
                      <a:r>
                        <a:rPr lang="en-US" sz="1100" b="0" i="0" u="none" strike="noStrike">
                          <a:solidFill>
                            <a:srgbClr val="000000"/>
                          </a:solidFill>
                          <a:effectLst/>
                          <a:latin typeface="Calibri" panose="020F0502020204030204" pitchFamily="34" charset="0"/>
                        </a:rPr>
                        <a:t>dConfiguration.11</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eSituation.18 - Date/Time Last Known Well</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79119521"/>
                  </a:ext>
                </a:extLst>
              </a:tr>
              <a:tr h="167941">
                <a:tc>
                  <a:txBody>
                    <a:bodyPr/>
                    <a:lstStyle/>
                    <a:p>
                      <a:pPr algn="l" fontAlgn="b"/>
                      <a:r>
                        <a:rPr lang="en-US" sz="1100" b="0" i="0" u="none" strike="noStrike">
                          <a:solidFill>
                            <a:srgbClr val="000000"/>
                          </a:solidFill>
                          <a:effectLst/>
                          <a:latin typeface="Calibri" panose="020F0502020204030204" pitchFamily="34" charset="0"/>
                        </a:rPr>
                        <a:t>dConfiguration.15</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177" marR="7177" marT="7177"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50016866"/>
                  </a:ext>
                </a:extLst>
              </a:tr>
              <a:tr h="167941">
                <a:tc>
                  <a:txBody>
                    <a:bodyPr/>
                    <a:lstStyle/>
                    <a:p>
                      <a:pPr algn="l" fontAlgn="b"/>
                      <a:r>
                        <a:rPr lang="en-US" sz="1100" b="0" i="0" u="none" strike="noStrike">
                          <a:solidFill>
                            <a:srgbClr val="000000"/>
                          </a:solidFill>
                          <a:effectLst/>
                          <a:latin typeface="Calibri" panose="020F0502020204030204" pitchFamily="34" charset="0"/>
                        </a:rPr>
                        <a:t>eOther.05 - Suspected EMS Work Related Exposure, Injury, or Death</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177" marR="7177" marT="7177"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21925780"/>
                  </a:ext>
                </a:extLst>
              </a:tr>
              <a:tr h="167941">
                <a:tc>
                  <a:txBody>
                    <a:bodyPr/>
                    <a:lstStyle/>
                    <a:p>
                      <a:pPr algn="l" fontAlgn="b"/>
                      <a:r>
                        <a:rPr lang="en-US" sz="1100" b="0" i="0" u="none" strike="noStrike">
                          <a:solidFill>
                            <a:srgbClr val="000000"/>
                          </a:solidFill>
                          <a:effectLst/>
                          <a:latin typeface="Calibri" panose="020F0502020204030204" pitchFamily="34" charset="0"/>
                        </a:rPr>
                        <a:t>eProtocols.02 - Protocol Age Category</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7177" marR="7177" marT="7177"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23649589"/>
                  </a:ext>
                </a:extLst>
              </a:tr>
              <a:tr h="167941">
                <a:tc>
                  <a:txBody>
                    <a:bodyPr/>
                    <a:lstStyle/>
                    <a:p>
                      <a:pPr algn="l" fontAlgn="b"/>
                      <a:r>
                        <a:rPr lang="en-US" sz="1100" b="0" i="0" u="none" strike="noStrike">
                          <a:solidFill>
                            <a:srgbClr val="000000"/>
                          </a:solidFill>
                          <a:effectLst/>
                          <a:latin typeface="Calibri" panose="020F0502020204030204" pitchFamily="34" charset="0"/>
                        </a:rPr>
                        <a:t>eVitals.08 - Method of Blood Pressure Measurement</a:t>
                      </a:r>
                    </a:p>
                  </a:txBody>
                  <a:tcPr marL="64593" marR="7177" marT="7177"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7177" marR="7177" marT="7177"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094995497"/>
                  </a:ext>
                </a:extLst>
              </a:tr>
            </a:tbl>
          </a:graphicData>
        </a:graphic>
      </p:graphicFrame>
      <p:pic>
        <p:nvPicPr>
          <p:cNvPr id="6" name="Picture 5" descr="A picture containing text, room, gambling house, scene&#10;&#10;Description automatically generated">
            <a:extLst>
              <a:ext uri="{FF2B5EF4-FFF2-40B4-BE49-F238E27FC236}">
                <a16:creationId xmlns:a16="http://schemas.microsoft.com/office/drawing/2014/main" id="{86D9A5E8-E77A-89A3-A0B0-58EC585B1F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3492114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362200"/>
          </a:xfrm>
        </p:spPr>
        <p:txBody>
          <a:bodyPr>
            <a:noAutofit/>
          </a:bodyPr>
          <a:lstStyle/>
          <a:p>
            <a:r>
              <a:rPr lang="en-US" sz="4800" b="1" dirty="0">
                <a:solidFill>
                  <a:srgbClr val="C00000"/>
                </a:solidFill>
                <a:effectLst>
                  <a:outerShdw blurRad="38100" dist="38100" dir="2700000" algn="tl">
                    <a:srgbClr val="000000">
                      <a:alpha val="43137"/>
                    </a:srgbClr>
                  </a:outerShdw>
                </a:effectLst>
              </a:rPr>
              <a:t>Other Updates, Changes, Clarifications with v3.5, some Kentucky-centric </a:t>
            </a:r>
            <a:endParaRPr lang="en-US" sz="4800" dirty="0"/>
          </a:p>
        </p:txBody>
      </p:sp>
      <p:sp>
        <p:nvSpPr>
          <p:cNvPr id="3" name="Content Placeholder 2"/>
          <p:cNvSpPr>
            <a:spLocks noGrp="1"/>
          </p:cNvSpPr>
          <p:nvPr>
            <p:ph idx="1"/>
          </p:nvPr>
        </p:nvSpPr>
        <p:spPr>
          <a:xfrm>
            <a:off x="457200" y="3856038"/>
            <a:ext cx="8229600" cy="1325562"/>
          </a:xfrm>
        </p:spPr>
        <p:txBody>
          <a:bodyPr>
            <a:normAutofit fontScale="92500" lnSpcReduction="20000"/>
          </a:bodyPr>
          <a:lstStyle/>
          <a:p>
            <a:pPr marL="0" indent="0" algn="ctr">
              <a:buNone/>
            </a:pPr>
            <a:r>
              <a:rPr lang="en-US" dirty="0"/>
              <a:t>Now we’ll explore some other details, of which some are more specific to Kentucky EMS Patient Care Reporting – some of it new, some a refresher. </a:t>
            </a:r>
            <a:endParaRPr lang="en-US" sz="1200" dirty="0"/>
          </a:p>
          <a:p>
            <a:pPr marL="0" indent="0">
              <a:buNone/>
            </a:pPr>
            <a:endParaRPr lang="en-US" dirty="0"/>
          </a:p>
        </p:txBody>
      </p:sp>
      <p:sp>
        <p:nvSpPr>
          <p:cNvPr id="4" name="Slide Number Placeholder 3"/>
          <p:cNvSpPr>
            <a:spLocks noGrp="1"/>
          </p:cNvSpPr>
          <p:nvPr>
            <p:ph type="sldNum" sz="quarter" idx="12"/>
          </p:nvPr>
        </p:nvSpPr>
        <p:spPr/>
        <p:txBody>
          <a:bodyPr/>
          <a:lstStyle/>
          <a:p>
            <a:r>
              <a:rPr lang="en-US" sz="1600" dirty="0">
                <a:solidFill>
                  <a:schemeClr val="tx1"/>
                </a:solidFill>
              </a:rPr>
              <a:t> </a:t>
            </a:r>
            <a:fld id="{FB6C2022-6D04-4B1A-993F-29AF65AFFD25}" type="slidenum">
              <a:rPr lang="en-US" sz="1600" smtClean="0">
                <a:solidFill>
                  <a:schemeClr val="tx1"/>
                </a:solidFill>
              </a:rPr>
              <a:t>25</a:t>
            </a:fld>
            <a:endParaRPr lang="en-US" sz="1600" dirty="0">
              <a:solidFill>
                <a:schemeClr val="tx1"/>
              </a:solidFill>
            </a:endParaRPr>
          </a:p>
        </p:txBody>
      </p:sp>
      <p:pic>
        <p:nvPicPr>
          <p:cNvPr id="5" name="Picture 4" descr="A picture containing text, room, gambling house, scene&#10;&#10;Description automatically generated">
            <a:extLst>
              <a:ext uri="{FF2B5EF4-FFF2-40B4-BE49-F238E27FC236}">
                <a16:creationId xmlns:a16="http://schemas.microsoft.com/office/drawing/2014/main" id="{F75F6447-5124-0E8A-3F74-8CB814B58C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4083243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rmAutofit/>
          </a:bodyPr>
          <a:lstStyle/>
          <a:p>
            <a:r>
              <a:rPr lang="en-US" sz="4800" b="1" dirty="0">
                <a:solidFill>
                  <a:srgbClr val="C00000"/>
                </a:solidFill>
                <a:effectLst>
                  <a:outerShdw blurRad="38100" dist="38100" dir="2700000" algn="tl">
                    <a:srgbClr val="000000">
                      <a:alpha val="43137"/>
                    </a:srgbClr>
                  </a:outerShdw>
                </a:effectLst>
              </a:rPr>
              <a:t>Validation Rules</a:t>
            </a:r>
            <a:endParaRPr lang="en-US" sz="4800" dirty="0"/>
          </a:p>
        </p:txBody>
      </p:sp>
      <p:sp>
        <p:nvSpPr>
          <p:cNvPr id="3" name="Content Placeholder 2"/>
          <p:cNvSpPr>
            <a:spLocks noGrp="1"/>
          </p:cNvSpPr>
          <p:nvPr>
            <p:ph idx="1"/>
          </p:nvPr>
        </p:nvSpPr>
        <p:spPr>
          <a:xfrm>
            <a:off x="457200" y="1295400"/>
            <a:ext cx="8229600" cy="4830763"/>
          </a:xfrm>
        </p:spPr>
        <p:txBody>
          <a:bodyPr>
            <a:normAutofit fontScale="47500" lnSpcReduction="20000"/>
          </a:bodyPr>
          <a:lstStyle/>
          <a:p>
            <a:endParaRPr lang="en-US" dirty="0"/>
          </a:p>
          <a:p>
            <a:r>
              <a:rPr lang="en-US" dirty="0"/>
              <a:t> </a:t>
            </a:r>
            <a:r>
              <a:rPr lang="en-US" sz="5100" dirty="0"/>
              <a:t>There are hundreds of Validation Rules written for the v3.5 Kentucky EMS StateDataSet.  Validation Rules will never be a replacement for agency-based QA/QI, instead the rules assist in ensuring data completeness and prevention of logic errors, providing real-time scoring and feedback while the EMS provider is entering the PCR data.</a:t>
            </a:r>
          </a:p>
          <a:p>
            <a:pPr marL="0" indent="0" algn="ctr">
              <a:buNone/>
            </a:pPr>
            <a:endParaRPr lang="en-US" sz="5100" dirty="0"/>
          </a:p>
          <a:p>
            <a:r>
              <a:rPr lang="en-US" sz="5100" dirty="0"/>
              <a:t> Currently, the point values assigned to each Rule range from 0 – 15 points.  KBEMS requires each EMS agency to maintain an aggregate PCR Validation Score of 90 or higher.</a:t>
            </a:r>
          </a:p>
          <a:p>
            <a:pPr marL="0" indent="0" algn="ctr">
              <a:buNone/>
            </a:pPr>
            <a:endParaRPr lang="en-US" sz="5100" dirty="0"/>
          </a:p>
          <a:p>
            <a:r>
              <a:rPr lang="en-US" sz="5100" dirty="0"/>
              <a:t> The Validation Rules ruleset will be routinely monitored and refined, and supplemented or pared-down, as analysis dictates is necessary.  </a:t>
            </a:r>
          </a:p>
          <a:p>
            <a:pPr marL="0" indent="0" algn="ctr">
              <a:buNone/>
            </a:pPr>
            <a:endParaRPr lang="en-US" dirty="0"/>
          </a:p>
          <a:p>
            <a:pPr marL="0" indent="0" algn="ctr">
              <a:buNone/>
            </a:pPr>
            <a:endParaRPr lang="en-US" sz="1200" dirty="0"/>
          </a:p>
          <a:p>
            <a:pPr marL="0" indent="0">
              <a:buNone/>
            </a:pPr>
            <a:endParaRPr lang="en-US" dirty="0"/>
          </a:p>
        </p:txBody>
      </p:sp>
      <p:sp>
        <p:nvSpPr>
          <p:cNvPr id="4" name="Slide Number Placeholder 3"/>
          <p:cNvSpPr>
            <a:spLocks noGrp="1"/>
          </p:cNvSpPr>
          <p:nvPr>
            <p:ph type="sldNum" sz="quarter" idx="12"/>
          </p:nvPr>
        </p:nvSpPr>
        <p:spPr/>
        <p:txBody>
          <a:bodyPr/>
          <a:lstStyle/>
          <a:p>
            <a:r>
              <a:rPr lang="en-US" sz="1600" dirty="0">
                <a:solidFill>
                  <a:schemeClr val="tx1"/>
                </a:solidFill>
              </a:rPr>
              <a:t> </a:t>
            </a:r>
            <a:fld id="{FB6C2022-6D04-4B1A-993F-29AF65AFFD25}" type="slidenum">
              <a:rPr lang="en-US" sz="1600" smtClean="0">
                <a:solidFill>
                  <a:schemeClr val="tx1"/>
                </a:solidFill>
              </a:rPr>
              <a:t>26</a:t>
            </a:fld>
            <a:endParaRPr lang="en-US" sz="1600" dirty="0">
              <a:solidFill>
                <a:schemeClr val="tx1"/>
              </a:solidFill>
            </a:endParaRPr>
          </a:p>
        </p:txBody>
      </p:sp>
      <p:pic>
        <p:nvPicPr>
          <p:cNvPr id="5" name="Picture 4" descr="A picture containing text, room, gambling house, scene&#10;&#10;Description automatically generated">
            <a:extLst>
              <a:ext uri="{FF2B5EF4-FFF2-40B4-BE49-F238E27FC236}">
                <a16:creationId xmlns:a16="http://schemas.microsoft.com/office/drawing/2014/main" id="{F75F6447-5124-0E8A-3F74-8CB814B58C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846227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1325562"/>
          </a:xfrm>
        </p:spPr>
        <p:txBody>
          <a:bodyPr>
            <a:normAutofit fontScale="90000"/>
          </a:bodyPr>
          <a:lstStyle/>
          <a:p>
            <a:r>
              <a:rPr lang="en-US" sz="4800" b="1" dirty="0">
                <a:solidFill>
                  <a:srgbClr val="C00000"/>
                </a:solidFill>
                <a:effectLst>
                  <a:outerShdw blurRad="38100" dist="38100" dir="2700000" algn="tl">
                    <a:srgbClr val="000000">
                      <a:alpha val="43137"/>
                    </a:srgbClr>
                  </a:outerShdw>
                </a:effectLst>
              </a:rPr>
              <a:t>Mandatory, Required, Recommended, Optional</a:t>
            </a:r>
            <a:endParaRPr lang="en-US" sz="4800" dirty="0"/>
          </a:p>
        </p:txBody>
      </p:sp>
      <p:sp>
        <p:nvSpPr>
          <p:cNvPr id="3" name="Content Placeholder 2"/>
          <p:cNvSpPr>
            <a:spLocks noGrp="1"/>
          </p:cNvSpPr>
          <p:nvPr>
            <p:ph idx="1"/>
          </p:nvPr>
        </p:nvSpPr>
        <p:spPr>
          <a:xfrm>
            <a:off x="457200" y="1529176"/>
            <a:ext cx="8229600" cy="4603750"/>
          </a:xfrm>
        </p:spPr>
        <p:txBody>
          <a:bodyPr>
            <a:normAutofit fontScale="92500" lnSpcReduction="10000"/>
          </a:bodyPr>
          <a:lstStyle/>
          <a:p>
            <a:endParaRPr lang="en-US" dirty="0"/>
          </a:p>
          <a:p>
            <a:r>
              <a:rPr lang="en-US" dirty="0"/>
              <a:t> Those are the four </a:t>
            </a:r>
            <a:r>
              <a:rPr lang="en-US" b="1" i="1" dirty="0"/>
              <a:t>Usage</a:t>
            </a:r>
            <a:r>
              <a:rPr lang="en-US" dirty="0"/>
              <a:t> levels assigned to data elements in the NEMSIS EMS DataSet.</a:t>
            </a:r>
          </a:p>
          <a:p>
            <a:r>
              <a:rPr lang="en-US" dirty="0"/>
              <a:t> Any PCR missing a </a:t>
            </a:r>
            <a:r>
              <a:rPr lang="en-US" b="1" i="1" dirty="0"/>
              <a:t>Mandatory</a:t>
            </a:r>
            <a:r>
              <a:rPr lang="en-US" dirty="0"/>
              <a:t> element will not be allowed to import into KStARS.  Any other </a:t>
            </a:r>
            <a:r>
              <a:rPr lang="en-US" i="1" dirty="0"/>
              <a:t>good</a:t>
            </a:r>
            <a:r>
              <a:rPr lang="en-US" dirty="0"/>
              <a:t> PCRs in the </a:t>
            </a:r>
            <a:r>
              <a:rPr lang="en-US" i="1" dirty="0"/>
              <a:t>same</a:t>
            </a:r>
            <a:r>
              <a:rPr lang="en-US" dirty="0"/>
              <a:t> export/import batch will </a:t>
            </a:r>
            <a:r>
              <a:rPr lang="en-US" i="1" dirty="0"/>
              <a:t>also</a:t>
            </a:r>
            <a:r>
              <a:rPr lang="en-US" dirty="0"/>
              <a:t> be rejected.</a:t>
            </a:r>
          </a:p>
          <a:p>
            <a:r>
              <a:rPr lang="en-US" dirty="0"/>
              <a:t> Agencies </a:t>
            </a:r>
            <a:r>
              <a:rPr lang="en-US" b="1" i="1" dirty="0"/>
              <a:t>must</a:t>
            </a:r>
            <a:r>
              <a:rPr lang="en-US" dirty="0"/>
              <a:t> monitor their PCR Export Logs for </a:t>
            </a:r>
            <a:r>
              <a:rPr lang="en-US" i="1" dirty="0"/>
              <a:t>all</a:t>
            </a:r>
            <a:r>
              <a:rPr lang="en-US" dirty="0"/>
              <a:t> export failures, correct the offending PCR(s), and  re-export the PCR(s) into KStARS.</a:t>
            </a:r>
          </a:p>
          <a:p>
            <a:pPr marL="0" indent="0" algn="ctr">
              <a:buNone/>
            </a:pPr>
            <a:endParaRPr lang="en-US" dirty="0"/>
          </a:p>
          <a:p>
            <a:pPr marL="0" indent="0" algn="ctr">
              <a:buNone/>
            </a:pPr>
            <a:endParaRPr lang="en-US" sz="1200" dirty="0"/>
          </a:p>
          <a:p>
            <a:pPr marL="0" indent="0">
              <a:buNone/>
            </a:pPr>
            <a:endParaRPr lang="en-US" dirty="0"/>
          </a:p>
        </p:txBody>
      </p:sp>
      <p:sp>
        <p:nvSpPr>
          <p:cNvPr id="4" name="Slide Number Placeholder 3"/>
          <p:cNvSpPr>
            <a:spLocks noGrp="1"/>
          </p:cNvSpPr>
          <p:nvPr>
            <p:ph type="sldNum" sz="quarter" idx="12"/>
          </p:nvPr>
        </p:nvSpPr>
        <p:spPr/>
        <p:txBody>
          <a:bodyPr/>
          <a:lstStyle/>
          <a:p>
            <a:r>
              <a:rPr lang="en-US" sz="1600" dirty="0">
                <a:solidFill>
                  <a:schemeClr val="tx1"/>
                </a:solidFill>
              </a:rPr>
              <a:t> </a:t>
            </a:r>
            <a:fld id="{FB6C2022-6D04-4B1A-993F-29AF65AFFD25}" type="slidenum">
              <a:rPr lang="en-US" sz="1600" smtClean="0">
                <a:solidFill>
                  <a:schemeClr val="tx1"/>
                </a:solidFill>
              </a:rPr>
              <a:t>27</a:t>
            </a:fld>
            <a:endParaRPr lang="en-US" sz="1600" dirty="0">
              <a:solidFill>
                <a:schemeClr val="tx1"/>
              </a:solidFill>
            </a:endParaRPr>
          </a:p>
        </p:txBody>
      </p:sp>
      <p:pic>
        <p:nvPicPr>
          <p:cNvPr id="5" name="Picture 4" descr="A picture containing text, room, gambling house, scene&#10;&#10;Description automatically generated">
            <a:extLst>
              <a:ext uri="{FF2B5EF4-FFF2-40B4-BE49-F238E27FC236}">
                <a16:creationId xmlns:a16="http://schemas.microsoft.com/office/drawing/2014/main" id="{F75F6447-5124-0E8A-3F74-8CB814B58C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3572953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25562"/>
          </a:xfrm>
        </p:spPr>
        <p:txBody>
          <a:bodyPr>
            <a:normAutofit/>
          </a:bodyPr>
          <a:lstStyle/>
          <a:p>
            <a:r>
              <a:rPr lang="en-US" sz="4800" b="1" dirty="0">
                <a:solidFill>
                  <a:srgbClr val="C00000"/>
                </a:solidFill>
                <a:effectLst>
                  <a:outerShdw blurRad="38100" dist="38100" dir="2700000" algn="tl">
                    <a:srgbClr val="000000">
                      <a:alpha val="43137"/>
                    </a:srgbClr>
                  </a:outerShdw>
                </a:effectLst>
              </a:rPr>
              <a:t>Facility List / IDs</a:t>
            </a:r>
            <a:endParaRPr lang="en-US" sz="4800" dirty="0"/>
          </a:p>
        </p:txBody>
      </p:sp>
      <p:sp>
        <p:nvSpPr>
          <p:cNvPr id="3" name="Content Placeholder 2"/>
          <p:cNvSpPr>
            <a:spLocks noGrp="1"/>
          </p:cNvSpPr>
          <p:nvPr>
            <p:ph idx="1"/>
          </p:nvPr>
        </p:nvSpPr>
        <p:spPr>
          <a:xfrm>
            <a:off x="457200" y="719837"/>
            <a:ext cx="8229600" cy="3108325"/>
          </a:xfrm>
        </p:spPr>
        <p:txBody>
          <a:bodyPr>
            <a:normAutofit fontScale="77500" lnSpcReduction="20000"/>
          </a:bodyPr>
          <a:lstStyle/>
          <a:p>
            <a:endParaRPr lang="en-US" dirty="0"/>
          </a:p>
          <a:p>
            <a:pPr marL="0" indent="0">
              <a:buNone/>
            </a:pPr>
            <a:r>
              <a:rPr lang="en-US" sz="2800" dirty="0"/>
              <a:t>  KBEMS is the source/creator of Facility IDs utilized in Kentucky EMS PCRs.  EMS agency staff members are reminded to notify KBEMS when there is the need for a Facility ID revision, addition, or deletion, recognized within their locality or response area.</a:t>
            </a:r>
          </a:p>
          <a:p>
            <a:pPr marL="0" indent="0" algn="ctr">
              <a:buNone/>
            </a:pPr>
            <a:endParaRPr lang="en-US" sz="2800" dirty="0"/>
          </a:p>
          <a:p>
            <a:pPr marL="0" indent="0">
              <a:buNone/>
            </a:pPr>
            <a:r>
              <a:rPr lang="en-US" sz="2000" dirty="0"/>
              <a:t>  In the following table is a list of new, generic, Facility IDs which should be used when, </a:t>
            </a:r>
            <a:r>
              <a:rPr lang="en-US" sz="2000" i="1" u="sng" dirty="0"/>
              <a:t>and only when</a:t>
            </a:r>
            <a:r>
              <a:rPr lang="en-US" sz="2000" dirty="0"/>
              <a:t>, an exact Facility ID isn’t present in the database.  Users will simply type </a:t>
            </a:r>
            <a:r>
              <a:rPr lang="en-US" sz="2000" b="1" i="1" dirty="0"/>
              <a:t>unlisted</a:t>
            </a:r>
            <a:r>
              <a:rPr lang="en-US" sz="2000" dirty="0"/>
              <a:t> into the Facility Name data element field in the ePCR and the generic IDs will be presented as options.  Please make the most accurate choice when utilizing, and please accurately record the street address, and related data elements, of the location.</a:t>
            </a:r>
            <a:endParaRPr lang="en-US" sz="2200" dirty="0"/>
          </a:p>
          <a:p>
            <a:pPr marL="0" indent="0" algn="ctr">
              <a:buNone/>
            </a:pPr>
            <a:endParaRPr lang="en-US" sz="1200" dirty="0"/>
          </a:p>
          <a:p>
            <a:pPr marL="0" indent="0">
              <a:buNone/>
            </a:pPr>
            <a:endParaRPr lang="en-US" dirty="0"/>
          </a:p>
        </p:txBody>
      </p:sp>
      <p:sp>
        <p:nvSpPr>
          <p:cNvPr id="4" name="Slide Number Placeholder 3"/>
          <p:cNvSpPr>
            <a:spLocks noGrp="1"/>
          </p:cNvSpPr>
          <p:nvPr>
            <p:ph type="sldNum" sz="quarter" idx="12"/>
          </p:nvPr>
        </p:nvSpPr>
        <p:spPr/>
        <p:txBody>
          <a:bodyPr/>
          <a:lstStyle/>
          <a:p>
            <a:r>
              <a:rPr lang="en-US" sz="1600" dirty="0">
                <a:solidFill>
                  <a:schemeClr val="tx1"/>
                </a:solidFill>
              </a:rPr>
              <a:t> </a:t>
            </a:r>
            <a:fld id="{FB6C2022-6D04-4B1A-993F-29AF65AFFD25}" type="slidenum">
              <a:rPr lang="en-US" sz="1600" smtClean="0">
                <a:solidFill>
                  <a:schemeClr val="tx1"/>
                </a:solidFill>
              </a:rPr>
              <a:t>28</a:t>
            </a:fld>
            <a:endParaRPr lang="en-US" sz="1600" dirty="0">
              <a:solidFill>
                <a:schemeClr val="tx1"/>
              </a:solidFill>
            </a:endParaRPr>
          </a:p>
        </p:txBody>
      </p:sp>
      <p:pic>
        <p:nvPicPr>
          <p:cNvPr id="5" name="Picture 4" descr="A picture containing text, room, gambling house, scene&#10;&#10;Description automatically generated">
            <a:extLst>
              <a:ext uri="{FF2B5EF4-FFF2-40B4-BE49-F238E27FC236}">
                <a16:creationId xmlns:a16="http://schemas.microsoft.com/office/drawing/2014/main" id="{F75F6447-5124-0E8A-3F74-8CB814B58C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graphicFrame>
        <p:nvGraphicFramePr>
          <p:cNvPr id="7" name="Table 7">
            <a:extLst>
              <a:ext uri="{FF2B5EF4-FFF2-40B4-BE49-F238E27FC236}">
                <a16:creationId xmlns:a16="http://schemas.microsoft.com/office/drawing/2014/main" id="{FDE79730-1933-2D4D-DE46-304B7FA34728}"/>
              </a:ext>
            </a:extLst>
          </p:cNvPr>
          <p:cNvGraphicFramePr>
            <a:graphicFrameLocks noGrp="1"/>
          </p:cNvGraphicFramePr>
          <p:nvPr>
            <p:extLst>
              <p:ext uri="{D42A27DB-BD31-4B8C-83A1-F6EECF244321}">
                <p14:modId xmlns:p14="http://schemas.microsoft.com/office/powerpoint/2010/main" val="2738097195"/>
              </p:ext>
            </p:extLst>
          </p:nvPr>
        </p:nvGraphicFramePr>
        <p:xfrm>
          <a:off x="2218678" y="3770786"/>
          <a:ext cx="4724400" cy="2590800"/>
        </p:xfrm>
        <a:graphic>
          <a:graphicData uri="http://schemas.openxmlformats.org/drawingml/2006/table">
            <a:tbl>
              <a:tblPr firstRow="1" bandRow="1">
                <a:tableStyleId>{5940675A-B579-460E-94D1-54222C63F5DA}</a:tableStyleId>
              </a:tblPr>
              <a:tblGrid>
                <a:gridCol w="2362200">
                  <a:extLst>
                    <a:ext uri="{9D8B030D-6E8A-4147-A177-3AD203B41FA5}">
                      <a16:colId xmlns:a16="http://schemas.microsoft.com/office/drawing/2014/main" val="287622718"/>
                    </a:ext>
                  </a:extLst>
                </a:gridCol>
                <a:gridCol w="2362200">
                  <a:extLst>
                    <a:ext uri="{9D8B030D-6E8A-4147-A177-3AD203B41FA5}">
                      <a16:colId xmlns:a16="http://schemas.microsoft.com/office/drawing/2014/main" val="1870026993"/>
                    </a:ext>
                  </a:extLst>
                </a:gridCol>
              </a:tblGrid>
              <a:tr h="234230">
                <a:tc>
                  <a:txBody>
                    <a:bodyPr/>
                    <a:lstStyle/>
                    <a:p>
                      <a:r>
                        <a:rPr lang="en-US" sz="1100" b="1" dirty="0"/>
                        <a:t>Facility Name (dFacility.02)</a:t>
                      </a:r>
                    </a:p>
                  </a:txBody>
                  <a:tcPr>
                    <a:solidFill>
                      <a:schemeClr val="bg1">
                        <a:lumMod val="85000"/>
                      </a:schemeClr>
                    </a:solidFill>
                  </a:tcPr>
                </a:tc>
                <a:tc>
                  <a:txBody>
                    <a:bodyPr/>
                    <a:lstStyle/>
                    <a:p>
                      <a:r>
                        <a:rPr lang="en-US" sz="1100" b="1" dirty="0"/>
                        <a:t>Facility Code (dFacility.03)</a:t>
                      </a:r>
                    </a:p>
                  </a:txBody>
                  <a:tcPr>
                    <a:solidFill>
                      <a:schemeClr val="bg1">
                        <a:lumMod val="85000"/>
                      </a:schemeClr>
                    </a:solidFill>
                  </a:tcPr>
                </a:tc>
                <a:extLst>
                  <a:ext uri="{0D108BD9-81ED-4DB2-BD59-A6C34878D82A}">
                    <a16:rowId xmlns:a16="http://schemas.microsoft.com/office/drawing/2014/main" val="152484552"/>
                  </a:ext>
                </a:extLst>
              </a:tr>
              <a:tr h="183062">
                <a:tc>
                  <a:txBody>
                    <a:bodyPr/>
                    <a:lstStyle/>
                    <a:p>
                      <a:r>
                        <a:rPr lang="en-US" sz="1100" dirty="0"/>
                        <a:t>Unlisted Hospital</a:t>
                      </a:r>
                    </a:p>
                  </a:txBody>
                  <a:tcPr>
                    <a:solidFill>
                      <a:schemeClr val="bg1"/>
                    </a:solidFill>
                  </a:tcPr>
                </a:tc>
                <a:tc>
                  <a:txBody>
                    <a:bodyPr/>
                    <a:lstStyle/>
                    <a:p>
                      <a:r>
                        <a:rPr lang="en-US" sz="1100" dirty="0"/>
                        <a:t>21KYunHospital</a:t>
                      </a:r>
                    </a:p>
                  </a:txBody>
                  <a:tcPr>
                    <a:solidFill>
                      <a:schemeClr val="bg1"/>
                    </a:solidFill>
                  </a:tcPr>
                </a:tc>
                <a:extLst>
                  <a:ext uri="{0D108BD9-81ED-4DB2-BD59-A6C34878D82A}">
                    <a16:rowId xmlns:a16="http://schemas.microsoft.com/office/drawing/2014/main" val="4020839448"/>
                  </a:ext>
                </a:extLst>
              </a:tr>
              <a:tr h="234230">
                <a:tc>
                  <a:txBody>
                    <a:bodyPr/>
                    <a:lstStyle/>
                    <a:p>
                      <a:r>
                        <a:rPr lang="en-US" sz="1100" dirty="0"/>
                        <a:t>Unlisted Dialysis Center</a:t>
                      </a:r>
                    </a:p>
                  </a:txBody>
                  <a:tcPr>
                    <a:solidFill>
                      <a:schemeClr val="bg1"/>
                    </a:solidFill>
                  </a:tcPr>
                </a:tc>
                <a:tc>
                  <a:txBody>
                    <a:bodyPr/>
                    <a:lstStyle/>
                    <a:p>
                      <a:r>
                        <a:rPr lang="en-US" sz="1100" dirty="0"/>
                        <a:t>21KYunDialysis</a:t>
                      </a:r>
                    </a:p>
                  </a:txBody>
                  <a:tcPr>
                    <a:solidFill>
                      <a:schemeClr val="bg1"/>
                    </a:solidFill>
                  </a:tcPr>
                </a:tc>
                <a:extLst>
                  <a:ext uri="{0D108BD9-81ED-4DB2-BD59-A6C34878D82A}">
                    <a16:rowId xmlns:a16="http://schemas.microsoft.com/office/drawing/2014/main" val="1587116023"/>
                  </a:ext>
                </a:extLst>
              </a:tr>
              <a:tr h="234230">
                <a:tc>
                  <a:txBody>
                    <a:bodyPr/>
                    <a:lstStyle/>
                    <a:p>
                      <a:r>
                        <a:rPr lang="en-US" sz="1100" dirty="0"/>
                        <a:t>Unlisted Skilled Nursing Facility</a:t>
                      </a:r>
                    </a:p>
                  </a:txBody>
                  <a:tcPr>
                    <a:solidFill>
                      <a:schemeClr val="bg1"/>
                    </a:solidFill>
                  </a:tcPr>
                </a:tc>
                <a:tc>
                  <a:txBody>
                    <a:bodyPr/>
                    <a:lstStyle/>
                    <a:p>
                      <a:r>
                        <a:rPr lang="en-US" sz="1100" dirty="0"/>
                        <a:t>21KYunSNF</a:t>
                      </a:r>
                    </a:p>
                  </a:txBody>
                  <a:tcPr>
                    <a:solidFill>
                      <a:schemeClr val="bg1"/>
                    </a:solidFill>
                  </a:tcPr>
                </a:tc>
                <a:extLst>
                  <a:ext uri="{0D108BD9-81ED-4DB2-BD59-A6C34878D82A}">
                    <a16:rowId xmlns:a16="http://schemas.microsoft.com/office/drawing/2014/main" val="2293713958"/>
                  </a:ext>
                </a:extLst>
              </a:tr>
              <a:tr h="234230">
                <a:tc>
                  <a:txBody>
                    <a:bodyPr/>
                    <a:lstStyle/>
                    <a:p>
                      <a:r>
                        <a:rPr lang="en-US" sz="1100" dirty="0"/>
                        <a:t>Unlisted Assisted Living Facility</a:t>
                      </a:r>
                    </a:p>
                  </a:txBody>
                  <a:tcPr>
                    <a:solidFill>
                      <a:schemeClr val="bg1"/>
                    </a:solidFill>
                  </a:tcPr>
                </a:tc>
                <a:tc>
                  <a:txBody>
                    <a:bodyPr/>
                    <a:lstStyle/>
                    <a:p>
                      <a:r>
                        <a:rPr lang="en-US" sz="1100" dirty="0"/>
                        <a:t>21KYunALF</a:t>
                      </a:r>
                    </a:p>
                  </a:txBody>
                  <a:tcPr>
                    <a:solidFill>
                      <a:schemeClr val="bg1"/>
                    </a:solidFill>
                  </a:tcPr>
                </a:tc>
                <a:extLst>
                  <a:ext uri="{0D108BD9-81ED-4DB2-BD59-A6C34878D82A}">
                    <a16:rowId xmlns:a16="http://schemas.microsoft.com/office/drawing/2014/main" val="728422089"/>
                  </a:ext>
                </a:extLst>
              </a:tr>
              <a:tr h="234230">
                <a:tc>
                  <a:txBody>
                    <a:bodyPr/>
                    <a:lstStyle/>
                    <a:p>
                      <a:r>
                        <a:rPr lang="en-US" sz="1100" dirty="0"/>
                        <a:t>Unlisted Urgent Care Center</a:t>
                      </a:r>
                    </a:p>
                  </a:txBody>
                  <a:tcPr>
                    <a:solidFill>
                      <a:schemeClr val="bg1"/>
                    </a:solidFill>
                  </a:tcPr>
                </a:tc>
                <a:tc>
                  <a:txBody>
                    <a:bodyPr/>
                    <a:lstStyle/>
                    <a:p>
                      <a:r>
                        <a:rPr lang="en-US" sz="1100" dirty="0"/>
                        <a:t>21KYunUCC</a:t>
                      </a:r>
                    </a:p>
                  </a:txBody>
                  <a:tcPr>
                    <a:solidFill>
                      <a:schemeClr val="bg1"/>
                    </a:solidFill>
                  </a:tcPr>
                </a:tc>
                <a:extLst>
                  <a:ext uri="{0D108BD9-81ED-4DB2-BD59-A6C34878D82A}">
                    <a16:rowId xmlns:a16="http://schemas.microsoft.com/office/drawing/2014/main" val="3096383906"/>
                  </a:ext>
                </a:extLst>
              </a:tr>
              <a:tr h="234230">
                <a:tc>
                  <a:txBody>
                    <a:bodyPr/>
                    <a:lstStyle/>
                    <a:p>
                      <a:r>
                        <a:rPr lang="en-US" sz="1100" dirty="0"/>
                        <a:t>Unlisted Freestanding ED</a:t>
                      </a:r>
                    </a:p>
                  </a:txBody>
                  <a:tcPr>
                    <a:solidFill>
                      <a:schemeClr val="bg1"/>
                    </a:solidFill>
                  </a:tcPr>
                </a:tc>
                <a:tc>
                  <a:txBody>
                    <a:bodyPr/>
                    <a:lstStyle/>
                    <a:p>
                      <a:r>
                        <a:rPr lang="en-US" sz="1100" dirty="0"/>
                        <a:t>21KYunFSED</a:t>
                      </a:r>
                    </a:p>
                  </a:txBody>
                  <a:tcPr>
                    <a:solidFill>
                      <a:schemeClr val="bg1"/>
                    </a:solidFill>
                  </a:tcPr>
                </a:tc>
                <a:extLst>
                  <a:ext uri="{0D108BD9-81ED-4DB2-BD59-A6C34878D82A}">
                    <a16:rowId xmlns:a16="http://schemas.microsoft.com/office/drawing/2014/main" val="593844939"/>
                  </a:ext>
                </a:extLst>
              </a:tr>
              <a:tr h="234230">
                <a:tc>
                  <a:txBody>
                    <a:bodyPr/>
                    <a:lstStyle/>
                    <a:p>
                      <a:r>
                        <a:rPr lang="en-US" sz="1100" dirty="0"/>
                        <a:t>Unlisted Medical Office or Clinic</a:t>
                      </a:r>
                    </a:p>
                  </a:txBody>
                  <a:tcPr>
                    <a:solidFill>
                      <a:schemeClr val="bg1"/>
                    </a:solidFill>
                  </a:tcPr>
                </a:tc>
                <a:tc>
                  <a:txBody>
                    <a:bodyPr/>
                    <a:lstStyle/>
                    <a:p>
                      <a:r>
                        <a:rPr lang="en-US" sz="1100" dirty="0"/>
                        <a:t>21KYunClinic</a:t>
                      </a:r>
                    </a:p>
                  </a:txBody>
                  <a:tcPr>
                    <a:solidFill>
                      <a:schemeClr val="bg1"/>
                    </a:solidFill>
                  </a:tcPr>
                </a:tc>
                <a:extLst>
                  <a:ext uri="{0D108BD9-81ED-4DB2-BD59-A6C34878D82A}">
                    <a16:rowId xmlns:a16="http://schemas.microsoft.com/office/drawing/2014/main" val="2443215754"/>
                  </a:ext>
                </a:extLst>
              </a:tr>
              <a:tr h="234230">
                <a:tc>
                  <a:txBody>
                    <a:bodyPr/>
                    <a:lstStyle/>
                    <a:p>
                      <a:r>
                        <a:rPr lang="en-US" sz="1100" dirty="0"/>
                        <a:t>Unlisted Private Residence</a:t>
                      </a:r>
                    </a:p>
                  </a:txBody>
                  <a:tcPr>
                    <a:solidFill>
                      <a:schemeClr val="bg1"/>
                    </a:solidFill>
                  </a:tcPr>
                </a:tc>
                <a:tc>
                  <a:txBody>
                    <a:bodyPr/>
                    <a:lstStyle/>
                    <a:p>
                      <a:r>
                        <a:rPr lang="en-US" sz="1100" dirty="0"/>
                        <a:t>21KYunResidence</a:t>
                      </a:r>
                    </a:p>
                  </a:txBody>
                  <a:tcPr>
                    <a:solidFill>
                      <a:schemeClr val="bg1"/>
                    </a:solidFill>
                  </a:tcPr>
                </a:tc>
                <a:extLst>
                  <a:ext uri="{0D108BD9-81ED-4DB2-BD59-A6C34878D82A}">
                    <a16:rowId xmlns:a16="http://schemas.microsoft.com/office/drawing/2014/main" val="3155658918"/>
                  </a:ext>
                </a:extLst>
              </a:tr>
              <a:tr h="183062">
                <a:tc>
                  <a:txBody>
                    <a:bodyPr/>
                    <a:lstStyle/>
                    <a:p>
                      <a:r>
                        <a:rPr lang="en-US" sz="1100" dirty="0"/>
                        <a:t>Unlisted Other</a:t>
                      </a:r>
                    </a:p>
                  </a:txBody>
                  <a:tcPr>
                    <a:solidFill>
                      <a:schemeClr val="bg1"/>
                    </a:solidFill>
                  </a:tcPr>
                </a:tc>
                <a:tc>
                  <a:txBody>
                    <a:bodyPr/>
                    <a:lstStyle/>
                    <a:p>
                      <a:r>
                        <a:rPr lang="en-US" sz="1100" dirty="0"/>
                        <a:t>21KYunOther</a:t>
                      </a:r>
                    </a:p>
                  </a:txBody>
                  <a:tcPr>
                    <a:solidFill>
                      <a:schemeClr val="bg1"/>
                    </a:solidFill>
                  </a:tcPr>
                </a:tc>
                <a:extLst>
                  <a:ext uri="{0D108BD9-81ED-4DB2-BD59-A6C34878D82A}">
                    <a16:rowId xmlns:a16="http://schemas.microsoft.com/office/drawing/2014/main" val="4134660169"/>
                  </a:ext>
                </a:extLst>
              </a:tr>
            </a:tbl>
          </a:graphicData>
        </a:graphic>
      </p:graphicFrame>
    </p:spTree>
    <p:extLst>
      <p:ext uri="{BB962C8B-B14F-4D97-AF65-F5344CB8AC3E}">
        <p14:creationId xmlns:p14="http://schemas.microsoft.com/office/powerpoint/2010/main" val="423624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1325562"/>
          </a:xfrm>
        </p:spPr>
        <p:txBody>
          <a:bodyPr>
            <a:normAutofit/>
          </a:bodyPr>
          <a:lstStyle/>
          <a:p>
            <a:r>
              <a:rPr lang="en-US" sz="4800" b="1" i="1" dirty="0">
                <a:solidFill>
                  <a:srgbClr val="C00000"/>
                </a:solidFill>
                <a:effectLst>
                  <a:outerShdw blurRad="38100" dist="38100" dir="2700000" algn="tl">
                    <a:srgbClr val="000000">
                      <a:alpha val="43137"/>
                    </a:srgbClr>
                  </a:outerShdw>
                </a:effectLst>
              </a:rPr>
              <a:t>Custom</a:t>
            </a:r>
            <a:r>
              <a:rPr lang="en-US" sz="4800" b="1" dirty="0">
                <a:solidFill>
                  <a:srgbClr val="C00000"/>
                </a:solidFill>
                <a:effectLst>
                  <a:outerShdw blurRad="38100" dist="38100" dir="2700000" algn="tl">
                    <a:srgbClr val="000000">
                      <a:alpha val="43137"/>
                    </a:srgbClr>
                  </a:outerShdw>
                </a:effectLst>
              </a:rPr>
              <a:t> Data Elements</a:t>
            </a:r>
            <a:endParaRPr lang="en-US" sz="4800" i="1" dirty="0"/>
          </a:p>
        </p:txBody>
      </p:sp>
      <p:sp>
        <p:nvSpPr>
          <p:cNvPr id="3" name="Content Placeholder 2"/>
          <p:cNvSpPr>
            <a:spLocks noGrp="1"/>
          </p:cNvSpPr>
          <p:nvPr>
            <p:ph idx="1"/>
          </p:nvPr>
        </p:nvSpPr>
        <p:spPr>
          <a:xfrm>
            <a:off x="457200" y="542278"/>
            <a:ext cx="8229600" cy="1566163"/>
          </a:xfrm>
        </p:spPr>
        <p:txBody>
          <a:bodyPr>
            <a:normAutofit/>
          </a:bodyPr>
          <a:lstStyle/>
          <a:p>
            <a:endParaRPr lang="en-US" dirty="0"/>
          </a:p>
          <a:p>
            <a:pPr marL="0" indent="0">
              <a:buNone/>
            </a:pPr>
            <a:r>
              <a:rPr lang="en-US" sz="1250" dirty="0"/>
              <a:t>  A number of </a:t>
            </a:r>
            <a:r>
              <a:rPr lang="en-US" sz="1250" i="1" dirty="0"/>
              <a:t>custom</a:t>
            </a:r>
            <a:r>
              <a:rPr lang="en-US" sz="1250" dirty="0"/>
              <a:t> data elements are included in Kentucky’s EMS StateDataSet.  Some benefits from these additional elements include; Useful for triggering Validation Rules or Visibility Rules, useful for clarifying associated NEMSIS elements, as a convenience, or useful for recording data that would otherwise only exist in the Narrative – where it would be difficult or impossible to query, calculate, or research.</a:t>
            </a:r>
          </a:p>
          <a:p>
            <a:pPr marL="0" indent="0">
              <a:buNone/>
            </a:pPr>
            <a:endParaRPr lang="en-US" dirty="0"/>
          </a:p>
        </p:txBody>
      </p:sp>
      <p:sp>
        <p:nvSpPr>
          <p:cNvPr id="4" name="Slide Number Placeholder 3"/>
          <p:cNvSpPr>
            <a:spLocks noGrp="1"/>
          </p:cNvSpPr>
          <p:nvPr>
            <p:ph type="sldNum" sz="quarter" idx="12"/>
          </p:nvPr>
        </p:nvSpPr>
        <p:spPr/>
        <p:txBody>
          <a:bodyPr/>
          <a:lstStyle/>
          <a:p>
            <a:r>
              <a:rPr lang="en-US" sz="1600" dirty="0">
                <a:solidFill>
                  <a:schemeClr val="tx1"/>
                </a:solidFill>
              </a:rPr>
              <a:t> </a:t>
            </a:r>
            <a:fld id="{FB6C2022-6D04-4B1A-993F-29AF65AFFD25}" type="slidenum">
              <a:rPr lang="en-US" sz="1600" smtClean="0">
                <a:solidFill>
                  <a:schemeClr val="tx1"/>
                </a:solidFill>
              </a:rPr>
              <a:t>29</a:t>
            </a:fld>
            <a:endParaRPr lang="en-US" sz="1600" dirty="0">
              <a:solidFill>
                <a:schemeClr val="tx1"/>
              </a:solidFill>
            </a:endParaRPr>
          </a:p>
        </p:txBody>
      </p:sp>
      <p:pic>
        <p:nvPicPr>
          <p:cNvPr id="5" name="Picture 4" descr="A picture containing text, room, gambling house, scene&#10;&#10;Description automatically generated">
            <a:extLst>
              <a:ext uri="{FF2B5EF4-FFF2-40B4-BE49-F238E27FC236}">
                <a16:creationId xmlns:a16="http://schemas.microsoft.com/office/drawing/2014/main" id="{F75F6447-5124-0E8A-3F74-8CB814B58C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graphicFrame>
        <p:nvGraphicFramePr>
          <p:cNvPr id="6" name="Table 7">
            <a:extLst>
              <a:ext uri="{FF2B5EF4-FFF2-40B4-BE49-F238E27FC236}">
                <a16:creationId xmlns:a16="http://schemas.microsoft.com/office/drawing/2014/main" id="{BAE8613A-2859-184A-47E0-7EB2834D6A7D}"/>
              </a:ext>
            </a:extLst>
          </p:cNvPr>
          <p:cNvGraphicFramePr>
            <a:graphicFrameLocks noGrp="1"/>
          </p:cNvGraphicFramePr>
          <p:nvPr>
            <p:extLst>
              <p:ext uri="{D42A27DB-BD31-4B8C-83A1-F6EECF244321}">
                <p14:modId xmlns:p14="http://schemas.microsoft.com/office/powerpoint/2010/main" val="4094076930"/>
              </p:ext>
            </p:extLst>
          </p:nvPr>
        </p:nvGraphicFramePr>
        <p:xfrm>
          <a:off x="1676400" y="1971996"/>
          <a:ext cx="6553200" cy="4523590"/>
        </p:xfrm>
        <a:graphic>
          <a:graphicData uri="http://schemas.openxmlformats.org/drawingml/2006/table">
            <a:tbl>
              <a:tblPr firstRow="1" bandRow="1">
                <a:tableStyleId>{5940675A-B579-460E-94D1-54222C63F5DA}</a:tableStyleId>
              </a:tblPr>
              <a:tblGrid>
                <a:gridCol w="3276600">
                  <a:extLst>
                    <a:ext uri="{9D8B030D-6E8A-4147-A177-3AD203B41FA5}">
                      <a16:colId xmlns:a16="http://schemas.microsoft.com/office/drawing/2014/main" val="2082421006"/>
                    </a:ext>
                  </a:extLst>
                </a:gridCol>
                <a:gridCol w="3276600">
                  <a:extLst>
                    <a:ext uri="{9D8B030D-6E8A-4147-A177-3AD203B41FA5}">
                      <a16:colId xmlns:a16="http://schemas.microsoft.com/office/drawing/2014/main" val="2979063459"/>
                    </a:ext>
                  </a:extLst>
                </a:gridCol>
              </a:tblGrid>
              <a:tr h="225250">
                <a:tc>
                  <a:txBody>
                    <a:bodyPr/>
                    <a:lstStyle/>
                    <a:p>
                      <a:pPr algn="ctr"/>
                      <a:r>
                        <a:rPr lang="en-US" sz="1000" b="1" dirty="0"/>
                        <a:t>Custom Element</a:t>
                      </a:r>
                    </a:p>
                  </a:txBody>
                  <a:tcPr>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000" b="1" dirty="0"/>
                        <a:t>Usefulness</a:t>
                      </a:r>
                    </a:p>
                  </a:txBody>
                  <a:tcPr>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6709806"/>
                  </a:ext>
                </a:extLst>
              </a:tr>
              <a:tr h="225250">
                <a:tc>
                  <a:txBody>
                    <a:bodyPr/>
                    <a:lstStyle/>
                    <a:p>
                      <a:r>
                        <a:rPr lang="en-US" sz="850" dirty="0"/>
                        <a:t>itDispatch.003 - Dispatch Reason, Other</a:t>
                      </a:r>
                    </a:p>
                  </a:txBody>
                  <a:tcPr>
                    <a:lnT w="19050" cap="flat" cmpd="sng" algn="ctr">
                      <a:solidFill>
                        <a:schemeClr val="tx1"/>
                      </a:solidFill>
                      <a:prstDash val="solid"/>
                      <a:round/>
                      <a:headEnd type="none" w="med" len="med"/>
                      <a:tailEnd type="none" w="med" len="med"/>
                    </a:lnT>
                    <a:solidFill>
                      <a:schemeClr val="bg1"/>
                    </a:solidFill>
                  </a:tcPr>
                </a:tc>
                <a:tc>
                  <a:txBody>
                    <a:bodyPr/>
                    <a:lstStyle/>
                    <a:p>
                      <a:r>
                        <a:rPr lang="en-US" sz="850" dirty="0"/>
                        <a:t>Allows for free-text comments when eDispatch.03 falls short</a:t>
                      </a:r>
                    </a:p>
                  </a:txBody>
                  <a:tcP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2651950707"/>
                  </a:ext>
                </a:extLst>
              </a:tr>
              <a:tr h="225250">
                <a:tc>
                  <a:txBody>
                    <a:bodyPr/>
                    <a:lstStyle/>
                    <a:p>
                      <a:r>
                        <a:rPr lang="en-US" sz="850" dirty="0"/>
                        <a:t>itArrest.009 - ROSC Time</a:t>
                      </a:r>
                    </a:p>
                  </a:txBody>
                  <a:tcPr>
                    <a:solidFill>
                      <a:schemeClr val="bg1"/>
                    </a:solidFill>
                  </a:tcPr>
                </a:tc>
                <a:tc>
                  <a:txBody>
                    <a:bodyPr/>
                    <a:lstStyle/>
                    <a:p>
                      <a:r>
                        <a:rPr lang="en-US" sz="850" dirty="0"/>
                        <a:t>Enables time recording when eArrest.12 equals “Yes…”</a:t>
                      </a:r>
                    </a:p>
                  </a:txBody>
                  <a:tcPr>
                    <a:solidFill>
                      <a:schemeClr val="bg1"/>
                    </a:solidFill>
                  </a:tcPr>
                </a:tc>
                <a:extLst>
                  <a:ext uri="{0D108BD9-81ED-4DB2-BD59-A6C34878D82A}">
                    <a16:rowId xmlns:a16="http://schemas.microsoft.com/office/drawing/2014/main" val="3701749057"/>
                  </a:ext>
                </a:extLst>
              </a:tr>
              <a:tr h="225250">
                <a:tc>
                  <a:txBody>
                    <a:bodyPr/>
                    <a:lstStyle/>
                    <a:p>
                      <a:r>
                        <a:rPr lang="en-US" sz="850" dirty="0"/>
                        <a:t>itExam.088 - Possible Stroke Overall</a:t>
                      </a:r>
                    </a:p>
                  </a:txBody>
                  <a:tcPr>
                    <a:solidFill>
                      <a:schemeClr val="bg1"/>
                    </a:solidFill>
                  </a:tcPr>
                </a:tc>
                <a:tc>
                  <a:txBody>
                    <a:bodyPr/>
                    <a:lstStyle/>
                    <a:p>
                      <a:r>
                        <a:rPr lang="en-US" sz="850" dirty="0"/>
                        <a:t>Useful for triggering Validation and/or Visibility Rules</a:t>
                      </a:r>
                    </a:p>
                  </a:txBody>
                  <a:tcPr>
                    <a:solidFill>
                      <a:schemeClr val="bg1"/>
                    </a:solidFill>
                  </a:tcPr>
                </a:tc>
                <a:extLst>
                  <a:ext uri="{0D108BD9-81ED-4DB2-BD59-A6C34878D82A}">
                    <a16:rowId xmlns:a16="http://schemas.microsoft.com/office/drawing/2014/main" val="2353394545"/>
                  </a:ext>
                </a:extLst>
              </a:tr>
              <a:tr h="225250">
                <a:tc>
                  <a:txBody>
                    <a:bodyPr/>
                    <a:lstStyle/>
                    <a:p>
                      <a:r>
                        <a:rPr lang="en-US" sz="850" dirty="0"/>
                        <a:t>itHistory.007 - Current Medication Comments</a:t>
                      </a:r>
                    </a:p>
                  </a:txBody>
                  <a:tcPr>
                    <a:solidFill>
                      <a:schemeClr val="bg1"/>
                    </a:solidFill>
                  </a:tcPr>
                </a:tc>
                <a:tc>
                  <a:txBody>
                    <a:bodyPr/>
                    <a:lstStyle/>
                    <a:p>
                      <a:r>
                        <a:rPr lang="en-US" sz="850" dirty="0"/>
                        <a:t>Allows for free-text comments for Current Medications</a:t>
                      </a:r>
                    </a:p>
                  </a:txBody>
                  <a:tcPr>
                    <a:solidFill>
                      <a:schemeClr val="bg1"/>
                    </a:solidFill>
                  </a:tcPr>
                </a:tc>
                <a:extLst>
                  <a:ext uri="{0D108BD9-81ED-4DB2-BD59-A6C34878D82A}">
                    <a16:rowId xmlns:a16="http://schemas.microsoft.com/office/drawing/2014/main" val="2391077132"/>
                  </a:ext>
                </a:extLst>
              </a:tr>
              <a:tr h="225250">
                <a:tc>
                  <a:txBody>
                    <a:bodyPr/>
                    <a:lstStyle/>
                    <a:p>
                      <a:r>
                        <a:rPr lang="en-US" sz="850" dirty="0"/>
                        <a:t>itHistory.008 - Environment Allergy Comments</a:t>
                      </a:r>
                    </a:p>
                  </a:txBody>
                  <a:tcPr>
                    <a:solidFill>
                      <a:schemeClr val="bg1"/>
                    </a:solidFill>
                  </a:tcPr>
                </a:tc>
                <a:tc>
                  <a:txBody>
                    <a:bodyPr/>
                    <a:lstStyle/>
                    <a:p>
                      <a:r>
                        <a:rPr lang="en-US" sz="850" dirty="0"/>
                        <a:t>Allows for free-text comments for Environmental / Food Allergies</a:t>
                      </a:r>
                    </a:p>
                  </a:txBody>
                  <a:tcPr>
                    <a:solidFill>
                      <a:schemeClr val="bg1"/>
                    </a:solidFill>
                  </a:tcPr>
                </a:tc>
                <a:extLst>
                  <a:ext uri="{0D108BD9-81ED-4DB2-BD59-A6C34878D82A}">
                    <a16:rowId xmlns:a16="http://schemas.microsoft.com/office/drawing/2014/main" val="2665519591"/>
                  </a:ext>
                </a:extLst>
              </a:tr>
              <a:tr h="225250">
                <a:tc>
                  <a:txBody>
                    <a:bodyPr/>
                    <a:lstStyle/>
                    <a:p>
                      <a:r>
                        <a:rPr lang="en-US" sz="850" dirty="0"/>
                        <a:t>itHistory.009 - Medication Allergy Comments</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50" dirty="0"/>
                        <a:t>Allows for free-text comments for Medication Allergies</a:t>
                      </a:r>
                    </a:p>
                  </a:txBody>
                  <a:tcPr>
                    <a:solidFill>
                      <a:schemeClr val="bg1"/>
                    </a:solidFill>
                  </a:tcPr>
                </a:tc>
                <a:extLst>
                  <a:ext uri="{0D108BD9-81ED-4DB2-BD59-A6C34878D82A}">
                    <a16:rowId xmlns:a16="http://schemas.microsoft.com/office/drawing/2014/main" val="1683720795"/>
                  </a:ext>
                </a:extLst>
              </a:tr>
              <a:tr h="225250">
                <a:tc>
                  <a:txBody>
                    <a:bodyPr/>
                    <a:lstStyle/>
                    <a:p>
                      <a:r>
                        <a:rPr lang="en-US" sz="850" dirty="0"/>
                        <a:t>itHistory.011 - Other Past Medical History</a:t>
                      </a:r>
                    </a:p>
                  </a:txBody>
                  <a:tcPr>
                    <a:solidFill>
                      <a:schemeClr val="bg1"/>
                    </a:solidFill>
                  </a:tcPr>
                </a:tc>
                <a:tc>
                  <a:txBody>
                    <a:bodyPr/>
                    <a:lstStyle/>
                    <a:p>
                      <a:r>
                        <a:rPr lang="en-US" sz="850" dirty="0"/>
                        <a:t>Allows for free-text comments for PMH</a:t>
                      </a:r>
                    </a:p>
                  </a:txBody>
                  <a:tcPr>
                    <a:solidFill>
                      <a:schemeClr val="bg1"/>
                    </a:solidFill>
                  </a:tcPr>
                </a:tc>
                <a:extLst>
                  <a:ext uri="{0D108BD9-81ED-4DB2-BD59-A6C34878D82A}">
                    <a16:rowId xmlns:a16="http://schemas.microsoft.com/office/drawing/2014/main" val="2736367444"/>
                  </a:ext>
                </a:extLst>
              </a:tr>
              <a:tr h="225250">
                <a:tc>
                  <a:txBody>
                    <a:bodyPr/>
                    <a:lstStyle/>
                    <a:p>
                      <a:r>
                        <a:rPr lang="en-US" sz="850" dirty="0"/>
                        <a:t>itSituation.001 - Patient Belongings</a:t>
                      </a:r>
                    </a:p>
                  </a:txBody>
                  <a:tcPr>
                    <a:solidFill>
                      <a:schemeClr val="bg1"/>
                    </a:solidFill>
                  </a:tcPr>
                </a:tc>
                <a:tc>
                  <a:txBody>
                    <a:bodyPr/>
                    <a:lstStyle/>
                    <a:p>
                      <a:r>
                        <a:rPr lang="en-US" sz="850" dirty="0"/>
                        <a:t>Multi-Select from common Patient Belonging items</a:t>
                      </a:r>
                    </a:p>
                  </a:txBody>
                  <a:tcPr>
                    <a:solidFill>
                      <a:schemeClr val="bg1"/>
                    </a:solidFill>
                  </a:tcPr>
                </a:tc>
                <a:extLst>
                  <a:ext uri="{0D108BD9-81ED-4DB2-BD59-A6C34878D82A}">
                    <a16:rowId xmlns:a16="http://schemas.microsoft.com/office/drawing/2014/main" val="1404103441"/>
                  </a:ext>
                </a:extLst>
              </a:tr>
              <a:tr h="225250">
                <a:tc>
                  <a:txBody>
                    <a:bodyPr/>
                    <a:lstStyle/>
                    <a:p>
                      <a:r>
                        <a:rPr lang="en-US" sz="850" dirty="0"/>
                        <a:t>itPayment.010 - Patient Belongings Other</a:t>
                      </a:r>
                    </a:p>
                  </a:txBody>
                  <a:tcPr>
                    <a:solidFill>
                      <a:schemeClr val="bg1"/>
                    </a:solidFill>
                  </a:tcPr>
                </a:tc>
                <a:tc>
                  <a:txBody>
                    <a:bodyPr/>
                    <a:lstStyle/>
                    <a:p>
                      <a:r>
                        <a:rPr lang="en-US" sz="850" dirty="0"/>
                        <a:t>Allows for free-text comments describing Patient Belongings</a:t>
                      </a:r>
                    </a:p>
                  </a:txBody>
                  <a:tcPr>
                    <a:solidFill>
                      <a:schemeClr val="bg1"/>
                    </a:solidFill>
                  </a:tcPr>
                </a:tc>
                <a:extLst>
                  <a:ext uri="{0D108BD9-81ED-4DB2-BD59-A6C34878D82A}">
                    <a16:rowId xmlns:a16="http://schemas.microsoft.com/office/drawing/2014/main" val="417872571"/>
                  </a:ext>
                </a:extLst>
              </a:tr>
              <a:tr h="225250">
                <a:tc>
                  <a:txBody>
                    <a:bodyPr/>
                    <a:lstStyle/>
                    <a:p>
                      <a:r>
                        <a:rPr lang="en-US" sz="850" dirty="0"/>
                        <a:t>itPayment.011 - Patient Belongings Left With</a:t>
                      </a:r>
                    </a:p>
                  </a:txBody>
                  <a:tcPr>
                    <a:solidFill>
                      <a:schemeClr val="bg1"/>
                    </a:solidFill>
                  </a:tcPr>
                </a:tc>
                <a:tc>
                  <a:txBody>
                    <a:bodyPr/>
                    <a:lstStyle/>
                    <a:p>
                      <a:r>
                        <a:rPr lang="en-US" sz="850" dirty="0"/>
                        <a:t>Select from common Patient Belonging dispositions</a:t>
                      </a:r>
                    </a:p>
                  </a:txBody>
                  <a:tcPr>
                    <a:solidFill>
                      <a:schemeClr val="bg1"/>
                    </a:solidFill>
                  </a:tcPr>
                </a:tc>
                <a:extLst>
                  <a:ext uri="{0D108BD9-81ED-4DB2-BD59-A6C34878D82A}">
                    <a16:rowId xmlns:a16="http://schemas.microsoft.com/office/drawing/2014/main" val="717830483"/>
                  </a:ext>
                </a:extLst>
              </a:tr>
              <a:tr h="225250">
                <a:tc>
                  <a:txBody>
                    <a:bodyPr/>
                    <a:lstStyle/>
                    <a:p>
                      <a:r>
                        <a:rPr lang="en-US" sz="850" dirty="0"/>
                        <a:t>itPayment.012 - Patient Belongings Left With Other</a:t>
                      </a:r>
                    </a:p>
                  </a:txBody>
                  <a:tcPr>
                    <a:solidFill>
                      <a:schemeClr val="bg1"/>
                    </a:solidFill>
                  </a:tcPr>
                </a:tc>
                <a:tc>
                  <a:txBody>
                    <a:bodyPr/>
                    <a:lstStyle/>
                    <a:p>
                      <a:r>
                        <a:rPr lang="en-US" sz="850" dirty="0"/>
                        <a:t>Free-text comments around disposition of Patient Belongings</a:t>
                      </a:r>
                    </a:p>
                  </a:txBody>
                  <a:tcPr>
                    <a:solidFill>
                      <a:schemeClr val="bg1"/>
                    </a:solidFill>
                  </a:tcPr>
                </a:tc>
                <a:extLst>
                  <a:ext uri="{0D108BD9-81ED-4DB2-BD59-A6C34878D82A}">
                    <a16:rowId xmlns:a16="http://schemas.microsoft.com/office/drawing/2014/main" val="3642146777"/>
                  </a:ext>
                </a:extLst>
              </a:tr>
              <a:tr h="225250">
                <a:tc>
                  <a:txBody>
                    <a:bodyPr/>
                    <a:lstStyle/>
                    <a:p>
                      <a:r>
                        <a:rPr lang="en-US" sz="850" dirty="0"/>
                        <a:t>itVitals.001 - Pulse Oximetry Qualifier</a:t>
                      </a:r>
                    </a:p>
                  </a:txBody>
                  <a:tcPr>
                    <a:solidFill>
                      <a:schemeClr val="bg1"/>
                    </a:solidFill>
                  </a:tcPr>
                </a:tc>
                <a:tc>
                  <a:txBody>
                    <a:bodyPr/>
                    <a:lstStyle/>
                    <a:p>
                      <a:r>
                        <a:rPr lang="en-US" sz="850" dirty="0"/>
                        <a:t>Allows for documentation of FiO2 qualifiers for SpO2 values</a:t>
                      </a:r>
                    </a:p>
                  </a:txBody>
                  <a:tcPr>
                    <a:solidFill>
                      <a:schemeClr val="bg1"/>
                    </a:solidFill>
                  </a:tcPr>
                </a:tc>
                <a:extLst>
                  <a:ext uri="{0D108BD9-81ED-4DB2-BD59-A6C34878D82A}">
                    <a16:rowId xmlns:a16="http://schemas.microsoft.com/office/drawing/2014/main" val="1687803019"/>
                  </a:ext>
                </a:extLst>
              </a:tr>
              <a:tr h="225250">
                <a:tc>
                  <a:txBody>
                    <a:bodyPr/>
                    <a:lstStyle/>
                    <a:p>
                      <a:r>
                        <a:rPr lang="en-US" sz="850" dirty="0"/>
                        <a:t>itVitals.002 – Airway</a:t>
                      </a:r>
                    </a:p>
                  </a:txBody>
                  <a:tcPr>
                    <a:solidFill>
                      <a:schemeClr val="bg1"/>
                    </a:solidFill>
                  </a:tcPr>
                </a:tc>
                <a:tc>
                  <a:txBody>
                    <a:bodyPr/>
                    <a:lstStyle/>
                    <a:p>
                      <a:r>
                        <a:rPr lang="en-US" sz="850" dirty="0"/>
                        <a:t>Basic airway finding descriptions in an element which can be queried</a:t>
                      </a:r>
                    </a:p>
                  </a:txBody>
                  <a:tcPr>
                    <a:solidFill>
                      <a:schemeClr val="bg1"/>
                    </a:solidFill>
                  </a:tcPr>
                </a:tc>
                <a:extLst>
                  <a:ext uri="{0D108BD9-81ED-4DB2-BD59-A6C34878D82A}">
                    <a16:rowId xmlns:a16="http://schemas.microsoft.com/office/drawing/2014/main" val="1755586888"/>
                  </a:ext>
                </a:extLst>
              </a:tr>
              <a:tr h="225250">
                <a:tc>
                  <a:txBody>
                    <a:bodyPr/>
                    <a:lstStyle/>
                    <a:p>
                      <a:r>
                        <a:rPr lang="en-US" sz="850" dirty="0"/>
                        <a:t>itVitals.019 - Pulse Quality</a:t>
                      </a:r>
                    </a:p>
                  </a:txBody>
                  <a:tcPr>
                    <a:solidFill>
                      <a:schemeClr val="bg1"/>
                    </a:solidFill>
                  </a:tcPr>
                </a:tc>
                <a:tc>
                  <a:txBody>
                    <a:bodyPr/>
                    <a:lstStyle/>
                    <a:p>
                      <a:r>
                        <a:rPr lang="en-US" sz="850" dirty="0"/>
                        <a:t>Basic pulse finding descriptions in an element which can be queried</a:t>
                      </a:r>
                    </a:p>
                  </a:txBody>
                  <a:tcPr>
                    <a:solidFill>
                      <a:schemeClr val="bg1"/>
                    </a:solidFill>
                  </a:tcPr>
                </a:tc>
                <a:extLst>
                  <a:ext uri="{0D108BD9-81ED-4DB2-BD59-A6C34878D82A}">
                    <a16:rowId xmlns:a16="http://schemas.microsoft.com/office/drawing/2014/main" val="2162861473"/>
                  </a:ext>
                </a:extLst>
              </a:tr>
              <a:tr h="225250">
                <a:tc>
                  <a:txBody>
                    <a:bodyPr/>
                    <a:lstStyle/>
                    <a:p>
                      <a:r>
                        <a:rPr lang="it-IT" sz="850" dirty="0"/>
                        <a:t>itStemi.001 - STEMI 12 Lead ECG Used</a:t>
                      </a:r>
                      <a:endParaRPr lang="en-US" sz="850" dirty="0"/>
                    </a:p>
                  </a:txBody>
                  <a:tcPr>
                    <a:solidFill>
                      <a:schemeClr val="bg1"/>
                    </a:solidFill>
                  </a:tcPr>
                </a:tc>
                <a:tc>
                  <a:txBody>
                    <a:bodyPr/>
                    <a:lstStyle/>
                    <a:p>
                      <a:r>
                        <a:rPr lang="en-US" sz="850" dirty="0"/>
                        <a:t>STEMI documentation and Validity and/or Visibility Rule triggering</a:t>
                      </a:r>
                    </a:p>
                  </a:txBody>
                  <a:tcPr>
                    <a:solidFill>
                      <a:schemeClr val="bg1"/>
                    </a:solidFill>
                  </a:tcPr>
                </a:tc>
                <a:extLst>
                  <a:ext uri="{0D108BD9-81ED-4DB2-BD59-A6C34878D82A}">
                    <a16:rowId xmlns:a16="http://schemas.microsoft.com/office/drawing/2014/main" val="2134537719"/>
                  </a:ext>
                </a:extLst>
              </a:tr>
              <a:tr h="225250">
                <a:tc>
                  <a:txBody>
                    <a:bodyPr/>
                    <a:lstStyle/>
                    <a:p>
                      <a:r>
                        <a:rPr lang="en-US" sz="850" dirty="0"/>
                        <a:t>itStemi.002 - STEMI 12 Lead ECG Transmitted for Interpretation</a:t>
                      </a:r>
                    </a:p>
                  </a:txBody>
                  <a:tcPr>
                    <a:solidFill>
                      <a:schemeClr val="bg1"/>
                    </a:solidFill>
                  </a:tcPr>
                </a:tc>
                <a:tc>
                  <a:txBody>
                    <a:bodyPr/>
                    <a:lstStyle/>
                    <a:p>
                      <a:r>
                        <a:rPr lang="en-US" sz="850" dirty="0"/>
                        <a:t>STEMI documentation and Validity and/or Visibility Rule triggering</a:t>
                      </a:r>
                    </a:p>
                  </a:txBody>
                  <a:tcPr>
                    <a:solidFill>
                      <a:schemeClr val="bg1"/>
                    </a:solidFill>
                  </a:tcPr>
                </a:tc>
                <a:extLst>
                  <a:ext uri="{0D108BD9-81ED-4DB2-BD59-A6C34878D82A}">
                    <a16:rowId xmlns:a16="http://schemas.microsoft.com/office/drawing/2014/main" val="2226504008"/>
                  </a:ext>
                </a:extLst>
              </a:tr>
              <a:tr h="225250">
                <a:tc>
                  <a:txBody>
                    <a:bodyPr/>
                    <a:lstStyle/>
                    <a:p>
                      <a:r>
                        <a:rPr lang="en-US" sz="850" dirty="0"/>
                        <a:t>itStemi.003 - STEMI Probable</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50" dirty="0"/>
                        <a:t>STEMI documentation and Validity and/or Visibility Rule triggering</a:t>
                      </a:r>
                    </a:p>
                  </a:txBody>
                  <a:tcPr>
                    <a:solidFill>
                      <a:schemeClr val="bg1"/>
                    </a:solidFill>
                  </a:tcPr>
                </a:tc>
                <a:extLst>
                  <a:ext uri="{0D108BD9-81ED-4DB2-BD59-A6C34878D82A}">
                    <a16:rowId xmlns:a16="http://schemas.microsoft.com/office/drawing/2014/main" val="3702005497"/>
                  </a:ext>
                </a:extLst>
              </a:tr>
              <a:tr h="225250">
                <a:tc>
                  <a:txBody>
                    <a:bodyPr/>
                    <a:lstStyle/>
                    <a:p>
                      <a:r>
                        <a:rPr lang="en-US" sz="850" dirty="0"/>
                        <a:t>itStemi.004 - STEMI 12 Lead ECG Interpreted By</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50" dirty="0"/>
                        <a:t>STEMI documentation and Validity and/or Visibility Rule triggering</a:t>
                      </a:r>
                    </a:p>
                  </a:txBody>
                  <a:tcPr>
                    <a:solidFill>
                      <a:schemeClr val="bg1"/>
                    </a:solidFill>
                  </a:tcPr>
                </a:tc>
                <a:extLst>
                  <a:ext uri="{0D108BD9-81ED-4DB2-BD59-A6C34878D82A}">
                    <a16:rowId xmlns:a16="http://schemas.microsoft.com/office/drawing/2014/main" val="1794378137"/>
                  </a:ext>
                </a:extLst>
              </a:tr>
              <a:tr h="225250">
                <a:tc>
                  <a:txBody>
                    <a:bodyPr/>
                    <a:lstStyle/>
                    <a:p>
                      <a:r>
                        <a:rPr lang="it-IT" sz="850" dirty="0"/>
                        <a:t>itStemi.005 - STEMI Triage Criteria</a:t>
                      </a:r>
                      <a:endParaRPr lang="en-US" sz="850"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50" dirty="0"/>
                        <a:t>STEMI documentation and Validity and/or Visibility Rule triggering</a:t>
                      </a:r>
                    </a:p>
                  </a:txBody>
                  <a:tcPr>
                    <a:solidFill>
                      <a:schemeClr val="bg1"/>
                    </a:solidFill>
                  </a:tcPr>
                </a:tc>
                <a:extLst>
                  <a:ext uri="{0D108BD9-81ED-4DB2-BD59-A6C34878D82A}">
                    <a16:rowId xmlns:a16="http://schemas.microsoft.com/office/drawing/2014/main" val="3878231960"/>
                  </a:ext>
                </a:extLst>
              </a:tr>
            </a:tbl>
          </a:graphicData>
        </a:graphic>
      </p:graphicFrame>
    </p:spTree>
    <p:extLst>
      <p:ext uri="{BB962C8B-B14F-4D97-AF65-F5344CB8AC3E}">
        <p14:creationId xmlns:p14="http://schemas.microsoft.com/office/powerpoint/2010/main" val="36158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992" y="0"/>
            <a:ext cx="8229600" cy="1359020"/>
          </a:xfrm>
        </p:spPr>
        <p:txBody>
          <a:bodyPr>
            <a:normAutofit/>
          </a:bodyPr>
          <a:lstStyle/>
          <a:p>
            <a:r>
              <a:rPr lang="en-US" sz="4000" b="1" dirty="0">
                <a:solidFill>
                  <a:srgbClr val="C00000"/>
                </a:solidFill>
                <a:effectLst>
                  <a:outerShdw blurRad="38100" dist="38100" dir="2700000" algn="tl">
                    <a:srgbClr val="000000">
                      <a:alpha val="43137"/>
                    </a:srgbClr>
                  </a:outerShdw>
                </a:effectLst>
                <a:latin typeface="+mn-lt"/>
                <a:ea typeface="+mn-ea"/>
                <a:cs typeface="+mn-cs"/>
              </a:rPr>
              <a:t>But First,</a:t>
            </a:r>
            <a:br>
              <a:rPr lang="en-US" b="1" dirty="0"/>
            </a:br>
            <a:r>
              <a:rPr lang="en-US" sz="3600" b="1" dirty="0">
                <a:effectLst>
                  <a:outerShdw blurRad="38100" dist="38100" dir="2700000" algn="tl">
                    <a:srgbClr val="000000">
                      <a:alpha val="43137"/>
                    </a:srgbClr>
                  </a:outerShdw>
                </a:effectLst>
                <a:latin typeface="+mn-lt"/>
                <a:ea typeface="+mn-ea"/>
                <a:cs typeface="+mn-cs"/>
              </a:rPr>
              <a:t>There is no need for panic or revolt.</a:t>
            </a:r>
            <a:r>
              <a:rPr lang="en-US" sz="1000" b="1" dirty="0">
                <a:effectLst>
                  <a:outerShdw blurRad="38100" dist="38100" dir="2700000" algn="tl">
                    <a:srgbClr val="000000">
                      <a:alpha val="43137"/>
                    </a:srgbClr>
                  </a:outerShdw>
                </a:effectLst>
                <a:latin typeface="+mn-lt"/>
                <a:ea typeface="+mn-ea"/>
                <a:cs typeface="+mn-cs"/>
              </a:rPr>
              <a:t>;-)</a:t>
            </a:r>
            <a:endParaRPr lang="en-US" sz="3600" dirty="0">
              <a:effectLst>
                <a:outerShdw blurRad="38100" dist="38100" dir="2700000" algn="tl">
                  <a:srgbClr val="000000">
                    <a:alpha val="43137"/>
                  </a:srgbClr>
                </a:outerShdw>
              </a:effectLst>
              <a:latin typeface="+mn-lt"/>
              <a:ea typeface="+mn-ea"/>
              <a:cs typeface="+mn-cs"/>
            </a:endParaRPr>
          </a:p>
        </p:txBody>
      </p:sp>
      <p:sp>
        <p:nvSpPr>
          <p:cNvPr id="3" name="Content Placeholder 2"/>
          <p:cNvSpPr>
            <a:spLocks noGrp="1"/>
          </p:cNvSpPr>
          <p:nvPr>
            <p:ph idx="1"/>
          </p:nvPr>
        </p:nvSpPr>
        <p:spPr>
          <a:xfrm>
            <a:off x="313592" y="1259888"/>
            <a:ext cx="8534400" cy="609600"/>
          </a:xfrm>
        </p:spPr>
        <p:txBody>
          <a:bodyPr>
            <a:noAutofit/>
          </a:bodyPr>
          <a:lstStyle/>
          <a:p>
            <a:pPr marL="0" indent="0">
              <a:spcBef>
                <a:spcPts val="450"/>
              </a:spcBef>
              <a:spcAft>
                <a:spcPts val="450"/>
              </a:spcAft>
              <a:buNone/>
            </a:pPr>
            <a:r>
              <a:rPr lang="en-US" sz="1400" dirty="0"/>
              <a:t>  The v3.5 revision is simply the latest version of the ever-evolving NEMSIS DataSet.  The NEMSIS TAC began accepting Revision Requests for the v3.5 DataSet in April of 2017, below is the current timeline looking forward.</a:t>
            </a:r>
          </a:p>
        </p:txBody>
      </p:sp>
      <p:sp>
        <p:nvSpPr>
          <p:cNvPr id="4" name="Slide Number Placeholder 3"/>
          <p:cNvSpPr>
            <a:spLocks noGrp="1"/>
          </p:cNvSpPr>
          <p:nvPr>
            <p:ph type="sldNum" sz="quarter" idx="12"/>
          </p:nvPr>
        </p:nvSpPr>
        <p:spPr/>
        <p:txBody>
          <a:bodyPr/>
          <a:lstStyle/>
          <a:p>
            <a:r>
              <a:rPr lang="en-US" sz="1600" dirty="0">
                <a:solidFill>
                  <a:schemeClr val="tx1"/>
                </a:solidFill>
              </a:rPr>
              <a:t>3</a:t>
            </a:r>
          </a:p>
        </p:txBody>
      </p:sp>
      <p:pic>
        <p:nvPicPr>
          <p:cNvPr id="5" name="Picture 4" descr="A picture containing text, room, gambling house, scene&#10;&#10;Description automatically generated">
            <a:extLst>
              <a:ext uri="{FF2B5EF4-FFF2-40B4-BE49-F238E27FC236}">
                <a16:creationId xmlns:a16="http://schemas.microsoft.com/office/drawing/2014/main" id="{46A6579F-8072-1741-4197-F13FD8E09C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pic>
        <p:nvPicPr>
          <p:cNvPr id="7" name="Picture 6" descr="Calendar&#10;&#10;Description automatically generated">
            <a:extLst>
              <a:ext uri="{FF2B5EF4-FFF2-40B4-BE49-F238E27FC236}">
                <a16:creationId xmlns:a16="http://schemas.microsoft.com/office/drawing/2014/main" id="{D1005F5E-6573-1311-35B3-08B649A5CF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828800"/>
            <a:ext cx="9144000" cy="4572000"/>
          </a:xfrm>
          <a:prstGeom prst="rect">
            <a:avLst/>
          </a:prstGeom>
        </p:spPr>
      </p:pic>
    </p:spTree>
    <p:extLst>
      <p:ext uri="{BB962C8B-B14F-4D97-AF65-F5344CB8AC3E}">
        <p14:creationId xmlns:p14="http://schemas.microsoft.com/office/powerpoint/2010/main" val="7824660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638"/>
            <a:ext cx="8229600" cy="1325562"/>
          </a:xfrm>
        </p:spPr>
        <p:txBody>
          <a:bodyPr>
            <a:normAutofit/>
          </a:bodyPr>
          <a:lstStyle/>
          <a:p>
            <a:r>
              <a:rPr lang="en-US" sz="4800" b="1" dirty="0">
                <a:solidFill>
                  <a:srgbClr val="C00000"/>
                </a:solidFill>
                <a:effectLst>
                  <a:outerShdw blurRad="38100" dist="38100" dir="2700000" algn="tl">
                    <a:srgbClr val="000000">
                      <a:alpha val="43137"/>
                    </a:srgbClr>
                  </a:outerShdw>
                </a:effectLst>
              </a:rPr>
              <a:t>Vague, or Confusing Elements</a:t>
            </a:r>
            <a:endParaRPr lang="en-US" sz="4800" dirty="0"/>
          </a:p>
        </p:txBody>
      </p:sp>
      <p:sp>
        <p:nvSpPr>
          <p:cNvPr id="4" name="Slide Number Placeholder 3"/>
          <p:cNvSpPr>
            <a:spLocks noGrp="1"/>
          </p:cNvSpPr>
          <p:nvPr>
            <p:ph type="sldNum" sz="quarter" idx="12"/>
          </p:nvPr>
        </p:nvSpPr>
        <p:spPr/>
        <p:txBody>
          <a:bodyPr/>
          <a:lstStyle/>
          <a:p>
            <a:r>
              <a:rPr lang="en-US" sz="1600" dirty="0">
                <a:solidFill>
                  <a:schemeClr val="tx1"/>
                </a:solidFill>
              </a:rPr>
              <a:t> </a:t>
            </a:r>
            <a:fld id="{FB6C2022-6D04-4B1A-993F-29AF65AFFD25}" type="slidenum">
              <a:rPr lang="en-US" sz="1600" smtClean="0">
                <a:solidFill>
                  <a:schemeClr val="tx1"/>
                </a:solidFill>
              </a:rPr>
              <a:t>30</a:t>
            </a:fld>
            <a:endParaRPr lang="en-US" sz="1600" dirty="0">
              <a:solidFill>
                <a:schemeClr val="tx1"/>
              </a:solidFill>
            </a:endParaRPr>
          </a:p>
        </p:txBody>
      </p:sp>
      <p:pic>
        <p:nvPicPr>
          <p:cNvPr id="5" name="Picture 4" descr="A picture containing text, room, gambling house, scene&#10;&#10;Description automatically generated">
            <a:extLst>
              <a:ext uri="{FF2B5EF4-FFF2-40B4-BE49-F238E27FC236}">
                <a16:creationId xmlns:a16="http://schemas.microsoft.com/office/drawing/2014/main" id="{F75F6447-5124-0E8A-3F74-8CB814B58C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graphicFrame>
        <p:nvGraphicFramePr>
          <p:cNvPr id="8" name="Table 8">
            <a:extLst>
              <a:ext uri="{FF2B5EF4-FFF2-40B4-BE49-F238E27FC236}">
                <a16:creationId xmlns:a16="http://schemas.microsoft.com/office/drawing/2014/main" id="{B6EACC4C-D1DB-2CCA-AD6D-A6EE3D72A564}"/>
              </a:ext>
            </a:extLst>
          </p:cNvPr>
          <p:cNvGraphicFramePr>
            <a:graphicFrameLocks noGrp="1"/>
          </p:cNvGraphicFramePr>
          <p:nvPr>
            <p:ph idx="1"/>
            <p:extLst>
              <p:ext uri="{D42A27DB-BD31-4B8C-83A1-F6EECF244321}">
                <p14:modId xmlns:p14="http://schemas.microsoft.com/office/powerpoint/2010/main" val="3068942744"/>
              </p:ext>
            </p:extLst>
          </p:nvPr>
        </p:nvGraphicFramePr>
        <p:xfrm>
          <a:off x="457200" y="2057400"/>
          <a:ext cx="8229600" cy="402336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val="3752482017"/>
                    </a:ext>
                  </a:extLst>
                </a:gridCol>
                <a:gridCol w="4114800">
                  <a:extLst>
                    <a:ext uri="{9D8B030D-6E8A-4147-A177-3AD203B41FA5}">
                      <a16:colId xmlns:a16="http://schemas.microsoft.com/office/drawing/2014/main" val="1697114393"/>
                    </a:ext>
                  </a:extLst>
                </a:gridCol>
              </a:tblGrid>
              <a:tr h="370840">
                <a:tc>
                  <a:txBody>
                    <a:bodyPr/>
                    <a:lstStyle/>
                    <a:p>
                      <a:r>
                        <a:rPr lang="en-US" b="1" dirty="0"/>
                        <a:t>PSAP Call Date/Time </a:t>
                      </a:r>
                      <a:r>
                        <a:rPr lang="en-US" dirty="0"/>
                        <a:t>(eTimes.01)</a:t>
                      </a:r>
                    </a:p>
                    <a:p>
                      <a:r>
                        <a:rPr lang="en-US" dirty="0"/>
                        <a:t>(</a:t>
                      </a:r>
                      <a:r>
                        <a:rPr lang="en-US" i="1" dirty="0"/>
                        <a:t>Required</a:t>
                      </a:r>
                      <a:r>
                        <a:rPr lang="en-US" i="0" dirty="0"/>
                        <a:t> element)</a:t>
                      </a:r>
                    </a:p>
                    <a:p>
                      <a:endParaRPr lang="en-US" i="0" dirty="0"/>
                    </a:p>
                    <a:p>
                      <a:r>
                        <a:rPr lang="en-US" i="0" dirty="0"/>
                        <a:t>The typical “call received” time for EMS calls.</a:t>
                      </a:r>
                      <a:endParaRPr lang="en-US" dirty="0"/>
                    </a:p>
                  </a:txBody>
                  <a:tcPr>
                    <a:lnR w="952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r>
                        <a:rPr lang="en-US" dirty="0"/>
                        <a:t>The Date/Time the </a:t>
                      </a:r>
                      <a:r>
                        <a:rPr lang="en-US" i="1" dirty="0"/>
                        <a:t>initial</a:t>
                      </a:r>
                      <a:r>
                        <a:rPr lang="en-US" dirty="0"/>
                        <a:t> request was received at a Public Safety Answering Point/911 Call Center.  Obtain and record these values </a:t>
                      </a:r>
                      <a:r>
                        <a:rPr lang="en-US" i="1" dirty="0"/>
                        <a:t>even when</a:t>
                      </a:r>
                      <a:r>
                        <a:rPr lang="en-US" i="0" dirty="0"/>
                        <a:t> the initial call was relayed/handed-off to another dispatch center prior to reaching your unit</a:t>
                      </a:r>
                      <a:r>
                        <a:rPr lang="en-US" i="1" dirty="0"/>
                        <a:t>.</a:t>
                      </a:r>
                      <a:endParaRPr lang="en-US" dirty="0"/>
                    </a:p>
                  </a:txBody>
                  <a:tcPr>
                    <a:lnL w="952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26445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Dispatch Notified Date/Time </a:t>
                      </a:r>
                      <a:r>
                        <a:rPr lang="en-US" dirty="0"/>
                        <a:t>(eTimes.02)</a:t>
                      </a:r>
                    </a:p>
                    <a:p>
                      <a:r>
                        <a:rPr lang="en-US" dirty="0"/>
                        <a:t>(</a:t>
                      </a:r>
                      <a:r>
                        <a:rPr lang="en-US" i="1" dirty="0"/>
                        <a:t>Optional</a:t>
                      </a:r>
                      <a:r>
                        <a:rPr lang="en-US" i="0" dirty="0"/>
                        <a:t> element)</a:t>
                      </a:r>
                    </a:p>
                    <a:p>
                      <a:endParaRPr lang="en-US" i="0" dirty="0"/>
                    </a:p>
                    <a:p>
                      <a:r>
                        <a:rPr lang="en-US" i="0" dirty="0"/>
                        <a:t>Record these values when a request for response was relayed-through the secondary dispatch center.</a:t>
                      </a:r>
                      <a:endParaRPr lang="en-US" dirty="0"/>
                    </a:p>
                  </a:txBody>
                  <a:tcPr>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r>
                        <a:rPr lang="en-US" i="0" dirty="0"/>
                        <a:t>The Date/Time that a </a:t>
                      </a:r>
                      <a:r>
                        <a:rPr lang="en-US" i="1" dirty="0"/>
                        <a:t>Non-911 Dispatch Center</a:t>
                      </a:r>
                      <a:r>
                        <a:rPr lang="en-US" i="0" dirty="0"/>
                        <a:t> received the request for response </a:t>
                      </a:r>
                      <a:r>
                        <a:rPr lang="en-US" i="1" dirty="0"/>
                        <a:t>from</a:t>
                      </a:r>
                      <a:r>
                        <a:rPr lang="en-US" i="0" dirty="0"/>
                        <a:t> the 911 Dispatcher/Call Taker.  Examples of Non-911 Dispatch might include privately-owned or hospital/aeromedical/industry-based sites, providing specialized or localized responses.  Record when applicable.</a:t>
                      </a:r>
                      <a:endParaRPr lang="en-US" dirty="0"/>
                    </a:p>
                  </a:txBody>
                  <a:tcPr>
                    <a:lnL w="952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292045231"/>
                  </a:ext>
                </a:extLst>
              </a:tr>
            </a:tbl>
          </a:graphicData>
        </a:graphic>
      </p:graphicFrame>
    </p:spTree>
    <p:extLst>
      <p:ext uri="{BB962C8B-B14F-4D97-AF65-F5344CB8AC3E}">
        <p14:creationId xmlns:p14="http://schemas.microsoft.com/office/powerpoint/2010/main" val="2897350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8038"/>
            <a:ext cx="8229600" cy="1325562"/>
          </a:xfrm>
        </p:spPr>
        <p:txBody>
          <a:bodyPr>
            <a:normAutofit fontScale="90000"/>
          </a:bodyPr>
          <a:lstStyle/>
          <a:p>
            <a:r>
              <a:rPr lang="en-US" sz="4800" b="1" dirty="0">
                <a:solidFill>
                  <a:srgbClr val="C00000"/>
                </a:solidFill>
                <a:effectLst>
                  <a:outerShdw blurRad="38100" dist="38100" dir="2700000" algn="tl">
                    <a:srgbClr val="000000">
                      <a:alpha val="43137"/>
                    </a:srgbClr>
                  </a:outerShdw>
                </a:effectLst>
              </a:rPr>
              <a:t>Vague, or Confusing Elements, continued</a:t>
            </a:r>
            <a:endParaRPr lang="en-US" sz="4800" dirty="0"/>
          </a:p>
        </p:txBody>
      </p:sp>
      <p:sp>
        <p:nvSpPr>
          <p:cNvPr id="4" name="Slide Number Placeholder 3"/>
          <p:cNvSpPr>
            <a:spLocks noGrp="1"/>
          </p:cNvSpPr>
          <p:nvPr>
            <p:ph type="sldNum" sz="quarter" idx="12"/>
          </p:nvPr>
        </p:nvSpPr>
        <p:spPr/>
        <p:txBody>
          <a:bodyPr/>
          <a:lstStyle/>
          <a:p>
            <a:r>
              <a:rPr lang="en-US" sz="1600" dirty="0">
                <a:solidFill>
                  <a:schemeClr val="tx1"/>
                </a:solidFill>
              </a:rPr>
              <a:t> </a:t>
            </a:r>
            <a:fld id="{FB6C2022-6D04-4B1A-993F-29AF65AFFD25}" type="slidenum">
              <a:rPr lang="en-US" sz="1600" smtClean="0">
                <a:solidFill>
                  <a:schemeClr val="tx1"/>
                </a:solidFill>
              </a:rPr>
              <a:t>31</a:t>
            </a:fld>
            <a:endParaRPr lang="en-US" sz="1600" dirty="0">
              <a:solidFill>
                <a:schemeClr val="tx1"/>
              </a:solidFill>
            </a:endParaRPr>
          </a:p>
        </p:txBody>
      </p:sp>
      <p:pic>
        <p:nvPicPr>
          <p:cNvPr id="5" name="Picture 4" descr="A picture containing text, room, gambling house, scene&#10;&#10;Description automatically generated">
            <a:extLst>
              <a:ext uri="{FF2B5EF4-FFF2-40B4-BE49-F238E27FC236}">
                <a16:creationId xmlns:a16="http://schemas.microsoft.com/office/drawing/2014/main" id="{F75F6447-5124-0E8A-3F74-8CB814B58C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graphicFrame>
        <p:nvGraphicFramePr>
          <p:cNvPr id="8" name="Table 8">
            <a:extLst>
              <a:ext uri="{FF2B5EF4-FFF2-40B4-BE49-F238E27FC236}">
                <a16:creationId xmlns:a16="http://schemas.microsoft.com/office/drawing/2014/main" id="{B6EACC4C-D1DB-2CCA-AD6D-A6EE3D72A564}"/>
              </a:ext>
            </a:extLst>
          </p:cNvPr>
          <p:cNvGraphicFramePr>
            <a:graphicFrameLocks noGrp="1"/>
          </p:cNvGraphicFramePr>
          <p:nvPr>
            <p:ph idx="1"/>
            <p:extLst>
              <p:ext uri="{D42A27DB-BD31-4B8C-83A1-F6EECF244321}">
                <p14:modId xmlns:p14="http://schemas.microsoft.com/office/powerpoint/2010/main" val="108027843"/>
              </p:ext>
            </p:extLst>
          </p:nvPr>
        </p:nvGraphicFramePr>
        <p:xfrm>
          <a:off x="457200" y="2428240"/>
          <a:ext cx="8229600" cy="366776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val="3752482017"/>
                    </a:ext>
                  </a:extLst>
                </a:gridCol>
                <a:gridCol w="4114800">
                  <a:extLst>
                    <a:ext uri="{9D8B030D-6E8A-4147-A177-3AD203B41FA5}">
                      <a16:colId xmlns:a16="http://schemas.microsoft.com/office/drawing/2014/main" val="1697114393"/>
                    </a:ext>
                  </a:extLst>
                </a:gridCol>
              </a:tblGrid>
              <a:tr h="370840">
                <a:tc>
                  <a:txBody>
                    <a:bodyPr/>
                    <a:lstStyle/>
                    <a:p>
                      <a:r>
                        <a:rPr lang="en-US" sz="1400" b="1" dirty="0"/>
                        <a:t>Initial Patient Acuity </a:t>
                      </a:r>
                      <a:r>
                        <a:rPr lang="en-US" sz="1400" dirty="0"/>
                        <a:t>(eSituation.13)</a:t>
                      </a:r>
                      <a:endParaRPr lang="en-US" sz="1400" i="0" dirty="0"/>
                    </a:p>
                    <a:p>
                      <a:endParaRPr lang="en-US" sz="1400" dirty="0"/>
                    </a:p>
                  </a:txBody>
                  <a:tcPr>
                    <a:lnR w="952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r>
                        <a:rPr lang="en-US" sz="1400" dirty="0"/>
                        <a:t>The acuity of the patient's condition upon EMS arrival at the patient.</a:t>
                      </a:r>
                    </a:p>
                  </a:txBody>
                  <a:tcPr>
                    <a:lnL w="952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26445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Final Patient Acuity </a:t>
                      </a:r>
                      <a:r>
                        <a:rPr lang="en-US" sz="1400" dirty="0"/>
                        <a:t>(eDisposition.19)</a:t>
                      </a:r>
                    </a:p>
                  </a:txBody>
                  <a:tcPr>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lang="en-US" sz="1400" b="0" i="0" kern="1200" dirty="0">
                          <a:solidFill>
                            <a:schemeClr val="tx1"/>
                          </a:solidFill>
                          <a:effectLst/>
                          <a:latin typeface="+mn-lt"/>
                          <a:ea typeface="+mn-ea"/>
                          <a:cs typeface="+mn-cs"/>
                        </a:rPr>
                        <a:t>The acuity of the patient's condition when your contact (or your unit’s contact) with the patient ended.</a:t>
                      </a:r>
                      <a:endParaRPr lang="en-US" sz="1400" dirty="0"/>
                    </a:p>
                  </a:txBody>
                  <a:tcPr>
                    <a:lnL w="952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92045231"/>
                  </a:ext>
                </a:extLst>
              </a:tr>
              <a:tr h="370840">
                <a:tc>
                  <a:txBody>
                    <a:bodyPr/>
                    <a:lstStyle/>
                    <a:p>
                      <a:r>
                        <a:rPr lang="en-US" sz="1400" b="1" i="0" dirty="0"/>
                        <a:t>Work-Related Illness/Injury </a:t>
                      </a:r>
                      <a:r>
                        <a:rPr lang="en-US" sz="1400" b="0" i="0" dirty="0"/>
                        <a:t>(eSituation.14)</a:t>
                      </a:r>
                    </a:p>
                  </a:txBody>
                  <a:tcPr>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lang="en-US" sz="1400" dirty="0"/>
                        <a:t>Work as in </a:t>
                      </a:r>
                      <a:r>
                        <a:rPr lang="en-US" sz="1400" i="1" dirty="0"/>
                        <a:t>on-the-job</a:t>
                      </a:r>
                      <a:r>
                        <a:rPr lang="en-US" sz="1400" dirty="0"/>
                        <a:t>, not like yard work at home.</a:t>
                      </a:r>
                    </a:p>
                  </a:txBody>
                  <a:tcPr>
                    <a:lnL w="952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83866900"/>
                  </a:ext>
                </a:extLst>
              </a:tr>
              <a:tr h="370840">
                <a:tc>
                  <a:txBody>
                    <a:bodyPr/>
                    <a:lstStyle/>
                    <a:p>
                      <a:r>
                        <a:rPr lang="en-US" sz="1400" b="1" i="0" dirty="0"/>
                        <a:t>Type of CPR Provided </a:t>
                      </a:r>
                      <a:r>
                        <a:rPr lang="en-US" sz="1400" b="0" i="0" dirty="0"/>
                        <a:t>(eArrest.09)</a:t>
                      </a:r>
                      <a:endParaRPr lang="en-US" sz="1400" b="1" i="0" dirty="0"/>
                    </a:p>
                  </a:txBody>
                  <a:tcPr>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lang="en-US" sz="1400" dirty="0"/>
                        <a:t>Type of CPR </a:t>
                      </a:r>
                      <a:r>
                        <a:rPr lang="en-US" sz="1400" b="0" dirty="0"/>
                        <a:t>provided by EMS, not bystanders.</a:t>
                      </a:r>
                    </a:p>
                  </a:txBody>
                  <a:tcPr>
                    <a:lnL w="952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91555536"/>
                  </a:ext>
                </a:extLst>
              </a:tr>
              <a:tr h="370840">
                <a:tc>
                  <a:txBody>
                    <a:bodyPr/>
                    <a:lstStyle/>
                    <a:p>
                      <a:r>
                        <a:rPr lang="en-US" sz="1400" b="1" i="0" dirty="0"/>
                        <a:t>Justification for Transfer or Encounter</a:t>
                      </a:r>
                      <a:r>
                        <a:rPr lang="en-US" sz="1400" b="0" i="0" dirty="0"/>
                        <a:t> (eSituation.19)</a:t>
                      </a:r>
                      <a:endParaRPr lang="en-US" sz="1400" b="1" i="0" dirty="0"/>
                    </a:p>
                  </a:txBody>
                  <a:tcPr>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lang="en-US" sz="1400" b="0" dirty="0"/>
                        <a:t>The ordering physician or medical provider diagnosis or stated reason for a hospital-to-hospital transfer, other medical transport, or Mobile Integrated Healthcare encounter.</a:t>
                      </a:r>
                    </a:p>
                  </a:txBody>
                  <a:tcPr>
                    <a:lnL w="952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4558549"/>
                  </a:ext>
                </a:extLst>
              </a:tr>
              <a:tr h="370840">
                <a:tc>
                  <a:txBody>
                    <a:bodyPr/>
                    <a:lstStyle/>
                    <a:p>
                      <a:r>
                        <a:rPr lang="en-US" sz="1400" b="1" i="0" dirty="0"/>
                        <a:t>Stretcher Purpose Description</a:t>
                      </a:r>
                      <a:r>
                        <a:rPr lang="en-US" sz="1400" b="0" i="0" dirty="0"/>
                        <a:t> (ePayment.46)</a:t>
                      </a:r>
                      <a:endParaRPr lang="en-US" sz="1400" b="1" i="0" dirty="0"/>
                    </a:p>
                  </a:txBody>
                  <a:tcPr>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lang="en-US" sz="1400" b="0" dirty="0"/>
                        <a:t>Free-text field providing the reason for use of a stretcher in the EMS patient transport, primarily </a:t>
                      </a:r>
                      <a:r>
                        <a:rPr lang="en-US" sz="1400" b="0" dirty="0" err="1"/>
                        <a:t>necessaryfor</a:t>
                      </a:r>
                      <a:r>
                        <a:rPr lang="en-US" sz="1400" b="0" dirty="0"/>
                        <a:t> non-emergency billing purposes.</a:t>
                      </a:r>
                    </a:p>
                  </a:txBody>
                  <a:tcPr>
                    <a:lnL w="952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2396897"/>
                  </a:ext>
                </a:extLst>
              </a:tr>
            </a:tbl>
          </a:graphicData>
        </a:graphic>
      </p:graphicFrame>
    </p:spTree>
    <p:extLst>
      <p:ext uri="{BB962C8B-B14F-4D97-AF65-F5344CB8AC3E}">
        <p14:creationId xmlns:p14="http://schemas.microsoft.com/office/powerpoint/2010/main" val="7548642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US" sz="4800" b="1" dirty="0">
                <a:solidFill>
                  <a:srgbClr val="C00000"/>
                </a:solidFill>
                <a:effectLst>
                  <a:outerShdw blurRad="38100" dist="38100" dir="2700000" algn="tl">
                    <a:srgbClr val="000000">
                      <a:alpha val="43137"/>
                    </a:srgbClr>
                  </a:outerShdw>
                </a:effectLst>
              </a:rPr>
              <a:t>v3.5 Forms</a:t>
            </a:r>
            <a:endParaRPr lang="en-US" sz="4800" dirty="0"/>
          </a:p>
        </p:txBody>
      </p:sp>
      <p:pic>
        <p:nvPicPr>
          <p:cNvPr id="7" name="Content Placeholder 6" descr="Graphical user interface, application&#10;&#10;Description automatically generated">
            <a:extLst>
              <a:ext uri="{FF2B5EF4-FFF2-40B4-BE49-F238E27FC236}">
                <a16:creationId xmlns:a16="http://schemas.microsoft.com/office/drawing/2014/main" id="{3AE4AF9B-4CC5-1969-F9CB-D6AF6CBC088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2819400"/>
            <a:ext cx="4611140" cy="3528132"/>
          </a:xfrm>
        </p:spPr>
      </p:pic>
      <p:sp>
        <p:nvSpPr>
          <p:cNvPr id="4" name="Slide Number Placeholder 3"/>
          <p:cNvSpPr>
            <a:spLocks noGrp="1"/>
          </p:cNvSpPr>
          <p:nvPr>
            <p:ph type="sldNum" sz="quarter" idx="12"/>
          </p:nvPr>
        </p:nvSpPr>
        <p:spPr/>
        <p:txBody>
          <a:bodyPr/>
          <a:lstStyle/>
          <a:p>
            <a:r>
              <a:rPr lang="en-US" sz="1600" dirty="0">
                <a:solidFill>
                  <a:schemeClr val="tx1"/>
                </a:solidFill>
              </a:rPr>
              <a:t> </a:t>
            </a:r>
            <a:fld id="{FB6C2022-6D04-4B1A-993F-29AF65AFFD25}" type="slidenum">
              <a:rPr lang="en-US" sz="1600" smtClean="0">
                <a:solidFill>
                  <a:schemeClr val="tx1"/>
                </a:solidFill>
              </a:rPr>
              <a:t>32</a:t>
            </a:fld>
            <a:endParaRPr lang="en-US" sz="1600" dirty="0">
              <a:solidFill>
                <a:schemeClr val="tx1"/>
              </a:solidFill>
            </a:endParaRPr>
          </a:p>
        </p:txBody>
      </p:sp>
      <p:pic>
        <p:nvPicPr>
          <p:cNvPr id="5" name="Picture 4" descr="A picture containing text, room, gambling house, scene&#10;&#10;Description automatically generated">
            <a:extLst>
              <a:ext uri="{FF2B5EF4-FFF2-40B4-BE49-F238E27FC236}">
                <a16:creationId xmlns:a16="http://schemas.microsoft.com/office/drawing/2014/main" id="{F75F6447-5124-0E8A-3F74-8CB814B58C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
        <p:nvSpPr>
          <p:cNvPr id="8" name="TextBox 7">
            <a:extLst>
              <a:ext uri="{FF2B5EF4-FFF2-40B4-BE49-F238E27FC236}">
                <a16:creationId xmlns:a16="http://schemas.microsoft.com/office/drawing/2014/main" id="{CFBD1951-0777-A4BF-98C1-88C2319E7C7D}"/>
              </a:ext>
            </a:extLst>
          </p:cNvPr>
          <p:cNvSpPr txBox="1"/>
          <p:nvPr/>
        </p:nvSpPr>
        <p:spPr>
          <a:xfrm>
            <a:off x="304800" y="807864"/>
            <a:ext cx="8534400" cy="2031325"/>
          </a:xfrm>
          <a:prstGeom prst="rect">
            <a:avLst/>
          </a:prstGeom>
          <a:noFill/>
        </p:spPr>
        <p:txBody>
          <a:bodyPr wrap="square" rtlCol="0">
            <a:spAutoFit/>
          </a:bodyPr>
          <a:lstStyle/>
          <a:p>
            <a:pPr algn="ctr"/>
            <a:r>
              <a:rPr lang="en-US" dirty="0"/>
              <a:t>KBEMS has created new v3.5 forms which ImageTrend users in Kentucky may use as-is or copy and modify for agency-specific needs, over and above the minimum Kentucky StateDataSet requirements.  The </a:t>
            </a:r>
            <a:r>
              <a:rPr lang="en-US" b="1" dirty="0"/>
              <a:t>Kentucky 3.5 Run Form</a:t>
            </a:r>
            <a:r>
              <a:rPr lang="en-US" dirty="0"/>
              <a:t>, </a:t>
            </a:r>
            <a:r>
              <a:rPr lang="en-US" b="1" dirty="0"/>
              <a:t>Kentucky 3.5 EMS Patient Care Report</a:t>
            </a:r>
            <a:r>
              <a:rPr lang="en-US" dirty="0"/>
              <a:t>, and </a:t>
            </a:r>
            <a:r>
              <a:rPr lang="en-US" b="1" dirty="0"/>
              <a:t>Kentucky 3.5 EMS Agency QA/QI Document</a:t>
            </a:r>
            <a:r>
              <a:rPr lang="en-US" dirty="0"/>
              <a:t> (for when performing QA/QI on paper is preferred or necessary) will be made available when your agency transitions to v3.5 or are available now in the ImageTrend Library for download.  Users/vendors of other software products are responsible for their own form updates.</a:t>
            </a:r>
          </a:p>
        </p:txBody>
      </p:sp>
      <p:sp>
        <p:nvSpPr>
          <p:cNvPr id="9" name="TextBox 8">
            <a:extLst>
              <a:ext uri="{FF2B5EF4-FFF2-40B4-BE49-F238E27FC236}">
                <a16:creationId xmlns:a16="http://schemas.microsoft.com/office/drawing/2014/main" id="{E2218E1B-4B1B-6044-5820-0175EB003BC0}"/>
              </a:ext>
            </a:extLst>
          </p:cNvPr>
          <p:cNvSpPr txBox="1"/>
          <p:nvPr/>
        </p:nvSpPr>
        <p:spPr>
          <a:xfrm>
            <a:off x="5478334" y="2997809"/>
            <a:ext cx="3513266" cy="3108543"/>
          </a:xfrm>
          <a:prstGeom prst="rect">
            <a:avLst/>
          </a:prstGeom>
          <a:noFill/>
        </p:spPr>
        <p:txBody>
          <a:bodyPr wrap="square" rtlCol="0">
            <a:spAutoFit/>
          </a:bodyPr>
          <a:lstStyle/>
          <a:p>
            <a:r>
              <a:rPr lang="en-US" dirty="0"/>
              <a:t>The new Kentucky 3.5 Run Form has two shortcuts, both are for recycling certain data elements, to speed up PCR completion, when you;</a:t>
            </a:r>
          </a:p>
          <a:p>
            <a:endParaRPr lang="en-US" sz="800" dirty="0"/>
          </a:p>
          <a:p>
            <a:pPr marL="285750" indent="-285750">
              <a:buFont typeface="Arial" panose="020B0604020202020204" pitchFamily="34" charset="0"/>
              <a:buChar char="•"/>
            </a:pPr>
            <a:r>
              <a:rPr lang="en-US" dirty="0"/>
              <a:t> Are transporting multiple patients in a single incident</a:t>
            </a:r>
          </a:p>
          <a:p>
            <a:endParaRPr lang="en-US" sz="800" dirty="0"/>
          </a:p>
          <a:p>
            <a:pPr marL="285750" indent="-285750">
              <a:buFont typeface="Arial" panose="020B0604020202020204" pitchFamily="34" charset="0"/>
              <a:buChar char="•"/>
            </a:pPr>
            <a:r>
              <a:rPr lang="en-US"/>
              <a:t> Are </a:t>
            </a:r>
            <a:r>
              <a:rPr lang="en-US" dirty="0"/>
              <a:t>round-tripping a patient or adding another segment on a multi-leg trip.</a:t>
            </a:r>
          </a:p>
        </p:txBody>
      </p:sp>
    </p:spTree>
    <p:extLst>
      <p:ext uri="{BB962C8B-B14F-4D97-AF65-F5344CB8AC3E}">
        <p14:creationId xmlns:p14="http://schemas.microsoft.com/office/powerpoint/2010/main" val="30862592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1325562"/>
          </a:xfrm>
        </p:spPr>
        <p:txBody>
          <a:bodyPr>
            <a:normAutofit/>
          </a:bodyPr>
          <a:lstStyle/>
          <a:p>
            <a:r>
              <a:rPr lang="en-US" sz="4800" b="1" dirty="0">
                <a:solidFill>
                  <a:srgbClr val="C00000"/>
                </a:solidFill>
                <a:effectLst>
                  <a:outerShdw blurRad="38100" dist="38100" dir="2700000" algn="tl">
                    <a:srgbClr val="000000">
                      <a:alpha val="43137"/>
                    </a:srgbClr>
                  </a:outerShdw>
                </a:effectLst>
              </a:rPr>
              <a:t>PCR Quality</a:t>
            </a:r>
            <a:endParaRPr lang="en-US" sz="4800" dirty="0"/>
          </a:p>
        </p:txBody>
      </p:sp>
      <p:sp>
        <p:nvSpPr>
          <p:cNvPr id="3" name="Content Placeholder 2"/>
          <p:cNvSpPr>
            <a:spLocks noGrp="1"/>
          </p:cNvSpPr>
          <p:nvPr>
            <p:ph idx="1"/>
          </p:nvPr>
        </p:nvSpPr>
        <p:spPr>
          <a:xfrm>
            <a:off x="457200" y="1477962"/>
            <a:ext cx="8229600" cy="4878388"/>
          </a:xfrm>
        </p:spPr>
        <p:txBody>
          <a:bodyPr>
            <a:normAutofit fontScale="70000" lnSpcReduction="20000"/>
          </a:bodyPr>
          <a:lstStyle/>
          <a:p>
            <a:pPr marL="0" indent="0" algn="ctr">
              <a:buNone/>
            </a:pPr>
            <a:r>
              <a:rPr lang="en-US" dirty="0"/>
              <a:t>Your patients will often judge you as a caretaker based upon your bedside manner.</a:t>
            </a:r>
          </a:p>
          <a:p>
            <a:pPr marL="0" indent="0" algn="ctr">
              <a:buNone/>
            </a:pPr>
            <a:endParaRPr lang="en-US" dirty="0"/>
          </a:p>
          <a:p>
            <a:pPr marL="0" indent="0">
              <a:buNone/>
            </a:pPr>
            <a:r>
              <a:rPr lang="en-US" dirty="0"/>
              <a:t>  Supervisors, medical directors, receiving-hospital staff, billers, lawyers, QA/QI staff, et cetera – anyone who needs information from your EMS call, will judge your provision of care as a healthcare professional based upon your PCR documentation.  What else can they (or you) go by, once the event is in the past???</a:t>
            </a:r>
          </a:p>
          <a:p>
            <a:pPr marL="0" indent="0" algn="ctr">
              <a:buNone/>
            </a:pPr>
            <a:endParaRPr lang="en-US" dirty="0"/>
          </a:p>
          <a:p>
            <a:pPr marL="0" indent="0">
              <a:buNone/>
            </a:pPr>
            <a:r>
              <a:rPr lang="en-US" dirty="0"/>
              <a:t>  You might be the best EMT on this side of the Mississippi, but does your PCR stack up?  Does it provide for continuity of care, after the transfer of care?  Does it help your medical director sleep at night?  Does it help ensure your agency can successfully bill for services rendered – and give you the pay raise which you deserve?  Will it keep you from being embarrassed on the witness stand?  Does it accurately, completely, memorialize the event?</a:t>
            </a:r>
          </a:p>
        </p:txBody>
      </p:sp>
      <p:sp>
        <p:nvSpPr>
          <p:cNvPr id="4" name="Slide Number Placeholder 3"/>
          <p:cNvSpPr>
            <a:spLocks noGrp="1"/>
          </p:cNvSpPr>
          <p:nvPr>
            <p:ph type="sldNum" sz="quarter" idx="12"/>
          </p:nvPr>
        </p:nvSpPr>
        <p:spPr/>
        <p:txBody>
          <a:bodyPr/>
          <a:lstStyle/>
          <a:p>
            <a:r>
              <a:rPr lang="en-US" sz="1600" dirty="0">
                <a:solidFill>
                  <a:schemeClr val="tx1"/>
                </a:solidFill>
              </a:rPr>
              <a:t> </a:t>
            </a:r>
            <a:fld id="{FB6C2022-6D04-4B1A-993F-29AF65AFFD25}" type="slidenum">
              <a:rPr lang="en-US" sz="1600" smtClean="0">
                <a:solidFill>
                  <a:schemeClr val="tx1"/>
                </a:solidFill>
              </a:rPr>
              <a:t>33</a:t>
            </a:fld>
            <a:endParaRPr lang="en-US" sz="1600" dirty="0">
              <a:solidFill>
                <a:schemeClr val="tx1"/>
              </a:solidFill>
            </a:endParaRPr>
          </a:p>
        </p:txBody>
      </p:sp>
      <p:pic>
        <p:nvPicPr>
          <p:cNvPr id="5" name="Picture 4" descr="A picture containing text, room, gambling house, scene&#10;&#10;Description automatically generated">
            <a:extLst>
              <a:ext uri="{FF2B5EF4-FFF2-40B4-BE49-F238E27FC236}">
                <a16:creationId xmlns:a16="http://schemas.microsoft.com/office/drawing/2014/main" id="{F75F6447-5124-0E8A-3F74-8CB814B58C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2254427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229600" cy="1325562"/>
          </a:xfrm>
        </p:spPr>
        <p:txBody>
          <a:bodyPr>
            <a:normAutofit/>
          </a:bodyPr>
          <a:lstStyle/>
          <a:p>
            <a:r>
              <a:rPr lang="en-US" sz="4800" b="1" dirty="0">
                <a:solidFill>
                  <a:srgbClr val="C00000"/>
                </a:solidFill>
                <a:effectLst>
                  <a:outerShdw blurRad="38100" dist="38100" dir="2700000" algn="tl">
                    <a:srgbClr val="000000">
                      <a:alpha val="43137"/>
                    </a:srgbClr>
                  </a:outerShdw>
                </a:effectLst>
              </a:rPr>
              <a:t>Data Value</a:t>
            </a:r>
            <a:endParaRPr lang="en-US" sz="4800" dirty="0"/>
          </a:p>
        </p:txBody>
      </p:sp>
      <p:sp>
        <p:nvSpPr>
          <p:cNvPr id="3" name="Content Placeholder 2"/>
          <p:cNvSpPr>
            <a:spLocks noGrp="1"/>
          </p:cNvSpPr>
          <p:nvPr>
            <p:ph idx="1"/>
          </p:nvPr>
        </p:nvSpPr>
        <p:spPr>
          <a:xfrm>
            <a:off x="457200" y="1522412"/>
            <a:ext cx="8229600" cy="4878388"/>
          </a:xfrm>
        </p:spPr>
        <p:txBody>
          <a:bodyPr>
            <a:normAutofit fontScale="92500" lnSpcReduction="20000"/>
          </a:bodyPr>
          <a:lstStyle/>
          <a:p>
            <a:pPr marL="0" indent="0" algn="ctr">
              <a:buNone/>
            </a:pPr>
            <a:r>
              <a:rPr lang="en-US" dirty="0"/>
              <a:t>Your PCR data has great value, for all the reasons previously mentioned, and many others – and that value lasts </a:t>
            </a:r>
            <a:r>
              <a:rPr lang="en-US" b="1" i="1" dirty="0"/>
              <a:t>for years</a:t>
            </a:r>
            <a:r>
              <a:rPr lang="en-US" dirty="0"/>
              <a:t> after each event is over.</a:t>
            </a:r>
            <a:endParaRPr lang="en-US" sz="1000" dirty="0"/>
          </a:p>
          <a:p>
            <a:pPr marL="0" indent="0" algn="ctr">
              <a:buNone/>
            </a:pPr>
            <a:endParaRPr lang="en-US" sz="1100" dirty="0"/>
          </a:p>
          <a:p>
            <a:r>
              <a:rPr lang="en-US" sz="2800" dirty="0"/>
              <a:t>Reimbursement/Sustainability of EMS Services</a:t>
            </a:r>
          </a:p>
          <a:p>
            <a:r>
              <a:rPr lang="en-US" sz="2800" dirty="0"/>
              <a:t>Safety/Effectiveness/Revision of Treatment Protocols</a:t>
            </a:r>
          </a:p>
          <a:p>
            <a:r>
              <a:rPr lang="en-US" sz="2800" dirty="0"/>
              <a:t>Distribution/Workload/Availability of EMS Services</a:t>
            </a:r>
          </a:p>
          <a:p>
            <a:r>
              <a:rPr lang="en-US" sz="2800" dirty="0"/>
              <a:t>Loss Prevention/Risk Management</a:t>
            </a:r>
          </a:p>
          <a:p>
            <a:r>
              <a:rPr lang="en-US" sz="2800" dirty="0"/>
              <a:t>Workforce Development in EMS</a:t>
            </a:r>
          </a:p>
          <a:p>
            <a:r>
              <a:rPr lang="en-US" sz="2800" dirty="0"/>
              <a:t>Occupational Hazards/Injuries</a:t>
            </a:r>
          </a:p>
          <a:p>
            <a:r>
              <a:rPr lang="en-US" sz="2800" dirty="0"/>
              <a:t>Many Illness &amp; Injury Research Studies</a:t>
            </a:r>
          </a:p>
          <a:p>
            <a:pPr marL="0" indent="0">
              <a:buNone/>
            </a:pPr>
            <a:endParaRPr lang="en-US" sz="1200" dirty="0"/>
          </a:p>
          <a:p>
            <a:pPr marL="0" indent="0" algn="ctr">
              <a:buNone/>
            </a:pPr>
            <a:r>
              <a:rPr lang="en-US" sz="2800" dirty="0"/>
              <a:t>The list goes on and on…</a:t>
            </a:r>
          </a:p>
        </p:txBody>
      </p:sp>
      <p:sp>
        <p:nvSpPr>
          <p:cNvPr id="4" name="Slide Number Placeholder 3"/>
          <p:cNvSpPr>
            <a:spLocks noGrp="1"/>
          </p:cNvSpPr>
          <p:nvPr>
            <p:ph type="sldNum" sz="quarter" idx="12"/>
          </p:nvPr>
        </p:nvSpPr>
        <p:spPr/>
        <p:txBody>
          <a:bodyPr/>
          <a:lstStyle/>
          <a:p>
            <a:r>
              <a:rPr lang="en-US" sz="1600" dirty="0">
                <a:solidFill>
                  <a:schemeClr val="tx1"/>
                </a:solidFill>
              </a:rPr>
              <a:t> </a:t>
            </a:r>
            <a:fld id="{FB6C2022-6D04-4B1A-993F-29AF65AFFD25}" type="slidenum">
              <a:rPr lang="en-US" sz="1600" smtClean="0">
                <a:solidFill>
                  <a:schemeClr val="tx1"/>
                </a:solidFill>
              </a:rPr>
              <a:t>34</a:t>
            </a:fld>
            <a:endParaRPr lang="en-US" sz="1600" dirty="0">
              <a:solidFill>
                <a:schemeClr val="tx1"/>
              </a:solidFill>
            </a:endParaRPr>
          </a:p>
        </p:txBody>
      </p:sp>
      <p:pic>
        <p:nvPicPr>
          <p:cNvPr id="5" name="Picture 4" descr="A picture containing text, room, gambling house, scene&#10;&#10;Description automatically generated">
            <a:extLst>
              <a:ext uri="{FF2B5EF4-FFF2-40B4-BE49-F238E27FC236}">
                <a16:creationId xmlns:a16="http://schemas.microsoft.com/office/drawing/2014/main" id="{F75F6447-5124-0E8A-3F74-8CB814B58C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15221593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638"/>
            <a:ext cx="8229600" cy="1325562"/>
          </a:xfrm>
        </p:spPr>
        <p:txBody>
          <a:bodyPr>
            <a:normAutofit/>
          </a:bodyPr>
          <a:lstStyle/>
          <a:p>
            <a:r>
              <a:rPr lang="en-US" sz="4800" b="1" dirty="0">
                <a:solidFill>
                  <a:srgbClr val="C00000"/>
                </a:solidFill>
                <a:effectLst>
                  <a:outerShdw blurRad="38100" dist="38100" dir="2700000" algn="tl">
                    <a:srgbClr val="000000">
                      <a:alpha val="43137"/>
                    </a:srgbClr>
                  </a:outerShdw>
                </a:effectLst>
              </a:rPr>
              <a:t>Questions?</a:t>
            </a:r>
            <a:endParaRPr lang="en-US" sz="4800" dirty="0"/>
          </a:p>
        </p:txBody>
      </p:sp>
      <p:sp>
        <p:nvSpPr>
          <p:cNvPr id="3" name="Content Placeholder 2"/>
          <p:cNvSpPr>
            <a:spLocks noGrp="1"/>
          </p:cNvSpPr>
          <p:nvPr>
            <p:ph idx="1"/>
          </p:nvPr>
        </p:nvSpPr>
        <p:spPr>
          <a:xfrm>
            <a:off x="457200" y="1752600"/>
            <a:ext cx="8229600" cy="4373563"/>
          </a:xfrm>
        </p:spPr>
        <p:txBody>
          <a:bodyPr>
            <a:normAutofit fontScale="77500" lnSpcReduction="20000"/>
          </a:bodyPr>
          <a:lstStyle/>
          <a:p>
            <a:endParaRPr lang="en-US" dirty="0"/>
          </a:p>
          <a:p>
            <a:pPr marL="0" indent="0" algn="ctr">
              <a:buNone/>
            </a:pPr>
            <a:r>
              <a:rPr lang="en-US" dirty="0"/>
              <a:t>   KBEMS welcomes your questions.  For more manageable span of control ratios, it is greatly appreciated when agency-wide operations questions are triaged </a:t>
            </a:r>
            <a:r>
              <a:rPr lang="en-US" i="1" dirty="0"/>
              <a:t>in-agency</a:t>
            </a:r>
            <a:r>
              <a:rPr lang="en-US" dirty="0"/>
              <a:t>, then routed to KBEMS if necessary, through agency staff.  For help with KEMSIS/KStARS: </a:t>
            </a:r>
            <a:r>
              <a:rPr lang="en-US" dirty="0">
                <a:hlinkClick r:id="rId2"/>
              </a:rPr>
              <a:t>douglas.taylor@ky.gov</a:t>
            </a:r>
            <a:endParaRPr lang="en-US" dirty="0"/>
          </a:p>
          <a:p>
            <a:pPr marL="0" indent="0" algn="ctr">
              <a:buNone/>
            </a:pPr>
            <a:endParaRPr lang="en-US" dirty="0"/>
          </a:p>
          <a:p>
            <a:pPr marL="0" indent="0" algn="ctr">
              <a:buNone/>
            </a:pPr>
            <a:r>
              <a:rPr lang="en-US" dirty="0"/>
              <a:t>The NEMSIS website is the definitive resource for information on the National EMS DataSet.  </a:t>
            </a:r>
            <a:r>
              <a:rPr lang="en-US" dirty="0">
                <a:hlinkClick r:id="rId3"/>
              </a:rPr>
              <a:t>www.nemsis.org</a:t>
            </a:r>
            <a:endParaRPr lang="en-US" dirty="0"/>
          </a:p>
          <a:p>
            <a:pPr marL="0" indent="0">
              <a:buNone/>
            </a:pPr>
            <a:endParaRPr lang="en-US" dirty="0"/>
          </a:p>
          <a:p>
            <a:pPr marL="0" indent="0" algn="ctr">
              <a:buNone/>
            </a:pPr>
            <a:endParaRPr lang="en-US" sz="1200" dirty="0"/>
          </a:p>
          <a:p>
            <a:pPr marL="0" indent="0" algn="ctr">
              <a:buNone/>
            </a:pPr>
            <a:endParaRPr lang="en-US" sz="1200" dirty="0"/>
          </a:p>
          <a:p>
            <a:pPr marL="0" indent="0" algn="ctr">
              <a:buNone/>
            </a:pPr>
            <a:r>
              <a:rPr lang="en-US" sz="1200" dirty="0"/>
              <a:t>This document is intended to be an informative overview of the changes in NEMSIS v3.5.0.  The information contained herein may be less specific, or a combination of facts, in the interest of summarizing the data for ease of presentation.  Errors and omissions may be present.  Much gratitude is extended to Chip Cooper, NH Emergency Services Data Manager, for graciously sharing the foundation of this PowerPoint document for revision and reuse in Kentucky.</a:t>
            </a:r>
          </a:p>
          <a:p>
            <a:pPr marL="0" indent="0" algn="ctr">
              <a:buNone/>
            </a:pPr>
            <a:r>
              <a:rPr lang="en-US" sz="1200" dirty="0"/>
              <a:t>2023/11/17 DST</a:t>
            </a:r>
          </a:p>
          <a:p>
            <a:pPr marL="0" indent="0">
              <a:buNone/>
            </a:pPr>
            <a:endParaRPr lang="en-US" dirty="0"/>
          </a:p>
        </p:txBody>
      </p:sp>
      <p:sp>
        <p:nvSpPr>
          <p:cNvPr id="4" name="Slide Number Placeholder 3"/>
          <p:cNvSpPr>
            <a:spLocks noGrp="1"/>
          </p:cNvSpPr>
          <p:nvPr>
            <p:ph type="sldNum" sz="quarter" idx="12"/>
          </p:nvPr>
        </p:nvSpPr>
        <p:spPr/>
        <p:txBody>
          <a:bodyPr/>
          <a:lstStyle/>
          <a:p>
            <a:r>
              <a:rPr lang="en-US" sz="1600" dirty="0">
                <a:solidFill>
                  <a:schemeClr val="tx1"/>
                </a:solidFill>
              </a:rPr>
              <a:t> </a:t>
            </a:r>
            <a:fld id="{FB6C2022-6D04-4B1A-993F-29AF65AFFD25}" type="slidenum">
              <a:rPr lang="en-US" sz="1600" smtClean="0">
                <a:solidFill>
                  <a:schemeClr val="tx1"/>
                </a:solidFill>
              </a:rPr>
              <a:t>35</a:t>
            </a:fld>
            <a:endParaRPr lang="en-US" sz="1600" dirty="0">
              <a:solidFill>
                <a:schemeClr val="tx1"/>
              </a:solidFill>
            </a:endParaRPr>
          </a:p>
        </p:txBody>
      </p:sp>
      <p:pic>
        <p:nvPicPr>
          <p:cNvPr id="5" name="Picture 4" descr="A picture containing text, room, gambling house, scene&#10;&#10;Description automatically generated">
            <a:extLst>
              <a:ext uri="{FF2B5EF4-FFF2-40B4-BE49-F238E27FC236}">
                <a16:creationId xmlns:a16="http://schemas.microsoft.com/office/drawing/2014/main" id="{F75F6447-5124-0E8A-3F74-8CB814B58C6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3806852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408" y="701328"/>
            <a:ext cx="8238392" cy="1066800"/>
          </a:xfrm>
        </p:spPr>
        <p:txBody>
          <a:bodyPr>
            <a:normAutofit/>
          </a:bodyPr>
          <a:lstStyle/>
          <a:p>
            <a:r>
              <a:rPr lang="en-US" sz="3600" b="1" dirty="0">
                <a:solidFill>
                  <a:srgbClr val="C00000"/>
                </a:solidFill>
                <a:effectLst>
                  <a:outerShdw blurRad="38100" dist="38100" dir="2700000" algn="tl">
                    <a:srgbClr val="000000">
                      <a:alpha val="43137"/>
                    </a:srgbClr>
                  </a:outerShdw>
                </a:effectLst>
                <a:latin typeface="+mn-lt"/>
                <a:ea typeface="+mn-ea"/>
                <a:cs typeface="+mn-cs"/>
              </a:rPr>
              <a:t>What Were the Goals of the v3.5 Change?</a:t>
            </a:r>
            <a:endParaRPr lang="en-US" sz="3600" b="1" dirty="0">
              <a:effectLst>
                <a:outerShdw blurRad="38100" dist="38100" dir="2700000" algn="tl">
                  <a:srgbClr val="000000">
                    <a:alpha val="43137"/>
                  </a:srgbClr>
                </a:outerShdw>
              </a:effectLst>
              <a:latin typeface="+mn-lt"/>
              <a:ea typeface="+mn-ea"/>
              <a:cs typeface="+mn-cs"/>
            </a:endParaRPr>
          </a:p>
        </p:txBody>
      </p:sp>
      <p:sp>
        <p:nvSpPr>
          <p:cNvPr id="3" name="Content Placeholder 2"/>
          <p:cNvSpPr>
            <a:spLocks noGrp="1"/>
          </p:cNvSpPr>
          <p:nvPr>
            <p:ph idx="1"/>
          </p:nvPr>
        </p:nvSpPr>
        <p:spPr>
          <a:xfrm>
            <a:off x="304800" y="1806367"/>
            <a:ext cx="8534400" cy="4363605"/>
          </a:xfrm>
        </p:spPr>
        <p:txBody>
          <a:bodyPr>
            <a:noAutofit/>
          </a:bodyPr>
          <a:lstStyle/>
          <a:p>
            <a:pPr>
              <a:spcBef>
                <a:spcPts val="450"/>
              </a:spcBef>
              <a:spcAft>
                <a:spcPts val="450"/>
              </a:spcAft>
            </a:pPr>
            <a:r>
              <a:rPr lang="en-US" sz="2000" dirty="0"/>
              <a:t> The primary goal of the v3.5 change was to improve the ability and flexibility to fully describe an EMS event in a way that couldn’t be done in previous NEMSIS DataSet versions.</a:t>
            </a:r>
          </a:p>
          <a:p>
            <a:pPr lvl="1">
              <a:spcBef>
                <a:spcPts val="450"/>
              </a:spcBef>
              <a:spcAft>
                <a:spcPts val="450"/>
              </a:spcAft>
            </a:pPr>
            <a:r>
              <a:rPr lang="en-US" sz="1600" dirty="0"/>
              <a:t> States and services needed more cohesive and flexible data to track, analyze and sometimes justify changes in the delivery of EMS care, environment and integration into the broader healthcare system.  </a:t>
            </a:r>
          </a:p>
          <a:p>
            <a:pPr lvl="1">
              <a:spcBef>
                <a:spcPts val="450"/>
              </a:spcBef>
              <a:spcAft>
                <a:spcPts val="450"/>
              </a:spcAft>
            </a:pPr>
            <a:r>
              <a:rPr lang="en-US" sz="1600" dirty="0"/>
              <a:t> Previous versions had limited ability to look at things like interfacility transfer levels, types and patterns, MIH-CP programs, level and type of equipment available compared to the level of care actually provided. This led to many custom elements and values being created to address these needs. </a:t>
            </a:r>
          </a:p>
          <a:p>
            <a:pPr lvl="1">
              <a:spcBef>
                <a:spcPts val="450"/>
              </a:spcBef>
              <a:spcAft>
                <a:spcPts val="450"/>
              </a:spcAft>
            </a:pPr>
            <a:r>
              <a:rPr lang="en-US" sz="1600" dirty="0"/>
              <a:t> v3.5 was the opportunity to address these challenges and limitations. </a:t>
            </a:r>
          </a:p>
          <a:p>
            <a:pPr>
              <a:spcBef>
                <a:spcPts val="450"/>
              </a:spcBef>
              <a:spcAft>
                <a:spcPts val="450"/>
              </a:spcAft>
            </a:pPr>
            <a:r>
              <a:rPr lang="en-US" sz="2000" dirty="0"/>
              <a:t> Secondary goals included addressing the normal technical updates, addition of values needed, clarification of element names, definitions and updates to requirements generally seen in any version update. </a:t>
            </a:r>
          </a:p>
        </p:txBody>
      </p:sp>
      <p:sp>
        <p:nvSpPr>
          <p:cNvPr id="4" name="Slide Number Placeholder 3"/>
          <p:cNvSpPr>
            <a:spLocks noGrp="1"/>
          </p:cNvSpPr>
          <p:nvPr>
            <p:ph type="sldNum" sz="quarter" idx="12"/>
          </p:nvPr>
        </p:nvSpPr>
        <p:spPr/>
        <p:txBody>
          <a:bodyPr/>
          <a:lstStyle/>
          <a:p>
            <a:r>
              <a:rPr lang="en-US" sz="1600" dirty="0">
                <a:solidFill>
                  <a:schemeClr val="tx1"/>
                </a:solidFill>
              </a:rPr>
              <a:t>4</a:t>
            </a:r>
          </a:p>
        </p:txBody>
      </p:sp>
      <p:pic>
        <p:nvPicPr>
          <p:cNvPr id="5" name="Picture 4" descr="A picture containing text, room, gambling house, scene&#10;&#10;Description automatically generated">
            <a:extLst>
              <a:ext uri="{FF2B5EF4-FFF2-40B4-BE49-F238E27FC236}">
                <a16:creationId xmlns:a16="http://schemas.microsoft.com/office/drawing/2014/main" id="{8F8BB27D-9AEA-45A7-C4AE-CB1DBE102A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3237700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7176"/>
            <a:ext cx="8229600" cy="1143000"/>
          </a:xfrm>
        </p:spPr>
        <p:txBody>
          <a:bodyPr>
            <a:normAutofit fontScale="90000"/>
          </a:bodyPr>
          <a:lstStyle/>
          <a:p>
            <a:r>
              <a:rPr lang="en-US" sz="4900" b="1" dirty="0">
                <a:solidFill>
                  <a:srgbClr val="C00000"/>
                </a:solidFill>
                <a:effectLst>
                  <a:outerShdw blurRad="38100" dist="38100" dir="2700000" algn="tl">
                    <a:srgbClr val="000000">
                      <a:alpha val="43137"/>
                    </a:srgbClr>
                  </a:outerShdw>
                </a:effectLst>
                <a:latin typeface="+mn-lt"/>
                <a:ea typeface="+mn-ea"/>
                <a:cs typeface="+mn-cs"/>
              </a:rPr>
              <a:t>Describing the Whole EMS Event</a:t>
            </a:r>
            <a:br>
              <a:rPr lang="en-US" b="1" dirty="0"/>
            </a:br>
            <a:r>
              <a:rPr lang="en-US" sz="3100" dirty="0">
                <a:effectLst>
                  <a:outerShdw blurRad="38100" dist="38100" dir="2700000" algn="tl">
                    <a:srgbClr val="000000">
                      <a:alpha val="43137"/>
                    </a:srgbClr>
                  </a:outerShdw>
                </a:effectLst>
                <a:latin typeface="+mn-lt"/>
                <a:ea typeface="+mn-ea"/>
                <a:cs typeface="+mn-cs"/>
              </a:rPr>
              <a:t>What do we need to know?</a:t>
            </a:r>
          </a:p>
        </p:txBody>
      </p:sp>
      <p:sp>
        <p:nvSpPr>
          <p:cNvPr id="3" name="Content Placeholder 2"/>
          <p:cNvSpPr>
            <a:spLocks noGrp="1"/>
          </p:cNvSpPr>
          <p:nvPr>
            <p:ph idx="1"/>
          </p:nvPr>
        </p:nvSpPr>
        <p:spPr>
          <a:xfrm>
            <a:off x="304800" y="1990078"/>
            <a:ext cx="8534400" cy="4419600"/>
          </a:xfrm>
        </p:spPr>
        <p:txBody>
          <a:bodyPr>
            <a:noAutofit/>
          </a:bodyPr>
          <a:lstStyle/>
          <a:p>
            <a:pPr>
              <a:spcBef>
                <a:spcPts val="450"/>
              </a:spcBef>
              <a:spcAft>
                <a:spcPts val="450"/>
              </a:spcAft>
              <a:buFont typeface="Wingdings" panose="05000000000000000000" pitchFamily="2" charset="2"/>
              <a:buChar char="ü"/>
            </a:pPr>
            <a:r>
              <a:rPr lang="en-US" sz="2000" dirty="0"/>
              <a:t>What kind of call was it? </a:t>
            </a:r>
            <a:r>
              <a:rPr lang="en-US" sz="1400" dirty="0"/>
              <a:t>(Type of Service Requested) </a:t>
            </a:r>
          </a:p>
          <a:p>
            <a:pPr>
              <a:spcBef>
                <a:spcPts val="450"/>
              </a:spcBef>
              <a:spcAft>
                <a:spcPts val="450"/>
              </a:spcAft>
              <a:buFont typeface="Wingdings" panose="05000000000000000000" pitchFamily="2" charset="2"/>
              <a:buChar char="ü"/>
            </a:pPr>
            <a:r>
              <a:rPr lang="en-US" sz="2000" dirty="0"/>
              <a:t>What type and level of resources responded? </a:t>
            </a:r>
          </a:p>
          <a:p>
            <a:pPr>
              <a:spcBef>
                <a:spcPts val="450"/>
              </a:spcBef>
              <a:spcAft>
                <a:spcPts val="450"/>
              </a:spcAft>
              <a:buFont typeface="Wingdings" panose="05000000000000000000" pitchFamily="2" charset="2"/>
              <a:buChar char="ü"/>
            </a:pPr>
            <a:r>
              <a:rPr lang="en-US" sz="2000" dirty="0"/>
              <a:t>Did the unit get on scene and was there patient contact?</a:t>
            </a:r>
          </a:p>
          <a:p>
            <a:pPr>
              <a:spcBef>
                <a:spcPts val="450"/>
              </a:spcBef>
              <a:spcAft>
                <a:spcPts val="450"/>
              </a:spcAft>
              <a:buFont typeface="Wingdings" panose="05000000000000000000" pitchFamily="2" charset="2"/>
              <a:buChar char="ü"/>
            </a:pPr>
            <a:r>
              <a:rPr lang="en-US" sz="2000" dirty="0"/>
              <a:t>If there was a patient, were they evaluated and treated?</a:t>
            </a:r>
          </a:p>
          <a:p>
            <a:pPr>
              <a:spcBef>
                <a:spcPts val="450"/>
              </a:spcBef>
              <a:spcAft>
                <a:spcPts val="450"/>
              </a:spcAft>
              <a:buFont typeface="Wingdings" panose="05000000000000000000" pitchFamily="2" charset="2"/>
              <a:buChar char="ü"/>
            </a:pPr>
            <a:r>
              <a:rPr lang="en-US" sz="2000" dirty="0"/>
              <a:t>What did the crew do </a:t>
            </a:r>
            <a:r>
              <a:rPr lang="en-US" sz="1400" dirty="0"/>
              <a:t>(e.g. provide care, support services)?</a:t>
            </a:r>
          </a:p>
          <a:p>
            <a:pPr>
              <a:spcBef>
                <a:spcPts val="450"/>
              </a:spcBef>
              <a:spcAft>
                <a:spcPts val="450"/>
              </a:spcAft>
              <a:buFont typeface="Wingdings" panose="05000000000000000000" pitchFamily="2" charset="2"/>
              <a:buChar char="ü"/>
            </a:pPr>
            <a:r>
              <a:rPr lang="en-US" sz="2000" dirty="0"/>
              <a:t>What level of care was actually provided? </a:t>
            </a:r>
          </a:p>
          <a:p>
            <a:pPr>
              <a:spcBef>
                <a:spcPts val="450"/>
              </a:spcBef>
              <a:spcAft>
                <a:spcPts val="450"/>
              </a:spcAft>
              <a:buFont typeface="Wingdings" panose="05000000000000000000" pitchFamily="2" charset="2"/>
              <a:buChar char="ü"/>
            </a:pPr>
            <a:r>
              <a:rPr lang="en-US" sz="2000" dirty="0"/>
              <a:t>How sick was the patient before and after EMS care?</a:t>
            </a:r>
          </a:p>
          <a:p>
            <a:pPr>
              <a:spcBef>
                <a:spcPts val="450"/>
              </a:spcBef>
              <a:spcAft>
                <a:spcPts val="450"/>
              </a:spcAft>
              <a:buFont typeface="Wingdings" panose="05000000000000000000" pitchFamily="2" charset="2"/>
              <a:buChar char="ü"/>
            </a:pPr>
            <a:r>
              <a:rPr lang="en-US" sz="2000" dirty="0"/>
              <a:t>Was the patient transported, by who, and what type of destination did they go to? </a:t>
            </a:r>
          </a:p>
          <a:p>
            <a:pPr>
              <a:spcBef>
                <a:spcPts val="450"/>
              </a:spcBef>
              <a:spcAft>
                <a:spcPts val="450"/>
              </a:spcAft>
              <a:buFont typeface="Wingdings" panose="05000000000000000000" pitchFamily="2" charset="2"/>
              <a:buChar char="ü"/>
            </a:pPr>
            <a:r>
              <a:rPr lang="en-US" sz="2000" dirty="0"/>
              <a:t>If a transfer, what was the sending order reason and general type? </a:t>
            </a:r>
            <a:r>
              <a:rPr lang="en-US" sz="1400" dirty="0"/>
              <a:t>(EMS Provider Impressions do not apply for transfers – diagnosis is by the sending medical provider)</a:t>
            </a:r>
          </a:p>
        </p:txBody>
      </p:sp>
      <p:sp>
        <p:nvSpPr>
          <p:cNvPr id="4" name="Slide Number Placeholder 3"/>
          <p:cNvSpPr>
            <a:spLocks noGrp="1"/>
          </p:cNvSpPr>
          <p:nvPr>
            <p:ph type="sldNum" sz="quarter" idx="12"/>
          </p:nvPr>
        </p:nvSpPr>
        <p:spPr/>
        <p:txBody>
          <a:bodyPr/>
          <a:lstStyle/>
          <a:p>
            <a:r>
              <a:rPr lang="en-US" sz="1600" dirty="0">
                <a:solidFill>
                  <a:schemeClr val="tx1"/>
                </a:solidFill>
              </a:rPr>
              <a:t>5</a:t>
            </a:r>
          </a:p>
        </p:txBody>
      </p:sp>
      <p:pic>
        <p:nvPicPr>
          <p:cNvPr id="5" name="Picture 4" descr="A picture containing text, room, gambling house, scene&#10;&#10;Description automatically generated">
            <a:extLst>
              <a:ext uri="{FF2B5EF4-FFF2-40B4-BE49-F238E27FC236}">
                <a16:creationId xmlns:a16="http://schemas.microsoft.com/office/drawing/2014/main" id="{07CD946C-0DDD-3A72-D076-309509EE5D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25017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0542"/>
            <a:ext cx="8229600" cy="1143000"/>
          </a:xfrm>
        </p:spPr>
        <p:txBody>
          <a:bodyPr>
            <a:normAutofit fontScale="90000"/>
          </a:bodyPr>
          <a:lstStyle/>
          <a:p>
            <a:r>
              <a:rPr lang="en-US" sz="4900" b="1" dirty="0">
                <a:solidFill>
                  <a:srgbClr val="C00000"/>
                </a:solidFill>
                <a:effectLst>
                  <a:outerShdw blurRad="38100" dist="38100" dir="2700000" algn="tl">
                    <a:srgbClr val="000000">
                      <a:alpha val="43137"/>
                    </a:srgbClr>
                  </a:outerShdw>
                </a:effectLst>
                <a:latin typeface="+mn-lt"/>
                <a:ea typeface="+mn-ea"/>
                <a:cs typeface="+mn-cs"/>
              </a:rPr>
              <a:t>Describing the Whole EMS Event</a:t>
            </a:r>
            <a:br>
              <a:rPr lang="en-US" b="1" dirty="0"/>
            </a:br>
            <a:r>
              <a:rPr lang="en-US" sz="3100" dirty="0">
                <a:effectLst>
                  <a:outerShdw blurRad="38100" dist="38100" dir="2700000" algn="tl">
                    <a:srgbClr val="000000">
                      <a:alpha val="43137"/>
                    </a:srgbClr>
                  </a:outerShdw>
                </a:effectLst>
                <a:latin typeface="+mn-lt"/>
                <a:ea typeface="+mn-ea"/>
                <a:cs typeface="+mn-cs"/>
              </a:rPr>
              <a:t>What needed improvement from v3.4 (v3.3.4, v2.0)?</a:t>
            </a:r>
          </a:p>
        </p:txBody>
      </p:sp>
      <p:sp>
        <p:nvSpPr>
          <p:cNvPr id="3" name="Content Placeholder 2"/>
          <p:cNvSpPr>
            <a:spLocks noGrp="1"/>
          </p:cNvSpPr>
          <p:nvPr>
            <p:ph idx="1"/>
          </p:nvPr>
        </p:nvSpPr>
        <p:spPr>
          <a:xfrm>
            <a:off x="304800" y="2116589"/>
            <a:ext cx="8534400" cy="4310785"/>
          </a:xfrm>
        </p:spPr>
        <p:txBody>
          <a:bodyPr>
            <a:normAutofit/>
          </a:bodyPr>
          <a:lstStyle/>
          <a:p>
            <a:pPr>
              <a:spcBef>
                <a:spcPts val="450"/>
              </a:spcBef>
              <a:spcAft>
                <a:spcPts val="450"/>
              </a:spcAft>
            </a:pPr>
            <a:r>
              <a:rPr lang="en-US" sz="1900" b="1" dirty="0"/>
              <a:t>What kind of call was it? </a:t>
            </a:r>
            <a:r>
              <a:rPr lang="en-US" sz="1400" dirty="0"/>
              <a:t>(Type of Service Requested)</a:t>
            </a:r>
          </a:p>
          <a:p>
            <a:pPr lvl="1">
              <a:spcBef>
                <a:spcPts val="0"/>
              </a:spcBef>
            </a:pPr>
            <a:r>
              <a:rPr lang="en-US" sz="1400" dirty="0"/>
              <a:t>Mostly limited to 911 and both transfer options were confusing, causing inconsistencies in data</a:t>
            </a:r>
          </a:p>
          <a:p>
            <a:pPr lvl="1">
              <a:spcBef>
                <a:spcPts val="0"/>
              </a:spcBef>
            </a:pPr>
            <a:r>
              <a:rPr lang="en-US" sz="1400" dirty="0"/>
              <a:t>There were dispositions that were better identified in other elements</a:t>
            </a:r>
          </a:p>
          <a:p>
            <a:pPr>
              <a:spcBef>
                <a:spcPts val="450"/>
              </a:spcBef>
              <a:spcAft>
                <a:spcPts val="450"/>
              </a:spcAft>
            </a:pPr>
            <a:r>
              <a:rPr lang="en-US" sz="1900" b="1" dirty="0"/>
              <a:t>“Primary Role of Unit” was limited. </a:t>
            </a:r>
            <a:r>
              <a:rPr lang="en-US" sz="1400" dirty="0"/>
              <a:t>Needed to be expanded and incorporate the level of equipment with the responding unit</a:t>
            </a:r>
          </a:p>
          <a:p>
            <a:pPr>
              <a:spcBef>
                <a:spcPts val="450"/>
              </a:spcBef>
              <a:spcAft>
                <a:spcPts val="450"/>
              </a:spcAft>
            </a:pPr>
            <a:r>
              <a:rPr lang="en-US" sz="1900" b="1" dirty="0"/>
              <a:t>Determining level of care </a:t>
            </a:r>
            <a:r>
              <a:rPr lang="en-US" sz="1900" b="1" i="1" dirty="0"/>
              <a:t>actually provided</a:t>
            </a:r>
            <a:r>
              <a:rPr lang="en-US" sz="1900" b="1" dirty="0"/>
              <a:t> was difficult</a:t>
            </a:r>
            <a:r>
              <a:rPr lang="en-US" sz="1900" dirty="0"/>
              <a:t>, </a:t>
            </a:r>
            <a:r>
              <a:rPr lang="en-US" sz="1400" dirty="0"/>
              <a:t>required looking at several data elements resulting in states or services using custom elements to capture it (Often modifying already complicated eDisposition.12 values)</a:t>
            </a:r>
          </a:p>
          <a:p>
            <a:pPr>
              <a:spcBef>
                <a:spcPts val="450"/>
              </a:spcBef>
              <a:spcAft>
                <a:spcPts val="450"/>
              </a:spcAft>
            </a:pPr>
            <a:r>
              <a:rPr lang="en-US" sz="1900" b="1" dirty="0"/>
              <a:t>Incident/patient disposition collected 3-4 pieces of information in each value </a:t>
            </a:r>
            <a:r>
              <a:rPr lang="en-US" sz="1400" dirty="0"/>
              <a:t>(always a limiting idea), did not address all EMS scenarios, provided no flexibility, and made data mining and business rules more difficult than needed</a:t>
            </a:r>
          </a:p>
          <a:p>
            <a:pPr>
              <a:spcBef>
                <a:spcPts val="450"/>
              </a:spcBef>
              <a:spcAft>
                <a:spcPts val="450"/>
              </a:spcAft>
            </a:pPr>
            <a:r>
              <a:rPr lang="en-US" sz="1900" b="1" dirty="0"/>
              <a:t>Capturing reasons for transfers couldn’t be done </a:t>
            </a:r>
            <a:r>
              <a:rPr lang="en-US" sz="1400" dirty="0"/>
              <a:t>which is important for billing purposes and analyzing transfer volume and levels and referral patterns for systems-of-care</a:t>
            </a:r>
          </a:p>
          <a:p>
            <a:pPr>
              <a:spcBef>
                <a:spcPts val="450"/>
              </a:spcBef>
              <a:spcAft>
                <a:spcPts val="450"/>
              </a:spcAft>
            </a:pPr>
            <a:r>
              <a:rPr lang="en-US" sz="1900" b="1" dirty="0"/>
              <a:t>Type of destination options needed to be expanded</a:t>
            </a:r>
            <a:r>
              <a:rPr lang="en-US" sz="1900" dirty="0"/>
              <a:t> </a:t>
            </a:r>
            <a:r>
              <a:rPr lang="en-US" sz="1400" dirty="0"/>
              <a:t>for changes in EMS operations</a:t>
            </a:r>
          </a:p>
          <a:p>
            <a:pPr>
              <a:spcBef>
                <a:spcPts val="450"/>
              </a:spcBef>
              <a:spcAft>
                <a:spcPts val="450"/>
              </a:spcAft>
            </a:pPr>
            <a:endParaRPr lang="en-US" sz="1800" dirty="0"/>
          </a:p>
          <a:p>
            <a:pPr>
              <a:spcBef>
                <a:spcPts val="450"/>
              </a:spcBef>
              <a:spcAft>
                <a:spcPts val="450"/>
              </a:spcAft>
            </a:pPr>
            <a:endParaRPr lang="en-US" sz="1800" dirty="0"/>
          </a:p>
          <a:p>
            <a:pPr>
              <a:spcBef>
                <a:spcPts val="450"/>
              </a:spcBef>
              <a:spcAft>
                <a:spcPts val="450"/>
              </a:spcAft>
            </a:pPr>
            <a:endParaRPr lang="en-US" sz="1800" dirty="0"/>
          </a:p>
        </p:txBody>
      </p:sp>
      <p:sp>
        <p:nvSpPr>
          <p:cNvPr id="4" name="Slide Number Placeholder 3"/>
          <p:cNvSpPr>
            <a:spLocks noGrp="1"/>
          </p:cNvSpPr>
          <p:nvPr>
            <p:ph type="sldNum" sz="quarter" idx="12"/>
          </p:nvPr>
        </p:nvSpPr>
        <p:spPr/>
        <p:txBody>
          <a:bodyPr/>
          <a:lstStyle/>
          <a:p>
            <a:r>
              <a:rPr lang="en-US" sz="1600" dirty="0">
                <a:solidFill>
                  <a:schemeClr val="tx1"/>
                </a:solidFill>
              </a:rPr>
              <a:t>6</a:t>
            </a:r>
          </a:p>
        </p:txBody>
      </p:sp>
      <p:pic>
        <p:nvPicPr>
          <p:cNvPr id="5" name="Picture 4" descr="A picture containing text, room, gambling house, scene&#10;&#10;Description automatically generated">
            <a:extLst>
              <a:ext uri="{FF2B5EF4-FFF2-40B4-BE49-F238E27FC236}">
                <a16:creationId xmlns:a16="http://schemas.microsoft.com/office/drawing/2014/main" id="{593D05C1-3E77-EA3D-F71A-B5229A3E5C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778620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9054"/>
            <a:ext cx="8229600" cy="1143000"/>
          </a:xfrm>
        </p:spPr>
        <p:txBody>
          <a:bodyPr>
            <a:normAutofit/>
          </a:bodyPr>
          <a:lstStyle/>
          <a:p>
            <a:r>
              <a:rPr lang="en-US" b="1" dirty="0">
                <a:solidFill>
                  <a:srgbClr val="C00000"/>
                </a:solidFill>
                <a:effectLst>
                  <a:outerShdw blurRad="38100" dist="38100" dir="2700000" algn="tl">
                    <a:srgbClr val="000000">
                      <a:alpha val="43137"/>
                    </a:srgbClr>
                  </a:outerShdw>
                </a:effectLst>
                <a:latin typeface="+mn-lt"/>
                <a:ea typeface="+mn-ea"/>
                <a:cs typeface="+mn-cs"/>
              </a:rPr>
              <a:t>So, What Changed?</a:t>
            </a:r>
          </a:p>
        </p:txBody>
      </p:sp>
      <p:sp>
        <p:nvSpPr>
          <p:cNvPr id="3" name="Content Placeholder 2"/>
          <p:cNvSpPr>
            <a:spLocks noGrp="1"/>
          </p:cNvSpPr>
          <p:nvPr>
            <p:ph idx="1"/>
          </p:nvPr>
        </p:nvSpPr>
        <p:spPr>
          <a:xfrm>
            <a:off x="408842" y="1697858"/>
            <a:ext cx="8326315" cy="4419600"/>
          </a:xfrm>
        </p:spPr>
        <p:txBody>
          <a:bodyPr>
            <a:normAutofit lnSpcReduction="10000"/>
          </a:bodyPr>
          <a:lstStyle/>
          <a:p>
            <a:pPr lvl="0">
              <a:spcBef>
                <a:spcPts val="1800"/>
              </a:spcBef>
              <a:spcAft>
                <a:spcPts val="600"/>
              </a:spcAft>
            </a:pPr>
            <a:r>
              <a:rPr lang="en-US" sz="2800" dirty="0"/>
              <a:t> The following slides provide an overview of the element changes made to better describe an EMS event.</a:t>
            </a:r>
            <a:r>
              <a:rPr lang="en-US" sz="1300" dirty="0">
                <a:solidFill>
                  <a:prstClr val="black"/>
                </a:solidFill>
              </a:rPr>
              <a:t> </a:t>
            </a:r>
            <a:endParaRPr lang="en-US" sz="1200" dirty="0">
              <a:solidFill>
                <a:prstClr val="black"/>
              </a:solidFill>
            </a:endParaRPr>
          </a:p>
          <a:p>
            <a:pPr lvl="1">
              <a:spcBef>
                <a:spcPts val="600"/>
              </a:spcBef>
              <a:spcAft>
                <a:spcPts val="600"/>
              </a:spcAft>
            </a:pPr>
            <a:r>
              <a:rPr lang="en-US" sz="2200" dirty="0"/>
              <a:t> They follow the steps outlined previously to describe an EMS event. </a:t>
            </a:r>
          </a:p>
          <a:p>
            <a:pPr lvl="1">
              <a:spcBef>
                <a:spcPts val="600"/>
              </a:spcBef>
              <a:spcAft>
                <a:spcPts val="600"/>
              </a:spcAft>
            </a:pPr>
            <a:r>
              <a:rPr lang="en-US" sz="2200" dirty="0"/>
              <a:t> Note that comparison matches are suggested and may not align with all EMS scenarios.</a:t>
            </a:r>
          </a:p>
          <a:p>
            <a:pPr>
              <a:spcBef>
                <a:spcPts val="1800"/>
              </a:spcBef>
              <a:spcAft>
                <a:spcPts val="600"/>
              </a:spcAft>
            </a:pPr>
            <a:r>
              <a:rPr lang="en-US" sz="2800" dirty="0"/>
              <a:t> More slides, toward the end, also provide an overview of changes to other Elements detailed in the NEMSIS change logs.  </a:t>
            </a:r>
            <a:endParaRPr lang="en-US" dirty="0"/>
          </a:p>
        </p:txBody>
      </p:sp>
      <p:sp>
        <p:nvSpPr>
          <p:cNvPr id="4" name="Slide Number Placeholder 3"/>
          <p:cNvSpPr>
            <a:spLocks noGrp="1"/>
          </p:cNvSpPr>
          <p:nvPr>
            <p:ph type="sldNum" sz="quarter" idx="12"/>
          </p:nvPr>
        </p:nvSpPr>
        <p:spPr/>
        <p:txBody>
          <a:bodyPr/>
          <a:lstStyle/>
          <a:p>
            <a:fld id="{FB6C2022-6D04-4B1A-993F-29AF65AFFD25}" type="slidenum">
              <a:rPr lang="en-US" sz="1600" smtClean="0">
                <a:solidFill>
                  <a:schemeClr val="tx1"/>
                </a:solidFill>
              </a:rPr>
              <a:t>7</a:t>
            </a:fld>
            <a:endParaRPr lang="en-US" sz="1600" dirty="0">
              <a:solidFill>
                <a:schemeClr val="tx1"/>
              </a:solidFill>
            </a:endParaRPr>
          </a:p>
        </p:txBody>
      </p:sp>
      <p:pic>
        <p:nvPicPr>
          <p:cNvPr id="5" name="Picture 4" descr="A picture containing text, room, gambling house, scene&#10;&#10;Description automatically generated">
            <a:extLst>
              <a:ext uri="{FF2B5EF4-FFF2-40B4-BE49-F238E27FC236}">
                <a16:creationId xmlns:a16="http://schemas.microsoft.com/office/drawing/2014/main" id="{CC4D9F46-447C-583A-F62B-A37BE53BDE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3371708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8</a:t>
            </a:fld>
            <a:endParaRPr lang="en-US" sz="1600" dirty="0">
              <a:solidFill>
                <a:schemeClr val="tx1"/>
              </a:solidFill>
            </a:endParaRPr>
          </a:p>
        </p:txBody>
      </p:sp>
      <p:sp>
        <p:nvSpPr>
          <p:cNvPr id="7" name="Title 6"/>
          <p:cNvSpPr>
            <a:spLocks noGrp="1"/>
          </p:cNvSpPr>
          <p:nvPr>
            <p:ph type="title"/>
          </p:nvPr>
        </p:nvSpPr>
        <p:spPr>
          <a:xfrm>
            <a:off x="450980" y="381000"/>
            <a:ext cx="8229600" cy="914400"/>
          </a:xfrm>
        </p:spPr>
        <p:txBody>
          <a:bodyPr>
            <a:normAutofit/>
          </a:bodyPr>
          <a:lstStyle/>
          <a:p>
            <a:r>
              <a:rPr lang="en-US" sz="4000" b="1" dirty="0">
                <a:solidFill>
                  <a:srgbClr val="C00000"/>
                </a:solidFill>
                <a:effectLst>
                  <a:outerShdw blurRad="38100" dist="38100" dir="2700000" algn="tl">
                    <a:srgbClr val="000000">
                      <a:alpha val="43137"/>
                    </a:srgbClr>
                  </a:outerShdw>
                </a:effectLst>
              </a:rPr>
              <a:t>What kind of call was it?</a:t>
            </a:r>
            <a:endParaRPr lang="en-US" sz="2700" b="1" dirty="0">
              <a:effectLst>
                <a:outerShdw blurRad="38100" dist="38100" dir="2700000" algn="tl">
                  <a:srgbClr val="000000">
                    <a:alpha val="43137"/>
                  </a:srgbClr>
                </a:outerShdw>
              </a:effectLst>
            </a:endParaRPr>
          </a:p>
        </p:txBody>
      </p:sp>
      <p:sp>
        <p:nvSpPr>
          <p:cNvPr id="3" name="Rectangle 2"/>
          <p:cNvSpPr/>
          <p:nvPr/>
        </p:nvSpPr>
        <p:spPr>
          <a:xfrm>
            <a:off x="505691" y="6019800"/>
            <a:ext cx="8305800" cy="307777"/>
          </a:xfrm>
          <a:prstGeom prst="rect">
            <a:avLst/>
          </a:prstGeom>
        </p:spPr>
        <p:txBody>
          <a:bodyPr wrap="square">
            <a:spAutoFit/>
          </a:bodyPr>
          <a:lstStyle/>
          <a:p>
            <a:r>
              <a:rPr lang="en-US" sz="1400" b="1" dirty="0">
                <a:latin typeface="+mj-lt"/>
                <a:ea typeface="+mj-ea"/>
                <a:cs typeface="+mj-cs"/>
              </a:rPr>
              <a:t>The type of service or category of service requested of the EMS Agency responding for this specific EMS event.</a:t>
            </a:r>
          </a:p>
        </p:txBody>
      </p:sp>
      <p:graphicFrame>
        <p:nvGraphicFramePr>
          <p:cNvPr id="4" name="Table 3"/>
          <p:cNvGraphicFramePr>
            <a:graphicFrameLocks noGrp="1"/>
          </p:cNvGraphicFramePr>
          <p:nvPr>
            <p:extLst>
              <p:ext uri="{D42A27DB-BD31-4B8C-83A1-F6EECF244321}">
                <p14:modId xmlns:p14="http://schemas.microsoft.com/office/powerpoint/2010/main" val="3478886335"/>
              </p:ext>
            </p:extLst>
          </p:nvPr>
        </p:nvGraphicFramePr>
        <p:xfrm>
          <a:off x="990600" y="1263756"/>
          <a:ext cx="7150361" cy="4679844"/>
        </p:xfrm>
        <a:graphic>
          <a:graphicData uri="http://schemas.openxmlformats.org/drawingml/2006/table">
            <a:tbl>
              <a:tblPr/>
              <a:tblGrid>
                <a:gridCol w="4200275">
                  <a:extLst>
                    <a:ext uri="{9D8B030D-6E8A-4147-A177-3AD203B41FA5}">
                      <a16:colId xmlns:a16="http://schemas.microsoft.com/office/drawing/2014/main" val="388433168"/>
                    </a:ext>
                  </a:extLst>
                </a:gridCol>
                <a:gridCol w="2950086">
                  <a:extLst>
                    <a:ext uri="{9D8B030D-6E8A-4147-A177-3AD203B41FA5}">
                      <a16:colId xmlns:a16="http://schemas.microsoft.com/office/drawing/2014/main" val="3358367252"/>
                    </a:ext>
                  </a:extLst>
                </a:gridCol>
              </a:tblGrid>
              <a:tr h="291387">
                <a:tc gridSpan="2">
                  <a:txBody>
                    <a:bodyPr/>
                    <a:lstStyle/>
                    <a:p>
                      <a:pPr algn="ctr" fontAlgn="b"/>
                      <a:r>
                        <a:rPr lang="en-US" sz="1700" b="1" i="0" u="none" strike="noStrike">
                          <a:solidFill>
                            <a:srgbClr val="FFFFFF"/>
                          </a:solidFill>
                          <a:effectLst/>
                          <a:latin typeface="Calibri" panose="020F0502020204030204" pitchFamily="34" charset="0"/>
                        </a:rPr>
                        <a:t>eResponse.05 - Type of Service Requested</a:t>
                      </a:r>
                    </a:p>
                  </a:txBody>
                  <a:tcPr marL="8998" marR="8998" marT="8998"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2090432196"/>
                  </a:ext>
                </a:extLst>
              </a:tr>
              <a:tr h="238407">
                <a:tc>
                  <a:txBody>
                    <a:bodyPr/>
                    <a:lstStyle/>
                    <a:p>
                      <a:pPr algn="ctr" fontAlgn="ctr"/>
                      <a:r>
                        <a:rPr lang="en-US" sz="1300" b="1" i="0" u="none" strike="noStrike" dirty="0">
                          <a:solidFill>
                            <a:srgbClr val="000000"/>
                          </a:solidFill>
                          <a:effectLst/>
                          <a:latin typeface="Calibri" panose="020F0502020204030204" pitchFamily="34" charset="0"/>
                        </a:rPr>
                        <a:t>NEW v3.5 Value Options</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300" b="1" i="0" u="none" strike="noStrike" dirty="0">
                          <a:solidFill>
                            <a:srgbClr val="000000"/>
                          </a:solidFill>
                          <a:effectLst/>
                          <a:latin typeface="Calibri" panose="020F0502020204030204" pitchFamily="34" charset="0"/>
                        </a:rPr>
                        <a:t>Replaces</a:t>
                      </a:r>
                      <a:r>
                        <a:rPr lang="en-US" sz="1300" b="1" i="0" u="none" strike="noStrike" baseline="0" dirty="0">
                          <a:solidFill>
                            <a:srgbClr val="000000"/>
                          </a:solidFill>
                          <a:effectLst/>
                          <a:latin typeface="Calibri" panose="020F0502020204030204" pitchFamily="34" charset="0"/>
                        </a:rPr>
                        <a:t> </a:t>
                      </a:r>
                      <a:r>
                        <a:rPr lang="en-US" sz="1300" b="1" i="0" u="none" strike="noStrike" dirty="0">
                          <a:solidFill>
                            <a:srgbClr val="000000"/>
                          </a:solidFill>
                          <a:effectLst/>
                          <a:latin typeface="Calibri" panose="020F0502020204030204" pitchFamily="34" charset="0"/>
                        </a:rPr>
                        <a:t>Previous v3.4 Value Options</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2432986"/>
                  </a:ext>
                </a:extLst>
              </a:tr>
              <a:tr h="229577">
                <a:tc>
                  <a:txBody>
                    <a:bodyPr/>
                    <a:lstStyle/>
                    <a:p>
                      <a:pPr algn="l" fontAlgn="ctr"/>
                      <a:r>
                        <a:rPr lang="en-US" sz="1300" b="0" i="0" u="none" strike="noStrike">
                          <a:solidFill>
                            <a:srgbClr val="000000"/>
                          </a:solidFill>
                          <a:effectLst/>
                          <a:latin typeface="Calibri" panose="020F0502020204030204" pitchFamily="34" charset="0"/>
                        </a:rPr>
                        <a:t>Emergency Response (Primary Response Area)</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300" b="0" i="0" u="none" strike="noStrike">
                          <a:solidFill>
                            <a:srgbClr val="000000"/>
                          </a:solidFill>
                          <a:effectLst/>
                          <a:latin typeface="Calibri" panose="020F0502020204030204" pitchFamily="34" charset="0"/>
                        </a:rPr>
                        <a:t>911 Response (Scene)</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2144129"/>
                  </a:ext>
                </a:extLst>
              </a:tr>
              <a:tr h="220748">
                <a:tc>
                  <a:txBody>
                    <a:bodyPr/>
                    <a:lstStyle/>
                    <a:p>
                      <a:pPr algn="l" fontAlgn="ctr"/>
                      <a:r>
                        <a:rPr lang="en-US" sz="1300" b="0" i="0" u="none" strike="noStrike">
                          <a:solidFill>
                            <a:srgbClr val="000000"/>
                          </a:solidFill>
                          <a:effectLst/>
                          <a:latin typeface="Calibri" panose="020F0502020204030204" pitchFamily="34" charset="0"/>
                        </a:rPr>
                        <a:t>Emergency Response (Intercept)</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300" b="0" i="0" u="none" strike="noStrike">
                          <a:solidFill>
                            <a:srgbClr val="000000"/>
                          </a:solidFill>
                          <a:effectLst/>
                          <a:latin typeface="Calibri" panose="020F0502020204030204" pitchFamily="34" charset="0"/>
                        </a:rPr>
                        <a:t>Intercept</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24764968"/>
                  </a:ext>
                </a:extLst>
              </a:tr>
              <a:tr h="229577">
                <a:tc>
                  <a:txBody>
                    <a:bodyPr/>
                    <a:lstStyle/>
                    <a:p>
                      <a:pPr algn="l" fontAlgn="ctr"/>
                      <a:r>
                        <a:rPr lang="en-US" sz="1300" b="0" i="0" u="none" strike="noStrike">
                          <a:solidFill>
                            <a:srgbClr val="000000"/>
                          </a:solidFill>
                          <a:effectLst/>
                          <a:latin typeface="Calibri" panose="020F0502020204030204" pitchFamily="34" charset="0"/>
                        </a:rPr>
                        <a:t>Emergency Response (Mutual Aid)</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300" b="0" i="0" u="none" strike="noStrike">
                          <a:solidFill>
                            <a:srgbClr val="000000"/>
                          </a:solidFill>
                          <a:effectLst/>
                          <a:latin typeface="Calibri" panose="020F0502020204030204" pitchFamily="34" charset="0"/>
                        </a:rPr>
                        <a:t>Mutual Aid</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8168338"/>
                  </a:ext>
                </a:extLst>
              </a:tr>
              <a:tr h="238407">
                <a:tc>
                  <a:txBody>
                    <a:bodyPr/>
                    <a:lstStyle/>
                    <a:p>
                      <a:pPr algn="l" fontAlgn="ctr"/>
                      <a:r>
                        <a:rPr lang="en-US" sz="1300" b="0" i="0" u="none" strike="noStrike">
                          <a:solidFill>
                            <a:srgbClr val="000000"/>
                          </a:solidFill>
                          <a:effectLst/>
                          <a:latin typeface="Calibri" panose="020F0502020204030204" pitchFamily="34" charset="0"/>
                        </a:rPr>
                        <a:t>Hospital-to-Hospital Transfer</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ctr" fontAlgn="ctr"/>
                      <a:r>
                        <a:rPr lang="en-US" sz="1300" b="0" i="0" u="none" strike="noStrike" dirty="0">
                          <a:solidFill>
                            <a:srgbClr val="000000"/>
                          </a:solidFill>
                          <a:effectLst/>
                          <a:latin typeface="Calibri" panose="020F0502020204030204" pitchFamily="34" charset="0"/>
                        </a:rPr>
                        <a:t>Interfacility Transport</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919621542"/>
                  </a:ext>
                </a:extLst>
              </a:tr>
              <a:tr h="247236">
                <a:tc>
                  <a:txBody>
                    <a:bodyPr/>
                    <a:lstStyle/>
                    <a:p>
                      <a:pPr algn="l" fontAlgn="ctr"/>
                      <a:r>
                        <a:rPr lang="en-US" sz="1300" b="0" i="0" u="none" strike="noStrike" dirty="0">
                          <a:solidFill>
                            <a:srgbClr val="000000"/>
                          </a:solidFill>
                          <a:effectLst/>
                          <a:latin typeface="Calibri" panose="020F0502020204030204" pitchFamily="34" charset="0"/>
                        </a:rPr>
                        <a:t>Hospital to Non-Hospital Facility Transfer</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694780122"/>
                  </a:ext>
                </a:extLst>
              </a:tr>
              <a:tr h="229577">
                <a:tc>
                  <a:txBody>
                    <a:bodyPr/>
                    <a:lstStyle/>
                    <a:p>
                      <a:pPr algn="l" fontAlgn="ctr"/>
                      <a:r>
                        <a:rPr lang="en-US" sz="1300" b="0" i="0" u="none" strike="noStrike" dirty="0">
                          <a:solidFill>
                            <a:srgbClr val="000000"/>
                          </a:solidFill>
                          <a:effectLst/>
                          <a:latin typeface="Calibri" panose="020F0502020204030204" pitchFamily="34" charset="0"/>
                        </a:rPr>
                        <a:t>Non-Hospital Facility to Hospital Transfer</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3425753990"/>
                  </a:ext>
                </a:extLst>
              </a:tr>
              <a:tr h="238407">
                <a:tc>
                  <a:txBody>
                    <a:bodyPr/>
                    <a:lstStyle/>
                    <a:p>
                      <a:pPr algn="l" fontAlgn="ctr"/>
                      <a:r>
                        <a:rPr lang="en-US" sz="1300" b="0" i="0" u="none" strike="noStrike" dirty="0">
                          <a:solidFill>
                            <a:srgbClr val="000000"/>
                          </a:solidFill>
                          <a:effectLst/>
                          <a:latin typeface="Calibri" panose="020F0502020204030204" pitchFamily="34" charset="0"/>
                        </a:rPr>
                        <a:t>Non-Hospital Facility to Non-Hospital Facility Transfer</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sz="1300" b="0" i="0" u="none" strike="noStrike" dirty="0">
                          <a:solidFill>
                            <a:srgbClr val="000000"/>
                          </a:solidFill>
                          <a:effectLst/>
                          <a:latin typeface="Calibri" panose="020F0502020204030204" pitchFamily="34" charset="0"/>
                        </a:rPr>
                        <a:t>Medical Transport</a:t>
                      </a:r>
                    </a:p>
                  </a:txBody>
                  <a:tcPr marL="8998" marR="8998" marT="8998"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632890295"/>
                  </a:ext>
                </a:extLst>
              </a:tr>
              <a:tr h="238407">
                <a:tc>
                  <a:txBody>
                    <a:bodyPr/>
                    <a:lstStyle/>
                    <a:p>
                      <a:pPr algn="l" fontAlgn="ctr"/>
                      <a:r>
                        <a:rPr lang="en-US" sz="1300" b="0" i="0" u="none" strike="noStrike" dirty="0">
                          <a:solidFill>
                            <a:srgbClr val="000000"/>
                          </a:solidFill>
                          <a:effectLst/>
                          <a:latin typeface="Calibri" panose="020F0502020204030204" pitchFamily="34" charset="0"/>
                        </a:rPr>
                        <a:t>Other Routine Medical Transport</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en-US" sz="1300" b="0" i="0" u="none" strike="noStrike" dirty="0">
                        <a:solidFill>
                          <a:srgbClr val="000000"/>
                        </a:solidFill>
                        <a:effectLst/>
                        <a:latin typeface="Calibri" panose="020F0502020204030204" pitchFamily="34" charset="0"/>
                      </a:endParaRP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47024114"/>
                  </a:ext>
                </a:extLst>
              </a:tr>
              <a:tr h="238407">
                <a:tc>
                  <a:txBody>
                    <a:bodyPr/>
                    <a:lstStyle/>
                    <a:p>
                      <a:pPr algn="l" fontAlgn="ctr"/>
                      <a:r>
                        <a:rPr lang="en-US" sz="1300" b="0" i="0" u="none" strike="noStrike" dirty="0">
                          <a:solidFill>
                            <a:srgbClr val="000000"/>
                          </a:solidFill>
                          <a:effectLst/>
                          <a:latin typeface="Calibri" panose="020F0502020204030204" pitchFamily="34" charset="0"/>
                        </a:rPr>
                        <a:t>Public Assistance</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300" b="0" i="0" u="none" strike="noStrike" dirty="0">
                          <a:solidFill>
                            <a:srgbClr val="000000"/>
                          </a:solidFill>
                          <a:effectLst/>
                          <a:latin typeface="Calibri" panose="020F0502020204030204" pitchFamily="34" charset="0"/>
                        </a:rPr>
                        <a:t>Public Assistance / Other Not Listed</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46009849"/>
                  </a:ext>
                </a:extLst>
              </a:tr>
              <a:tr h="238407">
                <a:tc>
                  <a:txBody>
                    <a:bodyPr/>
                    <a:lstStyle/>
                    <a:p>
                      <a:pPr algn="l" fontAlgn="ctr"/>
                      <a:r>
                        <a:rPr lang="en-US" sz="1300" b="0" i="0" u="none" strike="noStrike">
                          <a:solidFill>
                            <a:srgbClr val="000000"/>
                          </a:solidFill>
                          <a:effectLst/>
                          <a:latin typeface="Calibri" panose="020F0502020204030204" pitchFamily="34" charset="0"/>
                        </a:rPr>
                        <a:t>Standby</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300" b="0" i="0" u="none" strike="noStrike" dirty="0">
                          <a:solidFill>
                            <a:srgbClr val="000000"/>
                          </a:solidFill>
                          <a:effectLst/>
                          <a:latin typeface="Calibri" panose="020F0502020204030204" pitchFamily="34" charset="0"/>
                        </a:rPr>
                        <a:t>Standby</a:t>
                      </a:r>
                    </a:p>
                  </a:txBody>
                  <a:tcPr marL="8998"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38477823"/>
                  </a:ext>
                </a:extLst>
              </a:tr>
              <a:tr h="229577">
                <a:tc>
                  <a:txBody>
                    <a:bodyPr/>
                    <a:lstStyle/>
                    <a:p>
                      <a:pPr algn="l" fontAlgn="ctr"/>
                      <a:r>
                        <a:rPr lang="en-US" sz="1300" b="0" i="0" u="none" strike="noStrike" dirty="0">
                          <a:solidFill>
                            <a:srgbClr val="000000"/>
                          </a:solidFill>
                          <a:effectLst/>
                          <a:latin typeface="Calibri" panose="020F0502020204030204" pitchFamily="34" charset="0"/>
                        </a:rPr>
                        <a:t>Support Services</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02514852"/>
                  </a:ext>
                </a:extLst>
              </a:tr>
              <a:tr h="229577">
                <a:tc>
                  <a:txBody>
                    <a:bodyPr/>
                    <a:lstStyle/>
                    <a:p>
                      <a:pPr algn="l" fontAlgn="ctr"/>
                      <a:r>
                        <a:rPr lang="en-US" sz="1300" b="0" i="0" u="none" strike="noStrike">
                          <a:solidFill>
                            <a:srgbClr val="000000"/>
                          </a:solidFill>
                          <a:effectLst/>
                          <a:latin typeface="Calibri" panose="020F0502020204030204" pitchFamily="34" charset="0"/>
                        </a:rPr>
                        <a:t>Non-Patient Care Rescue / Extrication</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148778603"/>
                  </a:ext>
                </a:extLst>
              </a:tr>
              <a:tr h="229577">
                <a:tc>
                  <a:txBody>
                    <a:bodyPr/>
                    <a:lstStyle/>
                    <a:p>
                      <a:pPr algn="l" fontAlgn="ctr"/>
                      <a:r>
                        <a:rPr lang="en-US" sz="1300" b="0" i="0" u="none" strike="noStrike">
                          <a:solidFill>
                            <a:srgbClr val="000000"/>
                          </a:solidFill>
                          <a:effectLst/>
                          <a:latin typeface="Calibri" panose="020F0502020204030204" pitchFamily="34" charset="0"/>
                        </a:rPr>
                        <a:t>Crew Transport Only</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067799408"/>
                  </a:ext>
                </a:extLst>
              </a:tr>
              <a:tr h="220748">
                <a:tc>
                  <a:txBody>
                    <a:bodyPr/>
                    <a:lstStyle/>
                    <a:p>
                      <a:pPr algn="l" fontAlgn="ctr"/>
                      <a:r>
                        <a:rPr lang="en-US" sz="1300" b="0" i="0" u="none" strike="noStrike">
                          <a:solidFill>
                            <a:srgbClr val="000000"/>
                          </a:solidFill>
                          <a:effectLst/>
                          <a:latin typeface="Calibri" panose="020F0502020204030204" pitchFamily="34" charset="0"/>
                        </a:rPr>
                        <a:t>Transport of Organs or Body Parts</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5918752"/>
                  </a:ext>
                </a:extLst>
              </a:tr>
              <a:tr h="220748">
                <a:tc>
                  <a:txBody>
                    <a:bodyPr/>
                    <a:lstStyle/>
                    <a:p>
                      <a:pPr algn="l" fontAlgn="ctr"/>
                      <a:r>
                        <a:rPr lang="en-US" sz="1300" b="0" i="0" u="none" strike="noStrike">
                          <a:solidFill>
                            <a:srgbClr val="000000"/>
                          </a:solidFill>
                          <a:effectLst/>
                          <a:latin typeface="Calibri" panose="020F0502020204030204" pitchFamily="34" charset="0"/>
                        </a:rPr>
                        <a:t>Mortuary Services</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143569404"/>
                  </a:ext>
                </a:extLst>
              </a:tr>
              <a:tr h="220748">
                <a:tc>
                  <a:txBody>
                    <a:bodyPr/>
                    <a:lstStyle/>
                    <a:p>
                      <a:pPr algn="l" fontAlgn="ctr"/>
                      <a:r>
                        <a:rPr lang="en-US" sz="1300" b="0" i="0" u="none" strike="noStrike" dirty="0">
                          <a:solidFill>
                            <a:srgbClr val="000000"/>
                          </a:solidFill>
                          <a:effectLst/>
                          <a:latin typeface="Calibri" panose="020F0502020204030204" pitchFamily="34" charset="0"/>
                        </a:rPr>
                        <a:t>Mobile Integrated Health Care Encounter</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dirty="0">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70393086"/>
                  </a:ext>
                </a:extLst>
              </a:tr>
              <a:tr h="220748">
                <a:tc>
                  <a:txBody>
                    <a:bodyPr/>
                    <a:lstStyle/>
                    <a:p>
                      <a:pPr algn="l" fontAlgn="ctr"/>
                      <a:r>
                        <a:rPr lang="en-US" sz="1300" b="0" i="0" u="none" strike="noStrike" dirty="0">
                          <a:solidFill>
                            <a:srgbClr val="000000"/>
                          </a:solidFill>
                          <a:effectLst/>
                          <a:latin typeface="Calibri" panose="020F0502020204030204" pitchFamily="34" charset="0"/>
                        </a:rPr>
                        <a:t>Medical Evaluation for Special Referral / Intake Programs</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39750861"/>
                  </a:ext>
                </a:extLst>
              </a:tr>
              <a:tr h="229577">
                <a:tc>
                  <a:txBody>
                    <a:bodyPr/>
                    <a:lstStyle/>
                    <a:p>
                      <a:pPr algn="l" fontAlgn="ctr"/>
                      <a:r>
                        <a:rPr lang="en-US" sz="1300" b="0" i="0" u="none" strike="noStrike">
                          <a:solidFill>
                            <a:srgbClr val="000000"/>
                          </a:solidFill>
                          <a:effectLst/>
                          <a:latin typeface="Calibri" panose="020F0502020204030204" pitchFamily="34" charset="0"/>
                        </a:rPr>
                        <a:t>Administrative Operations</a:t>
                      </a:r>
                    </a:p>
                  </a:txBody>
                  <a:tcPr marL="80981" marR="8998" marT="899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300" b="0" i="0" u="none" strike="noStrike" dirty="0">
                          <a:solidFill>
                            <a:srgbClr val="000000"/>
                          </a:solidFill>
                          <a:effectLst/>
                          <a:latin typeface="Calibri" panose="020F0502020204030204" pitchFamily="34" charset="0"/>
                        </a:rPr>
                        <a:t> </a:t>
                      </a:r>
                    </a:p>
                  </a:txBody>
                  <a:tcPr marL="8998" marR="8998" marT="8998" marB="0" anchor="b">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679076083"/>
                  </a:ext>
                </a:extLst>
              </a:tr>
            </a:tbl>
          </a:graphicData>
        </a:graphic>
      </p:graphicFrame>
      <p:pic>
        <p:nvPicPr>
          <p:cNvPr id="2" name="Picture 1" descr="A picture containing text, room, gambling house, scene&#10;&#10;Description automatically generated">
            <a:extLst>
              <a:ext uri="{FF2B5EF4-FFF2-40B4-BE49-F238E27FC236}">
                <a16:creationId xmlns:a16="http://schemas.microsoft.com/office/drawing/2014/main" id="{EF9636EA-F221-E639-0DEE-2444A069CC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950539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69635"/>
            <a:ext cx="2133600" cy="338554"/>
          </a:xfrm>
          <a:noFill/>
        </p:spPr>
        <p:txBody>
          <a:bodyPr vert="horz" wrap="square" lIns="91440" tIns="45720" rIns="91440" bIns="45720" rtlCol="0" anchor="ctr">
            <a:spAutoFit/>
          </a:bodyPr>
          <a:lstStyle/>
          <a:p>
            <a:fld id="{FB6C2022-6D04-4B1A-993F-29AF65AFFD25}" type="slidenum">
              <a:rPr lang="en-US" sz="1600">
                <a:solidFill>
                  <a:schemeClr val="tx1"/>
                </a:solidFill>
              </a:rPr>
              <a:pPr/>
              <a:t>9</a:t>
            </a:fld>
            <a:endParaRPr lang="en-US" sz="1600" dirty="0">
              <a:solidFill>
                <a:schemeClr val="tx1"/>
              </a:solidFill>
            </a:endParaRPr>
          </a:p>
        </p:txBody>
      </p:sp>
      <p:sp>
        <p:nvSpPr>
          <p:cNvPr id="14" name="Rectangle 13"/>
          <p:cNvSpPr/>
          <p:nvPr/>
        </p:nvSpPr>
        <p:spPr>
          <a:xfrm>
            <a:off x="533400" y="1051252"/>
            <a:ext cx="7876900" cy="1082348"/>
          </a:xfrm>
          <a:prstGeom prst="rect">
            <a:avLst/>
          </a:prstGeom>
        </p:spPr>
        <p:txBody>
          <a:bodyPr wrap="none">
            <a:spAutoFit/>
          </a:bodyPr>
          <a:lstStyle/>
          <a:p>
            <a:pPr>
              <a:spcBef>
                <a:spcPts val="450"/>
              </a:spcBef>
              <a:spcAft>
                <a:spcPts val="450"/>
              </a:spcAft>
            </a:pPr>
            <a:r>
              <a:rPr lang="en-US" sz="3200" b="1" dirty="0">
                <a:solidFill>
                  <a:srgbClr val="C00000"/>
                </a:solidFill>
                <a:effectLst>
                  <a:outerShdw blurRad="38100" dist="38100" dir="2700000" algn="tl">
                    <a:srgbClr val="000000">
                      <a:alpha val="43137"/>
                    </a:srgbClr>
                  </a:outerShdw>
                </a:effectLst>
                <a:latin typeface="+mj-lt"/>
                <a:ea typeface="+mj-ea"/>
                <a:cs typeface="+mj-cs"/>
              </a:rPr>
              <a:t>What type and level of resources responded?</a:t>
            </a:r>
          </a:p>
          <a:p>
            <a:pPr algn="ctr">
              <a:spcBef>
                <a:spcPts val="450"/>
              </a:spcBef>
              <a:spcAft>
                <a:spcPts val="450"/>
              </a:spcAft>
            </a:pPr>
            <a:r>
              <a:rPr lang="en-US" sz="2400" b="1" dirty="0">
                <a:effectLst>
                  <a:outerShdw blurRad="38100" dist="38100" dir="2700000" algn="tl">
                    <a:srgbClr val="000000">
                      <a:alpha val="43137"/>
                    </a:srgbClr>
                  </a:outerShdw>
                </a:effectLst>
                <a:latin typeface="+mj-lt"/>
                <a:ea typeface="+mj-ea"/>
                <a:cs typeface="+mj-cs"/>
              </a:rPr>
              <a:t>Formerly Labeled “Primary Role of Unit” </a:t>
            </a:r>
          </a:p>
        </p:txBody>
      </p:sp>
      <p:sp>
        <p:nvSpPr>
          <p:cNvPr id="15" name="Rectangle 14"/>
          <p:cNvSpPr/>
          <p:nvPr/>
        </p:nvSpPr>
        <p:spPr>
          <a:xfrm>
            <a:off x="293808" y="5562600"/>
            <a:ext cx="8534400" cy="307777"/>
          </a:xfrm>
          <a:prstGeom prst="rect">
            <a:avLst/>
          </a:prstGeom>
        </p:spPr>
        <p:txBody>
          <a:bodyPr wrap="square">
            <a:spAutoFit/>
          </a:bodyPr>
          <a:lstStyle/>
          <a:p>
            <a:pPr algn="ctr"/>
            <a:r>
              <a:rPr lang="en-US" sz="1400" b="1" dirty="0">
                <a:latin typeface="+mj-lt"/>
                <a:ea typeface="+mj-ea"/>
                <a:cs typeface="+mj-cs"/>
              </a:rPr>
              <a:t>The transport and equipment capabilities of the EMS Unit which responded to this specific EMS event.</a:t>
            </a:r>
          </a:p>
        </p:txBody>
      </p:sp>
      <p:graphicFrame>
        <p:nvGraphicFramePr>
          <p:cNvPr id="3" name="Table 2"/>
          <p:cNvGraphicFramePr>
            <a:graphicFrameLocks noGrp="1"/>
          </p:cNvGraphicFramePr>
          <p:nvPr>
            <p:extLst>
              <p:ext uri="{D42A27DB-BD31-4B8C-83A1-F6EECF244321}">
                <p14:modId xmlns:p14="http://schemas.microsoft.com/office/powerpoint/2010/main" val="1532305055"/>
              </p:ext>
            </p:extLst>
          </p:nvPr>
        </p:nvGraphicFramePr>
        <p:xfrm>
          <a:off x="446208" y="2324448"/>
          <a:ext cx="8229600" cy="3009552"/>
        </p:xfrm>
        <a:graphic>
          <a:graphicData uri="http://schemas.openxmlformats.org/drawingml/2006/table">
            <a:tbl>
              <a:tblPr/>
              <a:tblGrid>
                <a:gridCol w="4537031">
                  <a:extLst>
                    <a:ext uri="{9D8B030D-6E8A-4147-A177-3AD203B41FA5}">
                      <a16:colId xmlns:a16="http://schemas.microsoft.com/office/drawing/2014/main" val="1836684403"/>
                    </a:ext>
                  </a:extLst>
                </a:gridCol>
                <a:gridCol w="3692569">
                  <a:extLst>
                    <a:ext uri="{9D8B030D-6E8A-4147-A177-3AD203B41FA5}">
                      <a16:colId xmlns:a16="http://schemas.microsoft.com/office/drawing/2014/main" val="3505406069"/>
                    </a:ext>
                  </a:extLst>
                </a:gridCol>
              </a:tblGrid>
              <a:tr h="308610">
                <a:tc gridSpan="2">
                  <a:txBody>
                    <a:bodyPr/>
                    <a:lstStyle/>
                    <a:p>
                      <a:pPr algn="ctr" fontAlgn="b"/>
                      <a:r>
                        <a:rPr lang="en-US" sz="1800" b="1" i="0" u="none" strike="noStrike" dirty="0">
                          <a:solidFill>
                            <a:srgbClr val="FFFFFF"/>
                          </a:solidFill>
                          <a:effectLst/>
                          <a:latin typeface="Calibri" panose="020F0502020204030204" pitchFamily="34" charset="0"/>
                        </a:rPr>
                        <a:t>eResponse.07 - Unit Transport and Equipment Capability</a:t>
                      </a:r>
                    </a:p>
                  </a:txBody>
                  <a:tcPr marL="9352" marR="9352" marT="9352"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3399"/>
                    </a:solidFill>
                  </a:tcPr>
                </a:tc>
                <a:tc hMerge="1">
                  <a:txBody>
                    <a:bodyPr/>
                    <a:lstStyle/>
                    <a:p>
                      <a:endParaRPr lang="en-US"/>
                    </a:p>
                  </a:txBody>
                  <a:tcPr/>
                </a:tc>
                <a:extLst>
                  <a:ext uri="{0D108BD9-81ED-4DB2-BD59-A6C34878D82A}">
                    <a16:rowId xmlns:a16="http://schemas.microsoft.com/office/drawing/2014/main" val="770408747"/>
                  </a:ext>
                </a:extLst>
              </a:tr>
              <a:tr h="252499">
                <a:tc>
                  <a:txBody>
                    <a:bodyPr/>
                    <a:lstStyle/>
                    <a:p>
                      <a:pPr algn="ctr" fontAlgn="ctr"/>
                      <a:r>
                        <a:rPr lang="en-US" sz="1400" b="1" i="0" u="none" strike="noStrike" dirty="0">
                          <a:solidFill>
                            <a:srgbClr val="000000"/>
                          </a:solidFill>
                          <a:effectLst/>
                          <a:latin typeface="Calibri" panose="020F0502020204030204" pitchFamily="34" charset="0"/>
                        </a:rPr>
                        <a:t>v3.5 Value Options</a:t>
                      </a:r>
                    </a:p>
                  </a:txBody>
                  <a:tcPr marL="9352"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1" i="0" u="none" strike="noStrike" dirty="0">
                          <a:solidFill>
                            <a:srgbClr val="000000"/>
                          </a:solidFill>
                          <a:effectLst/>
                          <a:latin typeface="Calibri" panose="020F0502020204030204" pitchFamily="34" charset="0"/>
                        </a:rPr>
                        <a:t>Replaces</a:t>
                      </a:r>
                      <a:r>
                        <a:rPr lang="en-US" sz="1400" b="1" i="0" u="none" strike="noStrike" baseline="0" dirty="0">
                          <a:solidFill>
                            <a:srgbClr val="000000"/>
                          </a:solidFill>
                          <a:effectLst/>
                          <a:latin typeface="Calibri" panose="020F0502020204030204" pitchFamily="34" charset="0"/>
                        </a:rPr>
                        <a:t> Previous v</a:t>
                      </a:r>
                      <a:r>
                        <a:rPr lang="en-US" sz="1400" b="1" i="0" u="none" strike="noStrike" dirty="0">
                          <a:solidFill>
                            <a:srgbClr val="000000"/>
                          </a:solidFill>
                          <a:effectLst/>
                          <a:latin typeface="Calibri" panose="020F0502020204030204" pitchFamily="34" charset="0"/>
                        </a:rPr>
                        <a:t>3.4 Value Options</a:t>
                      </a:r>
                    </a:p>
                  </a:txBody>
                  <a:tcPr marL="9352"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111981943"/>
                  </a:ext>
                </a:extLst>
              </a:tr>
              <a:tr h="243147">
                <a:tc>
                  <a:txBody>
                    <a:bodyPr/>
                    <a:lstStyle/>
                    <a:p>
                      <a:pPr algn="l" fontAlgn="ctr"/>
                      <a:r>
                        <a:rPr lang="en-US" sz="1400" b="0" i="0" u="none" strike="noStrike">
                          <a:solidFill>
                            <a:srgbClr val="000000"/>
                          </a:solidFill>
                          <a:effectLst/>
                          <a:latin typeface="Calibri" panose="020F0502020204030204" pitchFamily="34" charset="0"/>
                        </a:rPr>
                        <a:t>Ground Transport (ALS Equipped)</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l" fontAlgn="ctr"/>
                      <a:r>
                        <a:rPr lang="en-US" sz="1400" b="0" i="0" u="none" strike="noStrike" dirty="0">
                          <a:solidFill>
                            <a:srgbClr val="000000"/>
                          </a:solidFill>
                          <a:effectLst/>
                          <a:latin typeface="Calibri" panose="020F0502020204030204" pitchFamily="34" charset="0"/>
                        </a:rPr>
                        <a:t>  Ground Transport</a:t>
                      </a:r>
                    </a:p>
                  </a:txBody>
                  <a:tcPr marL="9352"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7324001"/>
                  </a:ext>
                </a:extLst>
              </a:tr>
              <a:tr h="233795">
                <a:tc>
                  <a:txBody>
                    <a:bodyPr/>
                    <a:lstStyle/>
                    <a:p>
                      <a:pPr algn="l" fontAlgn="ctr"/>
                      <a:r>
                        <a:rPr lang="en-US" sz="1400" b="0" i="0" u="none" strike="noStrike">
                          <a:solidFill>
                            <a:srgbClr val="000000"/>
                          </a:solidFill>
                          <a:effectLst/>
                          <a:latin typeface="Calibri" panose="020F0502020204030204" pitchFamily="34" charset="0"/>
                        </a:rPr>
                        <a:t>Ground Transport (BLS Equipped)</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1319719721"/>
                  </a:ext>
                </a:extLst>
              </a:tr>
              <a:tr h="243147">
                <a:tc>
                  <a:txBody>
                    <a:bodyPr/>
                    <a:lstStyle/>
                    <a:p>
                      <a:pPr algn="l" fontAlgn="ctr"/>
                      <a:r>
                        <a:rPr lang="en-US" sz="1400" b="0" i="0" u="none" strike="noStrike">
                          <a:solidFill>
                            <a:srgbClr val="000000"/>
                          </a:solidFill>
                          <a:effectLst/>
                          <a:latin typeface="Calibri" panose="020F0502020204030204" pitchFamily="34" charset="0"/>
                        </a:rPr>
                        <a:t>Ground Transport (Critical Care Equipped)</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2446965963"/>
                  </a:ext>
                </a:extLst>
              </a:tr>
              <a:tr h="252499">
                <a:tc>
                  <a:txBody>
                    <a:bodyPr/>
                    <a:lstStyle/>
                    <a:p>
                      <a:pPr algn="l" fontAlgn="ctr"/>
                      <a:r>
                        <a:rPr lang="en-US" sz="1400" b="0" i="0" u="none" strike="noStrike" dirty="0">
                          <a:solidFill>
                            <a:srgbClr val="000000"/>
                          </a:solidFill>
                          <a:effectLst/>
                          <a:latin typeface="Calibri" panose="020F0502020204030204" pitchFamily="34" charset="0"/>
                        </a:rPr>
                        <a:t>Non-Transport - Medical Treatment (ALS Equipped)</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l" fontAlgn="ctr"/>
                      <a:r>
                        <a:rPr lang="en-US" sz="1400" b="0" i="0" u="none" strike="noStrike" dirty="0">
                          <a:solidFill>
                            <a:srgbClr val="000000"/>
                          </a:solidFill>
                          <a:effectLst/>
                          <a:latin typeface="Calibri" panose="020F0502020204030204" pitchFamily="34" charset="0"/>
                        </a:rPr>
                        <a:t>  Non-Transport Rescue</a:t>
                      </a:r>
                    </a:p>
                  </a:txBody>
                  <a:tcPr marL="9352"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25065694"/>
                  </a:ext>
                </a:extLst>
              </a:tr>
              <a:tr h="261851">
                <a:tc>
                  <a:txBody>
                    <a:bodyPr/>
                    <a:lstStyle/>
                    <a:p>
                      <a:pPr algn="l" fontAlgn="ctr"/>
                      <a:r>
                        <a:rPr lang="en-US" sz="1400" b="0" i="0" u="none" strike="noStrike" dirty="0">
                          <a:solidFill>
                            <a:srgbClr val="000000"/>
                          </a:solidFill>
                          <a:effectLst/>
                          <a:latin typeface="Calibri" panose="020F0502020204030204" pitchFamily="34" charset="0"/>
                        </a:rPr>
                        <a:t>Non-Transport - Medical Treatment (BLS Equipped)</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2699918182"/>
                  </a:ext>
                </a:extLst>
              </a:tr>
              <a:tr h="252499">
                <a:tc rowSpan="2">
                  <a:txBody>
                    <a:bodyPr/>
                    <a:lstStyle/>
                    <a:p>
                      <a:pPr algn="l" fontAlgn="ctr"/>
                      <a:r>
                        <a:rPr lang="en-US" sz="1400" b="0" i="0" u="none" strike="noStrike" dirty="0">
                          <a:solidFill>
                            <a:srgbClr val="000000"/>
                          </a:solidFill>
                          <a:effectLst/>
                          <a:latin typeface="Calibri" panose="020F0502020204030204" pitchFamily="34" charset="0"/>
                        </a:rPr>
                        <a:t>  Non-Transport - No Medical Equipment</a:t>
                      </a:r>
                    </a:p>
                  </a:txBody>
                  <a:tcPr marL="9352"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dirty="0">
                          <a:solidFill>
                            <a:srgbClr val="000000"/>
                          </a:solidFill>
                          <a:effectLst/>
                          <a:latin typeface="Calibri" panose="020F0502020204030204" pitchFamily="34" charset="0"/>
                        </a:rPr>
                        <a:t>Non-Transport Assistance</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1035729"/>
                  </a:ext>
                </a:extLst>
              </a:tr>
              <a:tr h="252499">
                <a:tc vMerge="1">
                  <a:txBody>
                    <a:bodyPr/>
                    <a:lstStyle/>
                    <a:p>
                      <a:endParaRPr lang="en-US"/>
                    </a:p>
                  </a:txBody>
                  <a:tcPr/>
                </a:tc>
                <a:tc>
                  <a:txBody>
                    <a:bodyPr/>
                    <a:lstStyle/>
                    <a:p>
                      <a:pPr algn="l" fontAlgn="ctr"/>
                      <a:r>
                        <a:rPr lang="en-US" sz="1400" b="0" i="0" u="none" strike="noStrike">
                          <a:solidFill>
                            <a:srgbClr val="000000"/>
                          </a:solidFill>
                          <a:effectLst/>
                          <a:latin typeface="Calibri" panose="020F0502020204030204" pitchFamily="34" charset="0"/>
                        </a:rPr>
                        <a:t>Non-Transport Administrative (e.g., Supervisor)</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45761001"/>
                  </a:ext>
                </a:extLst>
              </a:tr>
              <a:tr h="10668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Air Transport - Helicopter</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400" b="0" i="0" u="none" strike="noStrike" dirty="0">
                          <a:solidFill>
                            <a:schemeClr val="tx1"/>
                          </a:solidFill>
                          <a:effectLst/>
                          <a:latin typeface="Calibri" panose="020F0502020204030204" pitchFamily="34" charset="0"/>
                        </a:rPr>
                        <a:t>Air Transport - Helicopter</a:t>
                      </a:r>
                      <a:endParaRPr lang="en-US" sz="1400" b="0" i="0" u="none" strike="noStrike" dirty="0">
                        <a:solidFill>
                          <a:srgbClr val="FF0000"/>
                        </a:solidFill>
                        <a:effectLst/>
                        <a:latin typeface="Calibri" panose="020F0502020204030204" pitchFamily="34" charset="0"/>
                      </a:endParaRP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163204864"/>
                  </a:ext>
                </a:extLst>
              </a:tr>
              <a:tr h="24314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Air Transport - Fixed Wing</a:t>
                      </a:r>
                    </a:p>
                  </a:txBody>
                  <a:tcPr marL="84166" marR="9352" marT="9352" marB="0" anchor="ctr">
                    <a:lnL w="1905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FF"/>
                    </a:solidFill>
                  </a:tcPr>
                </a:tc>
                <a:tc>
                  <a:txBody>
                    <a:bodyPr/>
                    <a:lstStyle/>
                    <a:p>
                      <a:pPr algn="l" fontAlgn="ctr"/>
                      <a:r>
                        <a:rPr lang="en-US" sz="1400" b="0" i="0" u="none" strike="noStrike" dirty="0">
                          <a:solidFill>
                            <a:srgbClr val="000000"/>
                          </a:solidFill>
                          <a:effectLst/>
                          <a:latin typeface="Calibri" panose="020F0502020204030204" pitchFamily="34" charset="0"/>
                        </a:rPr>
                        <a:t>Air Transport - Fixed Wing</a:t>
                      </a:r>
                    </a:p>
                  </a:txBody>
                  <a:tcPr marL="84166" marR="9352" marT="9352"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343926617"/>
                  </a:ext>
                </a:extLst>
              </a:tr>
              <a:tr h="24314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Wheelchair Van / Ambulette</a:t>
                      </a:r>
                    </a:p>
                  </a:txBody>
                  <a:tcPr marL="84166" marR="9352" marT="9352"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FF"/>
                    </a:solidFill>
                  </a:tcPr>
                </a:tc>
                <a:tc>
                  <a:txBody>
                    <a:bodyPr/>
                    <a:lstStyle/>
                    <a:p>
                      <a:pPr algn="l" fontAlgn="ctr"/>
                      <a:endParaRPr lang="en-US" sz="1400" b="0" i="0" u="none" strike="noStrike" dirty="0">
                        <a:solidFill>
                          <a:srgbClr val="000000"/>
                        </a:solidFill>
                        <a:effectLst/>
                        <a:latin typeface="Calibri" panose="020F0502020204030204" pitchFamily="34" charset="0"/>
                      </a:endParaRPr>
                    </a:p>
                  </a:txBody>
                  <a:tcPr marL="84166" marR="9352" marT="9352" marB="0" anchor="ct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7898173"/>
                  </a:ext>
                </a:extLst>
              </a:tr>
            </a:tbl>
          </a:graphicData>
        </a:graphic>
      </p:graphicFrame>
      <p:pic>
        <p:nvPicPr>
          <p:cNvPr id="2" name="Picture 1" descr="A picture containing text, room, gambling house, scene&#10;&#10;Description automatically generated">
            <a:extLst>
              <a:ext uri="{FF2B5EF4-FFF2-40B4-BE49-F238E27FC236}">
                <a16:creationId xmlns:a16="http://schemas.microsoft.com/office/drawing/2014/main" id="{FCBC43B6-B46A-D1DD-8948-99543F228A6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0"/>
            <a:ext cx="1219200" cy="914400"/>
          </a:xfrm>
          <a:prstGeom prst="rect">
            <a:avLst/>
          </a:prstGeom>
        </p:spPr>
      </p:pic>
    </p:spTree>
    <p:extLst>
      <p:ext uri="{BB962C8B-B14F-4D97-AF65-F5344CB8AC3E}">
        <p14:creationId xmlns:p14="http://schemas.microsoft.com/office/powerpoint/2010/main" val="38258619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0D9FF6619D6B14AA2E5D1B4F526EFA9" ma:contentTypeVersion="2" ma:contentTypeDescription="Create a new document." ma:contentTypeScope="" ma:versionID="8ad4cb2d2f8086eea8060e3cd4c16012">
  <xsd:schema xmlns:xsd="http://www.w3.org/2001/XMLSchema" xmlns:xs="http://www.w3.org/2001/XMLSchema" xmlns:p="http://schemas.microsoft.com/office/2006/metadata/properties" xmlns:ns1="http://schemas.microsoft.com/sharepoint/v3" xmlns:ns2="dfdc7da2-d167-4f86-900f-c615908db303" targetNamespace="http://schemas.microsoft.com/office/2006/metadata/properties" ma:root="true" ma:fieldsID="6c63cd1fc6d8ba3a6b9d9b87d2b55e86" ns1:_="" ns2:_="">
    <xsd:import namespace="http://schemas.microsoft.com/sharepoint/v3"/>
    <xsd:import namespace="dfdc7da2-d167-4f86-900f-c615908db303"/>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fdc7da2-d167-4f86-900f-c615908db30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4DC156-1C40-4E97-898D-73F80DE09443}">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29165516-219A-4609-856A-D82967DC951D}">
  <ds:schemaRefs>
    <ds:schemaRef ds:uri="http://schemas.microsoft.com/sharepoint/v3/contenttype/forms"/>
  </ds:schemaRefs>
</ds:datastoreItem>
</file>

<file path=customXml/itemProps3.xml><?xml version="1.0" encoding="utf-8"?>
<ds:datastoreItem xmlns:ds="http://schemas.openxmlformats.org/officeDocument/2006/customXml" ds:itemID="{352DFA76-E430-4784-A319-6FCF73DA75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fdc7da2-d167-4f86-900f-c615908db3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4899</TotalTime>
  <Words>6067</Words>
  <Application>Microsoft Office PowerPoint</Application>
  <PresentationFormat>On-screen Show (4:3)</PresentationFormat>
  <Paragraphs>685</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Wingdings</vt:lpstr>
      <vt:lpstr>Office Theme</vt:lpstr>
      <vt:lpstr>NEMSIS v3.5 The Important Changes: Describing the Whole EMS Event</vt:lpstr>
      <vt:lpstr>Is Anything Besides eDisposition.12 Changing in NEMSIS v3.5? Yes, numerous things…</vt:lpstr>
      <vt:lpstr>But First, There is no need for panic or revolt.;-)</vt:lpstr>
      <vt:lpstr>What Were the Goals of the v3.5 Change?</vt:lpstr>
      <vt:lpstr>Describing the Whole EMS Event What do we need to know?</vt:lpstr>
      <vt:lpstr>Describing the Whole EMS Event What needed improvement from v3.4 (v3.3.4, v2.0)?</vt:lpstr>
      <vt:lpstr>So, What Changed?</vt:lpstr>
      <vt:lpstr>What kind of call was it?</vt:lpstr>
      <vt:lpstr>PowerPoint Presentation</vt:lpstr>
      <vt:lpstr>PowerPoint Presentation</vt:lpstr>
      <vt:lpstr>PowerPoint Presentation</vt:lpstr>
      <vt:lpstr>PowerPoint Presentation</vt:lpstr>
      <vt:lpstr>PowerPoint Presentation</vt:lpstr>
      <vt:lpstr>If they refused care and/or transport – why? Makes it easier to track this as data and helps retire certain previous disposition values with a better use model</vt:lpstr>
      <vt:lpstr>PowerPoint Presentation</vt:lpstr>
      <vt:lpstr>How sick was the patient before and after EMS care? Two values added to better describe common findings</vt:lpstr>
      <vt:lpstr>Justification for Transfers New fields were created to allow space to capture the diagnosis of the physician ordering the transfer. A second element was added with fixed values so transfer reasons and patterns can better be analyzed</vt:lpstr>
      <vt:lpstr>eDisposition.21 - Type of Destination</vt:lpstr>
      <vt:lpstr>Other Significant Changes</vt:lpstr>
      <vt:lpstr>Existing Elements Modified in v3.5 Generally, these elements had values added to remain current with changes in the EMS Environment</vt:lpstr>
      <vt:lpstr>Elements with Changes to  Element Name, Description, or Recurrence These changes occurred to improve usability or reflect changes in the EMS environment and needs </vt:lpstr>
      <vt:lpstr>New or Removed Elements in v3.5 These are Elements that are Completely New or were Permanently Removed and not replaced in v3.5</vt:lpstr>
      <vt:lpstr>Elements Removed and Replaced in v3.5 These are Elements that have been removed and replaced with new elements in v3.5, in order to better address the changing needs of the EMS Environment</vt:lpstr>
      <vt:lpstr>Changes in Submission Requirements to NEMSIS</vt:lpstr>
      <vt:lpstr>Other Updates, Changes, Clarifications with v3.5, some Kentucky-centric </vt:lpstr>
      <vt:lpstr>Validation Rules</vt:lpstr>
      <vt:lpstr>Mandatory, Required, Recommended, Optional</vt:lpstr>
      <vt:lpstr>Facility List / IDs</vt:lpstr>
      <vt:lpstr>Custom Data Elements</vt:lpstr>
      <vt:lpstr>Vague, or Confusing Elements</vt:lpstr>
      <vt:lpstr>Vague, or Confusing Elements, continued</vt:lpstr>
      <vt:lpstr>v3.5 Forms</vt:lpstr>
      <vt:lpstr>PCR Quality</vt:lpstr>
      <vt:lpstr>Data Value</vt:lpstr>
      <vt:lpstr>Questions?</vt:lpstr>
    </vt:vector>
  </TitlesOfParts>
  <Company>State of New Hampshire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Cooper, Richard</dc:creator>
  <cp:lastModifiedBy>Taylor, Douglas S (KBEMS)</cp:lastModifiedBy>
  <cp:revision>404</cp:revision>
  <dcterms:created xsi:type="dcterms:W3CDTF">2017-08-18T17:28:40Z</dcterms:created>
  <dcterms:modified xsi:type="dcterms:W3CDTF">2024-07-25T14:45:27Z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0x01010050D9FF6619D6B14AA2E5D1B4F526EFA9</vt:lpwstr>
  </property>
</Properties>
</file>